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438" r:id="rId3"/>
    <p:sldId id="443" r:id="rId4"/>
    <p:sldId id="440" r:id="rId5"/>
    <p:sldId id="441" r:id="rId6"/>
    <p:sldId id="273" r:id="rId7"/>
    <p:sldId id="274" r:id="rId8"/>
    <p:sldId id="275" r:id="rId9"/>
    <p:sldId id="276" r:id="rId10"/>
    <p:sldId id="444" r:id="rId11"/>
    <p:sldId id="445" r:id="rId12"/>
    <p:sldId id="277" r:id="rId13"/>
    <p:sldId id="278" r:id="rId14"/>
    <p:sldId id="280" r:id="rId15"/>
    <p:sldId id="281" r:id="rId16"/>
    <p:sldId id="282" r:id="rId17"/>
    <p:sldId id="442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5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9" r:id="rId60"/>
    <p:sldId id="328" r:id="rId61"/>
    <p:sldId id="330" r:id="rId6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A009C-DD3F-4A6F-A9D8-D9306DC58CD5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EFCBC-3CC8-452B-A108-7480EC895C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05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。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FCBC-3CC8-452B-A108-7480EC895C4A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1" descr="國際貿易實務封面設計第28版(預覽2).jpg"/>
          <p:cNvPicPr>
            <a:picLocks noChangeAspect="1"/>
          </p:cNvPicPr>
          <p:nvPr/>
        </p:nvPicPr>
        <p:blipFill>
          <a:blip r:embed="rId2" cstate="print"/>
          <a:srcRect l="53549" t="40907" r="15739" b="134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5" name="群組 10"/>
          <p:cNvGrpSpPr>
            <a:grpSpLocks/>
          </p:cNvGrpSpPr>
          <p:nvPr/>
        </p:nvGrpSpPr>
        <p:grpSpPr bwMode="auto">
          <a:xfrm>
            <a:off x="3214688" y="836613"/>
            <a:ext cx="5929312" cy="1576387"/>
            <a:chOff x="3214688" y="332656"/>
            <a:chExt cx="5929312" cy="1575618"/>
          </a:xfrm>
        </p:grpSpPr>
        <p:sp>
          <p:nvSpPr>
            <p:cNvPr id="6" name="矩形 5"/>
            <p:cNvSpPr/>
            <p:nvPr/>
          </p:nvSpPr>
          <p:spPr>
            <a:xfrm>
              <a:off x="3214688" y="332656"/>
              <a:ext cx="5929312" cy="156768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6600" b="1" dirty="0">
                  <a:solidFill>
                    <a:srgbClr val="008000"/>
                  </a:solidFill>
                  <a:latin typeface="微軟正黑體" pitchFamily="34" charset="-120"/>
                  <a:ea typeface="微軟正黑體" pitchFamily="34" charset="-120"/>
                </a:rPr>
                <a:t>國際貿易實務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214688" y="1340226"/>
              <a:ext cx="5929312" cy="56804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chemeClr val="tx1"/>
                  </a:solidFill>
                  <a:latin typeface="MS Reference Sans Serif" pitchFamily="34" charset="0"/>
                  <a:ea typeface="Kozuka Gothic Pro B" pitchFamily="34" charset="-128"/>
                </a:rPr>
                <a:t>The foreign trade practice and documentation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                                                                        </a:t>
              </a:r>
              <a:r>
                <a:rPr lang="zh-TW" altLang="en-US" dirty="0">
                  <a:solidFill>
                    <a:schemeClr val="accent3">
                      <a:lumMod val="50000"/>
                    </a:schemeClr>
                  </a:solidFill>
                  <a:ea typeface="超研澤粗仿" pitchFamily="49" charset="-120"/>
                </a:rPr>
                <a:t>蔡  緣</a:t>
              </a:r>
              <a:r>
                <a:rPr lang="zh-TW" altLang="en-US" sz="1600" dirty="0">
                  <a:solidFill>
                    <a:schemeClr val="accent3">
                      <a:lumMod val="50000"/>
                    </a:schemeClr>
                  </a:solidFill>
                  <a:ea typeface="超研澤粗仿" pitchFamily="49" charset="-120"/>
                </a:rPr>
                <a:t> 編著</a:t>
              </a:r>
            </a:p>
          </p:txBody>
        </p:sp>
      </p:grpSp>
      <p:sp>
        <p:nvSpPr>
          <p:cNvPr id="8" name="雲朵形 7"/>
          <p:cNvSpPr/>
          <p:nvPr/>
        </p:nvSpPr>
        <p:spPr>
          <a:xfrm>
            <a:off x="3059832" y="2132856"/>
            <a:ext cx="6408712" cy="2592288"/>
          </a:xfrm>
          <a:prstGeom prst="cloud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86348" y="2420888"/>
            <a:ext cx="3857652" cy="1714512"/>
          </a:xfrm>
          <a:noFill/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F9D859-2734-410A-97EC-67527784F4D7}" type="datetimeFigureOut">
              <a:rPr lang="zh-TW" altLang="en-US"/>
              <a:pPr>
                <a:defRPr/>
              </a:pPr>
              <a:t>2015/10/1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FE938-DD50-4FBA-9122-850839F2C6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2015/10/1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6877000" cy="2676872"/>
          </a:xfrm>
        </p:spPr>
        <p:txBody>
          <a:bodyPr>
            <a:noAutofit/>
          </a:bodyPr>
          <a:lstStyle/>
          <a:p>
            <a:r>
              <a:rPr lang="zh-TW" altLang="en-US" sz="3600" b="1" dirty="0" smtClean="0"/>
              <a:t>吳茂德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2015.09.21</a:t>
            </a:r>
            <a:endParaRPr lang="zh-TW" altLang="en-US" sz="3600" b="1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International Trade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08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595120" cy="100811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</a:t>
            </a:r>
            <a:r>
              <a:rPr lang="zh-TW" altLang="zh-TW" b="1" dirty="0" smtClean="0">
                <a:solidFill>
                  <a:schemeClr val="tx1"/>
                </a:solidFill>
              </a:rPr>
              <a:t>北美</a:t>
            </a:r>
            <a:r>
              <a:rPr lang="zh-TW" altLang="zh-TW" b="1" dirty="0">
                <a:solidFill>
                  <a:schemeClr val="tx1"/>
                </a:solidFill>
              </a:rPr>
              <a:t>自由貿易協定（</a:t>
            </a:r>
            <a:r>
              <a:rPr lang="en-US" altLang="zh-TW" b="1" dirty="0">
                <a:solidFill>
                  <a:schemeClr val="tx1"/>
                </a:solidFill>
              </a:rPr>
              <a:t>NAFTA</a:t>
            </a:r>
            <a:r>
              <a:rPr lang="zh-TW" altLang="zh-TW" b="1" dirty="0">
                <a:solidFill>
                  <a:schemeClr val="tx1"/>
                </a:solidFill>
              </a:rPr>
              <a:t>）</a:t>
            </a:r>
            <a:r>
              <a:rPr lang="en-US" altLang="zh-TW" b="1" dirty="0">
                <a:solidFill>
                  <a:schemeClr val="tx1"/>
                </a:solidFill>
              </a:rPr>
              <a:t/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2564904"/>
            <a:ext cx="8064896" cy="961256"/>
          </a:xfrm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chemeClr val="tx1"/>
                </a:solidFill>
              </a:rPr>
              <a:t>   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目的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為了</a:t>
            </a:r>
            <a:r>
              <a:rPr lang="zh-TW" altLang="zh-TW" sz="3600" b="1" dirty="0">
                <a:solidFill>
                  <a:schemeClr val="tx1"/>
                </a:solidFill>
              </a:rPr>
              <a:t>與歐體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分庭抗禮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時間</a:t>
            </a:r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   1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簽訂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日期</a:t>
            </a:r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1992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10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月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           2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生效日期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: 1994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6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月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1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日。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成員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美國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加拿大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與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墨西哥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</a:t>
            </a:r>
          </a:p>
          <a:p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892480" cy="961256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500" b="1" dirty="0">
                <a:solidFill>
                  <a:schemeClr val="tx1"/>
                </a:solidFill>
              </a:rPr>
              <a:t>四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北美自由貿易協定（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NAFTA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）主要內容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1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15</a:t>
            </a:r>
            <a:r>
              <a:rPr lang="zh-TW" altLang="zh-TW" sz="2500" b="1" dirty="0">
                <a:solidFill>
                  <a:schemeClr val="tx1"/>
                </a:solidFill>
              </a:rPr>
              <a:t>年內逐步取消關稅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，廢除進口</a:t>
            </a:r>
            <a:r>
              <a:rPr lang="zh-TW" altLang="zh-TW" sz="2500" b="1" dirty="0">
                <a:solidFill>
                  <a:schemeClr val="tx1"/>
                </a:solidFill>
              </a:rPr>
              <a:t>配額和許可證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制度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2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開放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墨國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銀行</a:t>
            </a:r>
            <a:r>
              <a:rPr lang="zh-TW" altLang="zh-TW" sz="2500" b="1" dirty="0">
                <a:solidFill>
                  <a:schemeClr val="tx1"/>
                </a:solidFill>
              </a:rPr>
              <a:t>、電訊、證券和保險業，允許美加加入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競爭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3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阻止</a:t>
            </a:r>
            <a:r>
              <a:rPr lang="zh-TW" altLang="zh-TW" sz="2500" b="1" dirty="0">
                <a:solidFill>
                  <a:schemeClr val="tx1"/>
                </a:solidFill>
              </a:rPr>
              <a:t>亞洲及歐洲公司為逃避美國關稅而將商品經墨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運往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美國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4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嚴格</a:t>
            </a:r>
            <a:r>
              <a:rPr lang="zh-TW" altLang="zh-TW" sz="2500" b="1" dirty="0">
                <a:solidFill>
                  <a:schemeClr val="tx1"/>
                </a:solidFill>
              </a:rPr>
              <a:t>規定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原產地，</a:t>
            </a:r>
            <a:r>
              <a:rPr lang="zh-TW" altLang="zh-TW" sz="2500" b="1" dirty="0">
                <a:solidFill>
                  <a:schemeClr val="tx1"/>
                </a:solidFill>
              </a:rPr>
              <a:t>防止非締約國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利用在</a:t>
            </a:r>
            <a:r>
              <a:rPr lang="zh-TW" altLang="zh-TW" sz="2500" b="1" dirty="0">
                <a:solidFill>
                  <a:schemeClr val="tx1"/>
                </a:solidFill>
              </a:rPr>
              <a:t>一個締約國內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建廠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運</a:t>
            </a:r>
            <a:r>
              <a:rPr lang="zh-TW" altLang="zh-TW" sz="2500" b="1" dirty="0">
                <a:solidFill>
                  <a:schemeClr val="tx1"/>
                </a:solidFill>
              </a:rPr>
              <a:t>入零組件而後加工裝配為成品，享受免稅待遇進入另一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國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5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>
                <a:solidFill>
                  <a:schemeClr val="tx1"/>
                </a:solidFill>
              </a:rPr>
              <a:t>設立專門委員會解決涉及環保標準的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糾紛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6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>
                <a:solidFill>
                  <a:schemeClr val="tx1"/>
                </a:solidFill>
              </a:rPr>
              <a:t>保護智慧財產權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endParaRPr lang="zh-TW" altLang="zh-TW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980728"/>
            <a:ext cx="7200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b="1" dirty="0">
                <a:solidFill>
                  <a:prstClr val="black"/>
                </a:solidFill>
                <a:latin typeface="Franklin Gothic Book"/>
                <a:ea typeface="微軟正黑體"/>
                <a:cs typeface="+mj-cs"/>
              </a:rPr>
              <a:t>北美自由貿易協定（</a:t>
            </a:r>
            <a:r>
              <a:rPr lang="en-US" altLang="zh-TW" sz="4000" b="1" dirty="0">
                <a:solidFill>
                  <a:prstClr val="black"/>
                </a:solidFill>
                <a:latin typeface="Franklin Gothic Book"/>
                <a:ea typeface="微軟正黑體"/>
                <a:cs typeface="+mj-cs"/>
              </a:rPr>
              <a:t>NAFTA</a:t>
            </a:r>
            <a:r>
              <a:rPr lang="zh-TW" altLang="zh-TW" sz="4000" b="1" dirty="0">
                <a:solidFill>
                  <a:prstClr val="black"/>
                </a:solidFill>
                <a:latin typeface="Franklin Gothic Book"/>
                <a:ea typeface="微軟正黑體"/>
                <a:cs typeface="+mj-cs"/>
              </a:rPr>
              <a:t>）</a:t>
            </a:r>
            <a:r>
              <a:rPr lang="en-US" altLang="zh-TW" sz="4000" b="1" dirty="0">
                <a:solidFill>
                  <a:prstClr val="black"/>
                </a:solidFill>
                <a:latin typeface="Franklin Gothic Book"/>
                <a:ea typeface="微軟正黑體"/>
                <a:cs typeface="+mj-cs"/>
              </a:rPr>
              <a:t/>
            </a:r>
            <a:br>
              <a:rPr lang="en-US" altLang="zh-TW" sz="4000" b="1" dirty="0">
                <a:solidFill>
                  <a:prstClr val="black"/>
                </a:solidFill>
                <a:latin typeface="Franklin Gothic Book"/>
                <a:ea typeface="微軟正黑體"/>
                <a:cs typeface="+mj-cs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2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952500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第一</a:t>
            </a:r>
            <a:r>
              <a:rPr lang="zh-TW" altLang="zh-TW" sz="3600" b="1" dirty="0"/>
              <a:t>節　</a:t>
            </a:r>
            <a:r>
              <a:rPr lang="zh-TW" altLang="zh-TW" sz="3600" b="1" dirty="0" smtClean="0"/>
              <a:t>條約</a:t>
            </a:r>
            <a:r>
              <a:rPr lang="zh-TW" altLang="zh-TW" sz="3600" b="1" dirty="0"/>
              <a:t/>
            </a:r>
            <a:br>
              <a:rPr lang="zh-TW" altLang="zh-TW" sz="3600" b="1" dirty="0"/>
            </a:br>
            <a:r>
              <a:rPr lang="en-US" altLang="zh-TW" sz="3600" b="1" dirty="0"/>
              <a:t> </a:t>
            </a:r>
            <a:r>
              <a:rPr lang="en-US" altLang="zh-TW" sz="3600" b="1" dirty="0" smtClean="0"/>
              <a:t>                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8064896" cy="745232"/>
          </a:xfrm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chemeClr val="tx1"/>
                </a:solidFill>
              </a:rPr>
              <a:t>3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世界性多邊條約（公約）</a:t>
            </a: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     (1)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國際組織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為</a:t>
            </a:r>
            <a:r>
              <a:rPr lang="zh-TW" altLang="zh-TW" sz="3600" b="1" dirty="0">
                <a:solidFill>
                  <a:schemeClr val="tx1"/>
                </a:solidFill>
              </a:rPr>
              <a:t>確立世界各國彼此之間的經貿權利義務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關係，</a:t>
            </a:r>
            <a:r>
              <a:rPr lang="zh-TW" altLang="zh-TW" sz="3600" b="1" dirty="0">
                <a:solidFill>
                  <a:schemeClr val="tx1"/>
                </a:solidFill>
              </a:rPr>
              <a:t>於舉行國際會議後，開放給各國簽署或者加入的書面協定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/>
              <a:t>     </a:t>
            </a:r>
          </a:p>
          <a:p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0456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第一</a:t>
            </a:r>
            <a:r>
              <a:rPr lang="zh-TW" altLang="zh-TW" sz="3600" b="1" dirty="0"/>
              <a:t>節　</a:t>
            </a:r>
            <a:r>
              <a:rPr lang="zh-TW" altLang="zh-TW" sz="3600" b="1" dirty="0" smtClean="0"/>
              <a:t>條約</a:t>
            </a:r>
            <a:r>
              <a:rPr lang="zh-TW" altLang="zh-TW" sz="3600" b="1" dirty="0"/>
              <a:t/>
            </a:r>
            <a:br>
              <a:rPr lang="zh-TW" altLang="zh-TW" sz="3600" b="1" dirty="0"/>
            </a:br>
            <a:r>
              <a:rPr lang="en-US" altLang="zh-TW" sz="3600" b="1" dirty="0"/>
              <a:t> </a:t>
            </a:r>
            <a:r>
              <a:rPr lang="en-US" altLang="zh-TW" sz="3600" b="1" dirty="0" smtClean="0"/>
              <a:t>                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564904"/>
            <a:ext cx="8784976" cy="96125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3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>
                <a:solidFill>
                  <a:schemeClr val="tx1"/>
                </a:solidFill>
              </a:rPr>
              <a:t>世界性多邊條約（公約）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</a:rPr>
              <a:t>可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分為</a:t>
            </a:r>
            <a:endParaRPr lang="zh-TW" altLang="zh-TW" sz="2800" b="1" dirty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(A</a:t>
            </a:r>
            <a:r>
              <a:rPr lang="en-US" altLang="zh-TW" sz="2800" b="1" dirty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國家間透過</a:t>
            </a:r>
            <a:r>
              <a:rPr lang="zh-TW" altLang="zh-TW" sz="2800" b="1" dirty="0">
                <a:solidFill>
                  <a:schemeClr val="tx1"/>
                </a:solidFill>
              </a:rPr>
              <a:t>協議，創設政府間國際組織，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用來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處理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貿易問題</a:t>
            </a:r>
            <a:r>
              <a:rPr lang="zh-TW" altLang="zh-TW" sz="2800" b="1" dirty="0">
                <a:solidFill>
                  <a:schemeClr val="tx1"/>
                </a:solidFill>
              </a:rPr>
              <a:t>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條約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 </a:t>
            </a: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1944年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IMF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協定、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IBRD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協定、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1994年</a:t>
            </a:r>
            <a:r>
              <a:rPr lang="zh-TW" altLang="zh-TW" sz="2800" b="1" dirty="0">
                <a:solidFill>
                  <a:schemeClr val="tx1"/>
                </a:solidFill>
              </a:rPr>
              <a:t>的</a:t>
            </a:r>
            <a:r>
              <a:rPr lang="zh-TW" altLang="zh-TW" sz="2800" b="1" dirty="0">
                <a:solidFill>
                  <a:srgbClr val="FF0000"/>
                </a:solidFill>
              </a:rPr>
              <a:t>WTO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協定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前身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GATT)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zh-TW" altLang="zh-TW" sz="2800" b="1" dirty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(B)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直接</a:t>
            </a:r>
            <a:r>
              <a:rPr lang="zh-TW" altLang="zh-TW" sz="2800" b="1" dirty="0">
                <a:solidFill>
                  <a:schemeClr val="tx1"/>
                </a:solidFill>
              </a:rPr>
              <a:t>影響國際貿易社會私人間法律關係的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公約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  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1980年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聯合國</a:t>
            </a:r>
            <a:r>
              <a:rPr lang="zh-TW" altLang="zh-TW" sz="2800" b="1" dirty="0">
                <a:solidFill>
                  <a:srgbClr val="FF0000"/>
                </a:solidFill>
              </a:rPr>
              <a:t>國際買賣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契約公約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en-US" altLang="zh-TW" sz="2800" b="1" dirty="0">
                <a:solidFill>
                  <a:schemeClr val="tx1"/>
                </a:solidFill>
              </a:rPr>
              <a:t>Convention on </a:t>
            </a:r>
          </a:p>
          <a:p>
            <a:r>
              <a:rPr lang="en-US" altLang="zh-TW" sz="2800" b="1" dirty="0">
                <a:solidFill>
                  <a:schemeClr val="tx1"/>
                </a:solidFill>
              </a:rPr>
              <a:t>        Contracts for the International Sale of Goods ;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CISG</a:t>
            </a:r>
            <a:r>
              <a:rPr lang="en-US" altLang="zh-TW" sz="2800" b="1" dirty="0">
                <a:solidFill>
                  <a:schemeClr val="tx1"/>
                </a:solidFill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034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第二</a:t>
            </a:r>
            <a:r>
              <a:rPr lang="zh-TW" altLang="zh-TW" sz="3600" b="1" dirty="0"/>
              <a:t>節　國際貿易</a:t>
            </a:r>
            <a:r>
              <a:rPr lang="zh-TW" altLang="zh-TW" sz="3600" b="1" dirty="0" smtClean="0"/>
              <a:t>習慣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一、</a:t>
            </a:r>
            <a:r>
              <a:rPr lang="zh-TW" altLang="zh-TW" sz="3600" b="1" dirty="0">
                <a:solidFill>
                  <a:schemeClr val="tx1"/>
                </a:solidFill>
              </a:rPr>
              <a:t>國際貿易習慣（法）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之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定義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7920880" cy="961256"/>
          </a:xfrm>
        </p:spPr>
        <p:txBody>
          <a:bodyPr>
            <a:noAutofit/>
          </a:bodyPr>
          <a:lstStyle/>
          <a:p>
            <a:r>
              <a:rPr lang="zh-TW" altLang="zh-TW" sz="4400" b="1" dirty="0" smtClean="0">
                <a:solidFill>
                  <a:schemeClr val="tx1"/>
                </a:solidFill>
              </a:rPr>
              <a:t>國際貿易</a:t>
            </a:r>
            <a:r>
              <a:rPr lang="zh-TW" altLang="zh-TW" sz="4400" b="1" dirty="0">
                <a:solidFill>
                  <a:schemeClr val="tx1"/>
                </a:solidFill>
              </a:rPr>
              <a:t>習慣乃</a:t>
            </a:r>
            <a:r>
              <a:rPr lang="zh-TW" altLang="zh-TW" sz="4400" b="1" dirty="0" smtClean="0">
                <a:solidFill>
                  <a:schemeClr val="tx1"/>
                </a:solidFill>
              </a:rPr>
              <a:t>指由</a:t>
            </a:r>
            <a:r>
              <a:rPr lang="zh-TW" altLang="zh-TW" sz="4400" b="1" dirty="0">
                <a:solidFill>
                  <a:srgbClr val="FF0000"/>
                </a:solidFill>
              </a:rPr>
              <a:t>國際權威</a:t>
            </a:r>
            <a:r>
              <a:rPr lang="zh-TW" altLang="zh-TW" sz="4400" b="1" dirty="0" smtClean="0">
                <a:solidFill>
                  <a:srgbClr val="FF0000"/>
                </a:solidFill>
              </a:rPr>
              <a:t>機構</a:t>
            </a:r>
            <a:r>
              <a:rPr lang="zh-TW" altLang="zh-TW" sz="4400" b="1" dirty="0">
                <a:solidFill>
                  <a:schemeClr val="tx1"/>
                </a:solidFill>
              </a:rPr>
              <a:t>制定之法典化習慣，存於</a:t>
            </a:r>
            <a:r>
              <a:rPr lang="zh-TW" altLang="zh-TW" sz="4400" b="1" dirty="0" smtClean="0">
                <a:solidFill>
                  <a:schemeClr val="tx1"/>
                </a:solidFill>
              </a:rPr>
              <a:t>文獻</a:t>
            </a:r>
            <a:r>
              <a:rPr lang="zh-TW" altLang="zh-TW" sz="4400" b="1" dirty="0">
                <a:solidFill>
                  <a:schemeClr val="tx1"/>
                </a:solidFill>
              </a:rPr>
              <a:t>中，並為司法仲裁機構所</a:t>
            </a:r>
            <a:r>
              <a:rPr lang="zh-TW" altLang="zh-TW" sz="4400" b="1" dirty="0" smtClean="0">
                <a:solidFill>
                  <a:schemeClr val="tx1"/>
                </a:solidFill>
              </a:rPr>
              <a:t>宣示</a:t>
            </a:r>
            <a:r>
              <a:rPr lang="zh-TW" altLang="zh-TW" sz="4400" b="1" dirty="0">
                <a:solidFill>
                  <a:schemeClr val="tx1"/>
                </a:solidFill>
              </a:rPr>
              <a:t>或確認者</a:t>
            </a:r>
            <a:r>
              <a:rPr lang="zh-TW" altLang="zh-TW" sz="4400" b="1" dirty="0" smtClean="0">
                <a:solidFill>
                  <a:schemeClr val="tx1"/>
                </a:solidFill>
              </a:rPr>
              <a:t>。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5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811144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第二</a:t>
            </a:r>
            <a:r>
              <a:rPr lang="zh-TW" altLang="zh-TW" sz="3600" b="1" dirty="0"/>
              <a:t>節　國際貿易</a:t>
            </a:r>
            <a:r>
              <a:rPr lang="zh-TW" altLang="zh-TW" sz="3600" b="1" dirty="0" smtClean="0"/>
              <a:t>習慣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b="1" dirty="0" smtClean="0"/>
              <a:t>             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二、</a:t>
            </a:r>
            <a:r>
              <a:rPr lang="zh-TW" altLang="zh-TW" sz="3600" b="1" dirty="0">
                <a:solidFill>
                  <a:srgbClr val="FF0000"/>
                </a:solidFill>
              </a:rPr>
              <a:t>國際貿易習慣（法）之特徵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568952" cy="961256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一、</a:t>
            </a:r>
            <a:r>
              <a:rPr lang="zh-TW" altLang="zh-TW" b="1" dirty="0" smtClean="0">
                <a:solidFill>
                  <a:schemeClr val="tx1"/>
                </a:solidFill>
              </a:rPr>
              <a:t>須</a:t>
            </a:r>
            <a:r>
              <a:rPr lang="zh-TW" altLang="zh-TW" b="1" dirty="0">
                <a:solidFill>
                  <a:schemeClr val="tx1"/>
                </a:solidFill>
              </a:rPr>
              <a:t>由國際機構或協會制定之</a:t>
            </a:r>
            <a:r>
              <a:rPr lang="zh-TW" altLang="zh-TW" b="1" dirty="0" smtClean="0">
                <a:solidFill>
                  <a:schemeClr val="tx1"/>
                </a:solidFill>
              </a:rPr>
              <a:t>習慣</a:t>
            </a:r>
            <a:r>
              <a:rPr lang="en-US" altLang="zh-TW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b="1" dirty="0" smtClean="0">
                <a:solidFill>
                  <a:schemeClr val="tx1"/>
                </a:solidFill>
              </a:rPr>
              <a:t>如</a:t>
            </a:r>
            <a:r>
              <a:rPr lang="en-US" altLang="zh-TW" b="1" dirty="0" smtClean="0">
                <a:solidFill>
                  <a:schemeClr val="tx1"/>
                </a:solidFill>
              </a:rPr>
              <a:t>ICC</a:t>
            </a:r>
            <a:r>
              <a:rPr lang="zh-TW" altLang="en-US" b="1" dirty="0" smtClean="0">
                <a:solidFill>
                  <a:schemeClr val="tx1"/>
                </a:solidFill>
              </a:rPr>
              <a:t>制定之</a:t>
            </a:r>
            <a:r>
              <a:rPr lang="en-US" altLang="zh-TW" b="1" dirty="0" smtClean="0">
                <a:solidFill>
                  <a:schemeClr val="tx1"/>
                </a:solidFill>
              </a:rPr>
              <a:t>Incoterms 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en-US" altLang="zh-TW" b="1" dirty="0" smtClean="0">
                <a:solidFill>
                  <a:schemeClr val="tx1"/>
                </a:solidFill>
              </a:rPr>
              <a:t>UCP 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zh-TW" altLang="zh-TW" b="1" dirty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二、</a:t>
            </a:r>
            <a:r>
              <a:rPr lang="zh-TW" altLang="zh-TW" b="1" dirty="0" smtClean="0">
                <a:solidFill>
                  <a:schemeClr val="tx1"/>
                </a:solidFill>
              </a:rPr>
              <a:t>須</a:t>
            </a:r>
            <a:r>
              <a:rPr lang="zh-TW" altLang="zh-TW" b="1" dirty="0">
                <a:solidFill>
                  <a:schemeClr val="tx1"/>
                </a:solidFill>
              </a:rPr>
              <a:t>具有國際性</a:t>
            </a:r>
            <a:r>
              <a:rPr lang="zh-TW" altLang="zh-TW" b="1" dirty="0" smtClean="0">
                <a:solidFill>
                  <a:schemeClr val="tx1"/>
                </a:solidFill>
              </a:rPr>
              <a:t>：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b="1" dirty="0" smtClean="0">
                <a:solidFill>
                  <a:schemeClr val="tx1"/>
                </a:solidFill>
              </a:rPr>
              <a:t>為</a:t>
            </a:r>
            <a:r>
              <a:rPr lang="zh-TW" altLang="zh-TW" b="1" dirty="0">
                <a:solidFill>
                  <a:schemeClr val="tx1"/>
                </a:solidFill>
              </a:rPr>
              <a:t>一定</a:t>
            </a:r>
            <a:r>
              <a:rPr lang="zh-TW" altLang="zh-TW" b="1" dirty="0" smtClean="0">
                <a:solidFill>
                  <a:schemeClr val="tx1"/>
                </a:solidFill>
              </a:rPr>
              <a:t>社會所</a:t>
            </a:r>
            <a:r>
              <a:rPr lang="zh-TW" altLang="zh-TW" b="1" dirty="0">
                <a:solidFill>
                  <a:schemeClr val="tx1"/>
                </a:solidFill>
              </a:rPr>
              <a:t>共通反覆遵行，並有法之確信為要件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zh-TW" altLang="zh-TW" b="1" dirty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三、</a:t>
            </a:r>
            <a:r>
              <a:rPr lang="zh-TW" altLang="zh-TW" b="1" dirty="0" smtClean="0">
                <a:solidFill>
                  <a:schemeClr val="tx1"/>
                </a:solidFill>
              </a:rPr>
              <a:t>須</a:t>
            </a:r>
            <a:r>
              <a:rPr lang="zh-TW" altLang="zh-TW" b="1" dirty="0">
                <a:solidFill>
                  <a:schemeClr val="tx1"/>
                </a:solidFill>
              </a:rPr>
              <a:t>具有普遍性、接受性及繼續</a:t>
            </a:r>
            <a:r>
              <a:rPr lang="zh-TW" altLang="zh-TW" b="1" dirty="0" smtClean="0">
                <a:solidFill>
                  <a:schemeClr val="tx1"/>
                </a:solidFill>
              </a:rPr>
              <a:t>性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b="1" dirty="0" smtClean="0">
                <a:solidFill>
                  <a:schemeClr val="tx1"/>
                </a:solidFill>
              </a:rPr>
              <a:t>即</a:t>
            </a:r>
            <a:r>
              <a:rPr lang="zh-TW" altLang="zh-TW" b="1" dirty="0">
                <a:solidFill>
                  <a:schemeClr val="tx1"/>
                </a:solidFill>
              </a:rPr>
              <a:t>須普遍長時間</a:t>
            </a:r>
            <a:r>
              <a:rPr lang="zh-TW" altLang="zh-TW" b="1" dirty="0" smtClean="0">
                <a:solidFill>
                  <a:schemeClr val="tx1"/>
                </a:solidFill>
              </a:rPr>
              <a:t>以來接受</a:t>
            </a:r>
            <a:r>
              <a:rPr lang="zh-TW" altLang="zh-TW" b="1" dirty="0">
                <a:solidFill>
                  <a:schemeClr val="tx1"/>
                </a:solidFill>
              </a:rPr>
              <a:t>國家及商人等承認。</a:t>
            </a: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四、</a:t>
            </a:r>
            <a:r>
              <a:rPr lang="zh-TW" altLang="zh-TW" b="1" dirty="0" smtClean="0">
                <a:solidFill>
                  <a:srgbClr val="FF0000"/>
                </a:solidFill>
              </a:rPr>
              <a:t>國際貿易</a:t>
            </a:r>
            <a:r>
              <a:rPr lang="zh-TW" altLang="zh-TW" b="1" dirty="0">
                <a:solidFill>
                  <a:srgbClr val="FF0000"/>
                </a:solidFill>
              </a:rPr>
              <a:t>習慣優於統一公約、國際私法及內</a:t>
            </a:r>
            <a:r>
              <a:rPr lang="zh-TW" altLang="zh-TW" b="1" dirty="0" smtClean="0">
                <a:solidFill>
                  <a:srgbClr val="FF0000"/>
                </a:solidFill>
              </a:rPr>
              <a:t>國法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例如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:1964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年</a:t>
            </a:r>
            <a:r>
              <a:rPr lang="zh-TW" altLang="zh-TW" sz="2000" b="1" dirty="0">
                <a:solidFill>
                  <a:schemeClr val="tx1"/>
                </a:solidFill>
              </a:rPr>
              <a:t>海牙統一國際商品買賣法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第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9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條規定「</a:t>
            </a:r>
            <a:r>
              <a:rPr lang="zh-TW" altLang="zh-TW" sz="2000" b="1" dirty="0">
                <a:solidFill>
                  <a:schemeClr val="tx1"/>
                </a:solidFill>
              </a:rPr>
              <a:t>除非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當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事人另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有</a:t>
            </a:r>
            <a:r>
              <a:rPr lang="zh-TW" altLang="zh-TW" sz="2000" b="1" dirty="0">
                <a:solidFill>
                  <a:schemeClr val="tx1"/>
                </a:solidFill>
              </a:rPr>
              <a:t>約定，本統一法牴觸通常認為可適用於契約之商事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習慣，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                   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應優先</a:t>
            </a:r>
            <a:r>
              <a:rPr lang="zh-TW" altLang="zh-TW" sz="2000" b="1" dirty="0">
                <a:solidFill>
                  <a:schemeClr val="tx1"/>
                </a:solidFill>
              </a:rPr>
              <a:t>適用該習慣。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」</a:t>
            </a:r>
            <a:endParaRPr lang="zh-TW" altLang="zh-TW" sz="2000" b="1" dirty="0">
              <a:solidFill>
                <a:schemeClr val="tx1"/>
              </a:solidFill>
            </a:endParaRPr>
          </a:p>
          <a:p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5562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第二</a:t>
            </a:r>
            <a:r>
              <a:rPr lang="zh-TW" altLang="zh-TW" sz="3600" b="1" dirty="0"/>
              <a:t>節　國際貿易</a:t>
            </a:r>
            <a:r>
              <a:rPr lang="zh-TW" altLang="zh-TW" sz="3600" b="1" dirty="0" smtClean="0"/>
              <a:t>習慣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b="1" dirty="0" smtClean="0"/>
              <a:t>             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三、</a:t>
            </a:r>
            <a:r>
              <a:rPr lang="zh-TW" altLang="zh-TW" sz="3600" b="1" dirty="0">
                <a:solidFill>
                  <a:schemeClr val="tx1"/>
                </a:solidFill>
              </a:rPr>
              <a:t>國際貿易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習慣的</a:t>
            </a:r>
            <a:r>
              <a:rPr lang="zh-TW" altLang="zh-TW" sz="3600" b="1" dirty="0">
                <a:solidFill>
                  <a:schemeClr val="tx1"/>
                </a:solidFill>
              </a:rPr>
              <a:t>種類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一、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統一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慣例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將</a:t>
            </a:r>
            <a:r>
              <a:rPr lang="zh-TW" altLang="zh-TW" sz="2800" b="1" dirty="0">
                <a:solidFill>
                  <a:schemeClr val="tx1"/>
                </a:solidFill>
              </a:rPr>
              <a:t>國際契約有關之用語或者契約內容之一定規定作成一般規則，當事人於訂立契約時不必於個個契約內容中加以具體規定，僅於契約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中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載明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該</a:t>
            </a:r>
            <a:r>
              <a:rPr lang="zh-TW" altLang="zh-TW" sz="2800" b="1" dirty="0">
                <a:solidFill>
                  <a:schemeClr val="tx1"/>
                </a:solidFill>
              </a:rPr>
              <a:t>契約援用該規則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即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可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2800" b="1" dirty="0">
                <a:solidFill>
                  <a:schemeClr val="tx1"/>
                </a:solidFill>
              </a:rPr>
              <a:t>而後當事人雙方即受該統一規則之拘束。該統一規則既得經當事人援用成為契約之一部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</a:rPr>
              <a:t>例如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 (1</a:t>
            </a:r>
            <a:r>
              <a:rPr lang="en-US" altLang="zh-TW" sz="2800" b="1" dirty="0">
                <a:solidFill>
                  <a:schemeClr val="tx1"/>
                </a:solidFill>
              </a:rPr>
              <a:t>)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Incoterms 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國貿條規，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ICC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制定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(2)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UCP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信用狀統一慣例，</a:t>
            </a:r>
            <a:r>
              <a:rPr lang="en-US" altLang="zh-TW" sz="2800" b="1" dirty="0">
                <a:solidFill>
                  <a:schemeClr val="tx1"/>
                </a:solidFill>
              </a:rPr>
              <a:t>ICC</a:t>
            </a:r>
            <a:r>
              <a:rPr lang="zh-TW" altLang="en-US" sz="2800" b="1" dirty="0">
                <a:solidFill>
                  <a:schemeClr val="tx1"/>
                </a:solidFill>
              </a:rPr>
              <a:t>制定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  (3)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ISBP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國際標準銀行實務，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ICC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制定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204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29614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</a:rPr>
              <a:t>常用的</a:t>
            </a:r>
            <a:r>
              <a:rPr lang="zh-TW" altLang="zh-TW" sz="4400" b="1" dirty="0" smtClean="0">
                <a:solidFill>
                  <a:schemeClr val="tx1"/>
                </a:solidFill>
              </a:rPr>
              <a:t>統一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慣例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640960" cy="1338262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</a:rPr>
              <a:t>、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ICC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:  International Chamber of Commerce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2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、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err="1" smtClean="0">
                <a:solidFill>
                  <a:srgbClr val="FF0000"/>
                </a:solidFill>
              </a:rPr>
              <a:t>Incoterms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: International Commercial Terms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3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、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UCP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: Uniform Customs and Practice for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          Documentary Credit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4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、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ISBP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: International Standard Banking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          Practice</a:t>
            </a:r>
          </a:p>
          <a:p>
            <a:endParaRPr lang="zh-TW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309048" cy="2676872"/>
          </a:xfrm>
        </p:spPr>
        <p:txBody>
          <a:bodyPr>
            <a:noAutofit/>
          </a:bodyPr>
          <a:lstStyle/>
          <a:p>
            <a:r>
              <a:rPr lang="zh-TW" altLang="zh-TW" sz="4000" b="1" dirty="0" smtClean="0"/>
              <a:t>第</a:t>
            </a:r>
            <a:r>
              <a:rPr lang="zh-TW" altLang="en-US" sz="4000" b="1" dirty="0" smtClean="0"/>
              <a:t>二</a:t>
            </a:r>
            <a:r>
              <a:rPr lang="zh-TW" altLang="zh-TW" sz="4000" b="1" dirty="0" smtClean="0"/>
              <a:t>章</a:t>
            </a:r>
            <a:r>
              <a:rPr lang="en-US" altLang="zh-TW" sz="4000" b="1" dirty="0" smtClean="0"/>
              <a:t>  </a:t>
            </a:r>
            <a:r>
              <a:rPr lang="zh-TW" altLang="zh-TW" sz="4000" b="1" dirty="0" smtClean="0"/>
              <a:t>國際貿易</a:t>
            </a:r>
            <a:r>
              <a:rPr lang="zh-TW" altLang="en-US" sz="4000" b="1" dirty="0" smtClean="0"/>
              <a:t>經營</a:t>
            </a:r>
            <a:r>
              <a:rPr lang="zh-TW" altLang="zh-TW" sz="4000" b="1" dirty="0" smtClean="0"/>
              <a:t>的主體</a:t>
            </a:r>
            <a:endParaRPr lang="en-US" altLang="zh-TW" sz="4000" b="1" dirty="0" smtClean="0"/>
          </a:p>
          <a:p>
            <a:pPr algn="l"/>
            <a:r>
              <a:rPr lang="en-US" altLang="zh-TW" sz="3600" b="1" dirty="0" smtClean="0"/>
              <a:t>          </a:t>
            </a:r>
            <a:r>
              <a:rPr lang="zh-TW" altLang="zh-TW" sz="3600" b="1" dirty="0" smtClean="0"/>
              <a:t>第一節　公司</a:t>
            </a:r>
          </a:p>
          <a:p>
            <a:pPr algn="l"/>
            <a:r>
              <a:rPr lang="en-US" altLang="zh-TW" sz="3600" b="1" dirty="0" smtClean="0"/>
              <a:t>          </a:t>
            </a:r>
            <a:r>
              <a:rPr lang="zh-TW" altLang="zh-TW" sz="3600" b="1" dirty="0" smtClean="0"/>
              <a:t>第二節　</a:t>
            </a:r>
            <a:r>
              <a:rPr lang="zh-TW" altLang="zh-TW" sz="3600" b="1" dirty="0"/>
              <a:t>政府及區域經濟</a:t>
            </a:r>
            <a:r>
              <a:rPr lang="zh-TW" altLang="zh-TW" sz="3600" b="1" dirty="0" smtClean="0"/>
              <a:t>組織</a:t>
            </a:r>
            <a:r>
              <a:rPr lang="en-US" altLang="zh-TW" sz="3600" b="1" dirty="0" smtClean="0"/>
              <a:t> </a:t>
            </a:r>
            <a:endParaRPr lang="zh-TW" altLang="en-US" sz="3600" b="1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/>
              <a:t>第一篇 國際貿易</a:t>
            </a:r>
            <a:r>
              <a:rPr lang="zh-TW" altLang="en-US" dirty="0"/>
              <a:t>概</a:t>
            </a:r>
            <a:r>
              <a:rPr lang="zh-TW" altLang="zh-TW" dirty="0"/>
              <a:t>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40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 smtClean="0"/>
              <a:t>第</a:t>
            </a:r>
            <a:r>
              <a:rPr lang="zh-TW" altLang="en-US" sz="4400" b="1" dirty="0" smtClean="0"/>
              <a:t>二</a:t>
            </a:r>
            <a:r>
              <a:rPr lang="zh-TW" altLang="zh-TW" sz="4400" b="1" dirty="0" smtClean="0"/>
              <a:t>章</a:t>
            </a:r>
            <a:r>
              <a:rPr lang="en-US" altLang="zh-TW" sz="4400" b="1" dirty="0" smtClean="0"/>
              <a:t>  </a:t>
            </a:r>
            <a:r>
              <a:rPr lang="zh-TW" altLang="zh-TW" sz="4400" b="1" dirty="0" smtClean="0"/>
              <a:t>國際貿易</a:t>
            </a:r>
            <a:r>
              <a:rPr lang="zh-TW" altLang="en-US" sz="4400" b="1" dirty="0" smtClean="0"/>
              <a:t>經營的</a:t>
            </a:r>
            <a:r>
              <a:rPr lang="zh-TW" altLang="zh-TW" sz="4400" b="1" dirty="0" smtClean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>
                <a:solidFill>
                  <a:schemeClr val="tx1"/>
                </a:solidFill>
              </a:rPr>
              <a:t>         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一</a:t>
            </a:r>
            <a:r>
              <a:rPr lang="zh-TW" altLang="zh-TW" sz="3600" b="1" dirty="0">
                <a:solidFill>
                  <a:schemeClr val="tx1"/>
                </a:solidFill>
              </a:rPr>
              <a:t>、貿易經營權</a:t>
            </a:r>
            <a:r>
              <a:rPr lang="en-US" altLang="zh-TW" sz="3600" b="1" dirty="0">
                <a:solidFill>
                  <a:schemeClr val="tx1"/>
                </a:solidFill>
              </a:rPr>
              <a:t/>
            </a:r>
            <a:br>
              <a:rPr lang="en-US" altLang="zh-TW" sz="3600" b="1" dirty="0">
                <a:solidFill>
                  <a:schemeClr val="tx1"/>
                </a:solidFill>
              </a:rPr>
            </a:b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2708920"/>
            <a:ext cx="7416824" cy="961256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chemeClr val="tx1"/>
                </a:solidFill>
              </a:rPr>
              <a:t>貿易</a:t>
            </a:r>
            <a:r>
              <a:rPr lang="zh-TW" altLang="zh-TW" sz="4000" b="1" dirty="0">
                <a:solidFill>
                  <a:schemeClr val="tx1"/>
                </a:solidFill>
              </a:rPr>
              <a:t>經營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權乃指</a:t>
            </a:r>
            <a:r>
              <a:rPr lang="zh-TW" altLang="zh-TW" sz="4000" b="1" dirty="0">
                <a:solidFill>
                  <a:schemeClr val="tx1"/>
                </a:solidFill>
              </a:rPr>
              <a:t>個人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或公司</a:t>
            </a:r>
            <a:r>
              <a:rPr lang="zh-TW" altLang="zh-TW" sz="4000" b="1" dirty="0">
                <a:solidFill>
                  <a:schemeClr val="tx1"/>
                </a:solidFill>
              </a:rPr>
              <a:t>或其他組織，享有依法律在</a:t>
            </a:r>
            <a:r>
              <a:rPr lang="zh-TW" altLang="zh-TW" sz="4000" b="1" dirty="0">
                <a:solidFill>
                  <a:srgbClr val="FF0000"/>
                </a:solidFill>
              </a:rPr>
              <a:t>章程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所定</a:t>
            </a:r>
            <a:r>
              <a:rPr lang="zh-TW" altLang="zh-TW" sz="4000" b="1" dirty="0">
                <a:solidFill>
                  <a:schemeClr val="tx1"/>
                </a:solidFill>
              </a:rPr>
              <a:t>的經營範圍內，於中華民國關境，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依貿易</a:t>
            </a:r>
            <a:r>
              <a:rPr lang="zh-TW" altLang="zh-TW" sz="4000" b="1" dirty="0">
                <a:solidFill>
                  <a:schemeClr val="tx1"/>
                </a:solidFill>
              </a:rPr>
              <a:t>慣例允許的各種貿易方式（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例如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 : 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正規或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相對</a:t>
            </a:r>
            <a:r>
              <a:rPr lang="zh-TW" altLang="zh-TW" sz="4000" b="1" dirty="0">
                <a:solidFill>
                  <a:schemeClr val="tx1"/>
                </a:solidFill>
              </a:rPr>
              <a:t>貿易）從事進出口業務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。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r>
              <a:rPr lang="en-US" altLang="zh-TW" sz="2600" dirty="0" smtClean="0">
                <a:solidFill>
                  <a:schemeClr val="tx1"/>
                </a:solidFill>
              </a:rPr>
              <a:t>    </a:t>
            </a:r>
            <a:endParaRPr lang="zh-TW" altLang="zh-TW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/>
              <a:t>學期成績評量標準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47248" cy="4318992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期中考 </a:t>
            </a:r>
            <a:r>
              <a:rPr lang="en-US" altLang="zh-TW" sz="4400" b="1" dirty="0" smtClean="0"/>
              <a:t>: 30%</a:t>
            </a:r>
          </a:p>
          <a:p>
            <a:r>
              <a:rPr lang="zh-TW" altLang="en-US" sz="4400" b="1" dirty="0" smtClean="0"/>
              <a:t>期末考 </a:t>
            </a:r>
            <a:r>
              <a:rPr lang="en-US" altLang="zh-TW" sz="4400" b="1" dirty="0" smtClean="0"/>
              <a:t>: 40%</a:t>
            </a:r>
          </a:p>
          <a:p>
            <a:r>
              <a:rPr lang="zh-TW" altLang="en-US" sz="4400" b="1" dirty="0" smtClean="0"/>
              <a:t>平時成績</a:t>
            </a:r>
            <a:r>
              <a:rPr lang="en-US" altLang="zh-TW" sz="4400" b="1" dirty="0" smtClean="0"/>
              <a:t>: 30%</a:t>
            </a:r>
          </a:p>
          <a:p>
            <a:pPr>
              <a:buNone/>
            </a:pPr>
            <a:r>
              <a:rPr lang="en-US" altLang="zh-TW" sz="4400" b="1" dirty="0" smtClean="0"/>
              <a:t>     </a:t>
            </a:r>
            <a:r>
              <a:rPr lang="zh-TW" altLang="en-US" sz="4400" b="1" dirty="0" smtClean="0"/>
              <a:t>一、出缺勤</a:t>
            </a:r>
            <a:r>
              <a:rPr lang="en-US" altLang="zh-TW" sz="4400" b="1" dirty="0" smtClean="0"/>
              <a:t>(60%): -3</a:t>
            </a:r>
            <a:r>
              <a:rPr lang="zh-TW" altLang="en-US" sz="4400" b="1" dirty="0" smtClean="0"/>
              <a:t>分</a:t>
            </a:r>
            <a:r>
              <a:rPr lang="en-US" altLang="zh-TW" sz="4400" b="1" dirty="0" smtClean="0"/>
              <a:t>/</a:t>
            </a:r>
            <a:r>
              <a:rPr lang="zh-TW" altLang="en-US" sz="4400" b="1" dirty="0" smtClean="0"/>
              <a:t>節</a:t>
            </a:r>
            <a:endParaRPr lang="en-US" altLang="zh-TW" sz="4400" b="1" dirty="0" smtClean="0"/>
          </a:p>
          <a:p>
            <a:pPr>
              <a:buNone/>
            </a:pPr>
            <a:r>
              <a:rPr lang="en-US" altLang="zh-TW" sz="4400" b="1" dirty="0" smtClean="0"/>
              <a:t>     </a:t>
            </a:r>
            <a:r>
              <a:rPr lang="zh-TW" altLang="en-US" sz="4400" b="1" dirty="0" smtClean="0"/>
              <a:t>二、作業</a:t>
            </a:r>
            <a:r>
              <a:rPr lang="en-US" altLang="zh-TW" sz="4400" b="1" dirty="0" smtClean="0"/>
              <a:t>(40%)</a:t>
            </a:r>
          </a:p>
          <a:p>
            <a:pPr>
              <a:buNone/>
            </a:pPr>
            <a:endParaRPr lang="en-US" altLang="zh-TW" sz="36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二</a:t>
            </a:r>
            <a:r>
              <a:rPr lang="zh-TW" altLang="en-US" sz="3600" b="1" dirty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國營貿易事業</a:t>
            </a:r>
            <a:r>
              <a:rPr lang="en-US" altLang="zh-TW" sz="3600" b="1" dirty="0">
                <a:solidFill>
                  <a:schemeClr val="tx1"/>
                </a:solidFill>
              </a:rPr>
              <a:t/>
            </a:r>
            <a:br>
              <a:rPr lang="en-US" altLang="zh-TW" sz="3600" b="1" dirty="0">
                <a:solidFill>
                  <a:schemeClr val="tx1"/>
                </a:solidFill>
              </a:rPr>
            </a:b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2636912"/>
            <a:ext cx="7632848" cy="96125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 政府</a:t>
            </a:r>
            <a:r>
              <a:rPr lang="zh-TW" altLang="zh-TW" sz="2800" b="1" dirty="0">
                <a:solidFill>
                  <a:schemeClr val="tx1"/>
                </a:solidFill>
              </a:rPr>
              <a:t>及非政府事業（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例如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:EU</a:t>
            </a:r>
            <a:r>
              <a:rPr lang="zh-TW" altLang="zh-TW" sz="2800" b="1" dirty="0">
                <a:solidFill>
                  <a:schemeClr val="tx1"/>
                </a:solidFill>
              </a:rPr>
              <a:t>各國政府即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曾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在農業</a:t>
            </a:r>
            <a:r>
              <a:rPr lang="zh-TW" altLang="zh-TW" sz="2800" b="1" dirty="0">
                <a:solidFill>
                  <a:schemeClr val="tx1"/>
                </a:solidFill>
              </a:rPr>
              <a:t>部門設立行銷局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marketing  boards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）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從事</a:t>
            </a:r>
            <a:r>
              <a:rPr lang="zh-TW" altLang="zh-TW" sz="2800" b="1" dirty="0">
                <a:solidFill>
                  <a:schemeClr val="tx1"/>
                </a:solidFill>
              </a:rPr>
              <a:t>進出口貿易活動的機構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政府</a:t>
            </a:r>
            <a:r>
              <a:rPr lang="zh-TW" altLang="zh-TW" sz="2800" b="1" dirty="0">
                <a:solidFill>
                  <a:schemeClr val="tx1"/>
                </a:solidFill>
              </a:rPr>
              <a:t>承辦的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貿易</a:t>
            </a:r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紐西蘭</a:t>
            </a:r>
            <a:r>
              <a:rPr lang="zh-TW" altLang="zh-TW" sz="2800" b="1" dirty="0">
                <a:solidFill>
                  <a:schemeClr val="tx1"/>
                </a:solidFill>
              </a:rPr>
              <a:t>政府，為了</a:t>
            </a:r>
            <a:r>
              <a:rPr lang="en-US" altLang="zh-TW" sz="2800" b="1" dirty="0">
                <a:solidFill>
                  <a:schemeClr val="tx1"/>
                </a:solidFill>
              </a:rPr>
              <a:t>kiwi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的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出口</a:t>
            </a:r>
            <a:r>
              <a:rPr lang="zh-TW" altLang="zh-TW" sz="2800" b="1" dirty="0">
                <a:solidFill>
                  <a:schemeClr val="tx1"/>
                </a:solidFill>
              </a:rPr>
              <a:t>，整合出口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的眾多</a:t>
            </a:r>
            <a:r>
              <a:rPr lang="zh-TW" altLang="zh-TW" sz="2800" b="1" dirty="0">
                <a:solidFill>
                  <a:schemeClr val="tx1"/>
                </a:solidFill>
              </a:rPr>
              <a:t>公司成立行銷局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，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1999</a:t>
            </a:r>
            <a:r>
              <a:rPr lang="zh-TW" altLang="zh-TW" sz="2800" b="1" dirty="0">
                <a:solidFill>
                  <a:schemeClr val="tx1"/>
                </a:solidFill>
              </a:rPr>
              <a:t>年則改組為</a:t>
            </a:r>
            <a:r>
              <a:rPr lang="en-US" altLang="zh-TW" sz="2800" b="1" dirty="0">
                <a:solidFill>
                  <a:schemeClr val="tx1"/>
                </a:solidFill>
              </a:rPr>
              <a:t>100</a:t>
            </a:r>
            <a:r>
              <a:rPr lang="zh-TW" altLang="zh-TW" sz="2800" b="1" dirty="0">
                <a:solidFill>
                  <a:schemeClr val="tx1"/>
                </a:solidFill>
              </a:rPr>
              <a:t>％由果農所擁有的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Zespri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     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國際</a:t>
            </a:r>
            <a:r>
              <a:rPr lang="zh-TW" altLang="zh-TW" sz="2800" b="1" dirty="0">
                <a:solidFill>
                  <a:srgbClr val="FF0000"/>
                </a:solidFill>
              </a:rPr>
              <a:t>行銷公司</a:t>
            </a:r>
            <a:r>
              <a:rPr lang="zh-TW" altLang="zh-TW" sz="2800" b="1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306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三</a:t>
            </a:r>
            <a:r>
              <a:rPr lang="zh-TW" altLang="en-US" sz="3600" b="1" dirty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出進口廠商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8496944" cy="961256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   (</a:t>
            </a:r>
            <a:r>
              <a:rPr lang="zh-TW" altLang="en-US" b="1" dirty="0" smtClean="0">
                <a:solidFill>
                  <a:schemeClr val="tx1"/>
                </a:solidFill>
              </a:rPr>
              <a:t>一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 smtClean="0">
                <a:solidFill>
                  <a:schemeClr val="tx1"/>
                </a:solidFill>
              </a:rPr>
              <a:t>得</a:t>
            </a:r>
            <a:r>
              <a:rPr lang="zh-TW" altLang="zh-TW" b="1" dirty="0">
                <a:solidFill>
                  <a:schemeClr val="tx1"/>
                </a:solidFill>
              </a:rPr>
              <a:t>辦理出進口廠商者，並不以公司</a:t>
            </a:r>
            <a:r>
              <a:rPr lang="zh-TW" altLang="zh-TW" b="1" dirty="0" smtClean="0">
                <a:solidFill>
                  <a:schemeClr val="tx1"/>
                </a:solidFill>
              </a:rPr>
              <a:t>為限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r>
              <a:rPr lang="zh-TW" altLang="zh-TW" b="1" dirty="0" smtClean="0">
                <a:solidFill>
                  <a:schemeClr val="tx1"/>
                </a:solidFill>
              </a:rPr>
              <a:t>例如</a:t>
            </a:r>
            <a:r>
              <a:rPr lang="zh-TW" altLang="zh-TW" b="1" dirty="0">
                <a:solidFill>
                  <a:schemeClr val="tx1"/>
                </a:solidFill>
              </a:rPr>
              <a:t>糧食</a:t>
            </a:r>
            <a:r>
              <a:rPr lang="zh-TW" altLang="zh-TW" b="1" dirty="0" smtClean="0">
                <a:solidFill>
                  <a:schemeClr val="tx1"/>
                </a:solidFill>
              </a:rPr>
              <a:t>管理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b="1" dirty="0" smtClean="0">
                <a:solidFill>
                  <a:schemeClr val="tx1"/>
                </a:solidFill>
              </a:rPr>
              <a:t>法</a:t>
            </a:r>
            <a:r>
              <a:rPr lang="zh-TW" altLang="zh-TW" b="1" dirty="0">
                <a:solidFill>
                  <a:schemeClr val="tx1"/>
                </a:solidFill>
              </a:rPr>
              <a:t>規定，零售商、經銷商、碾米廠及其他申請人應先</a:t>
            </a:r>
            <a:r>
              <a:rPr lang="zh-TW" altLang="zh-TW" b="1" dirty="0" smtClean="0">
                <a:solidFill>
                  <a:schemeClr val="tx1"/>
                </a:solidFill>
              </a:rPr>
              <a:t>辦理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b="1" dirty="0" smtClean="0">
                <a:solidFill>
                  <a:schemeClr val="tx1"/>
                </a:solidFill>
              </a:rPr>
              <a:t>「</a:t>
            </a:r>
            <a:r>
              <a:rPr lang="zh-TW" altLang="zh-TW" b="1" dirty="0">
                <a:solidFill>
                  <a:srgbClr val="FF0000"/>
                </a:solidFill>
              </a:rPr>
              <a:t>糧商登記</a:t>
            </a:r>
            <a:r>
              <a:rPr lang="zh-TW" altLang="zh-TW" b="1" dirty="0">
                <a:solidFill>
                  <a:schemeClr val="tx1"/>
                </a:solidFill>
              </a:rPr>
              <a:t>」，再向國貿局申辦出進口廠商登記即得</a:t>
            </a:r>
            <a:r>
              <a:rPr lang="zh-TW" altLang="zh-TW" b="1" dirty="0" smtClean="0">
                <a:solidFill>
                  <a:schemeClr val="tx1"/>
                </a:solidFill>
              </a:rPr>
              <a:t>從事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相關</a:t>
            </a:r>
            <a:r>
              <a:rPr lang="zh-TW" altLang="zh-TW" b="1" dirty="0">
                <a:solidFill>
                  <a:schemeClr val="tx1"/>
                </a:solidFill>
              </a:rPr>
              <a:t>的貿易業務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(</a:t>
            </a:r>
            <a:r>
              <a:rPr lang="zh-TW" altLang="en-US" b="1" dirty="0" smtClean="0">
                <a:solidFill>
                  <a:schemeClr val="tx1"/>
                </a:solidFill>
              </a:rPr>
              <a:t>二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 smtClean="0">
                <a:solidFill>
                  <a:schemeClr val="tx1"/>
                </a:solidFill>
              </a:rPr>
              <a:t>從事</a:t>
            </a:r>
            <a:r>
              <a:rPr lang="zh-TW" altLang="zh-TW" b="1" dirty="0">
                <a:solidFill>
                  <a:schemeClr val="tx1"/>
                </a:solidFill>
              </a:rPr>
              <a:t>國際貿易業務仍以公司為</a:t>
            </a:r>
            <a:r>
              <a:rPr lang="zh-TW" altLang="zh-TW" b="1" dirty="0" smtClean="0">
                <a:solidFill>
                  <a:schemeClr val="tx1"/>
                </a:solidFill>
              </a:rPr>
              <a:t>多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1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zh-TW" altLang="zh-TW" b="1" dirty="0" smtClean="0">
                <a:solidFill>
                  <a:schemeClr val="tx1"/>
                </a:solidFill>
              </a:rPr>
              <a:t>專營</a:t>
            </a:r>
            <a:r>
              <a:rPr lang="zh-TW" altLang="zh-TW" b="1" dirty="0">
                <a:solidFill>
                  <a:schemeClr val="tx1"/>
                </a:solidFill>
              </a:rPr>
              <a:t>貿易功能的</a:t>
            </a:r>
            <a:r>
              <a:rPr lang="zh-TW" altLang="zh-TW" b="1" dirty="0" smtClean="0">
                <a:solidFill>
                  <a:schemeClr val="tx1"/>
                </a:solidFill>
              </a:rPr>
              <a:t>貿易公司</a:t>
            </a:r>
            <a:r>
              <a:rPr lang="en-US" altLang="zh-TW" b="1" dirty="0" smtClean="0">
                <a:solidFill>
                  <a:schemeClr val="tx1"/>
                </a:solidFill>
              </a:rPr>
              <a:t> (</a:t>
            </a:r>
            <a:r>
              <a:rPr lang="zh-TW" altLang="en-US" b="1" dirty="0" smtClean="0">
                <a:solidFill>
                  <a:srgbClr val="FF0000"/>
                </a:solidFill>
              </a:rPr>
              <a:t>專業貿易商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2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zh-TW" altLang="zh-TW" b="1" dirty="0" smtClean="0">
                <a:solidFill>
                  <a:schemeClr val="tx1"/>
                </a:solidFill>
              </a:rPr>
              <a:t>製造</a:t>
            </a:r>
            <a:r>
              <a:rPr lang="zh-TW" altLang="zh-TW" b="1" dirty="0">
                <a:solidFill>
                  <a:schemeClr val="tx1"/>
                </a:solidFill>
              </a:rPr>
              <a:t>公司的組織裡另設貿易</a:t>
            </a:r>
            <a:r>
              <a:rPr lang="zh-TW" altLang="zh-TW" b="1" dirty="0" smtClean="0">
                <a:solidFill>
                  <a:schemeClr val="tx1"/>
                </a:solidFill>
              </a:rPr>
              <a:t>部門</a:t>
            </a:r>
            <a:r>
              <a:rPr lang="en-US" altLang="zh-TW" b="1" dirty="0" smtClean="0">
                <a:solidFill>
                  <a:schemeClr val="tx1"/>
                </a:solidFill>
              </a:rPr>
              <a:t> (</a:t>
            </a:r>
            <a:r>
              <a:rPr lang="zh-TW" altLang="en-US" b="1" dirty="0" smtClean="0">
                <a:solidFill>
                  <a:srgbClr val="FF0000"/>
                </a:solidFill>
              </a:rPr>
              <a:t>非專業</a:t>
            </a:r>
            <a:r>
              <a:rPr lang="zh-TW" altLang="en-US" b="1" dirty="0">
                <a:solidFill>
                  <a:srgbClr val="FF0000"/>
                </a:solidFill>
              </a:rPr>
              <a:t>貿易商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3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zh-TW" altLang="zh-TW" b="1" dirty="0" smtClean="0">
                <a:solidFill>
                  <a:schemeClr val="tx1"/>
                </a:solidFill>
              </a:rPr>
              <a:t>製造</a:t>
            </a:r>
            <a:r>
              <a:rPr lang="zh-TW" altLang="zh-TW" b="1" dirty="0">
                <a:solidFill>
                  <a:schemeClr val="tx1"/>
                </a:solidFill>
              </a:rPr>
              <a:t>公司將</a:t>
            </a:r>
            <a:r>
              <a:rPr lang="zh-TW" altLang="zh-TW" b="1" dirty="0">
                <a:solidFill>
                  <a:srgbClr val="FF0000"/>
                </a:solidFill>
              </a:rPr>
              <a:t>貿易部門獨立出來另設貿易公司</a:t>
            </a:r>
            <a:r>
              <a:rPr lang="zh-TW" altLang="zh-TW" b="1" dirty="0">
                <a:solidFill>
                  <a:schemeClr val="tx1"/>
                </a:solidFill>
              </a:rPr>
              <a:t>（</a:t>
            </a:r>
            <a:r>
              <a:rPr lang="zh-TW" altLang="zh-TW" b="1" dirty="0" smtClean="0">
                <a:solidFill>
                  <a:schemeClr val="tx1"/>
                </a:solidFill>
              </a:rPr>
              <a:t>例如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中鋼集團另設中貿國際公司從事</a:t>
            </a:r>
            <a:r>
              <a:rPr lang="zh-TW" altLang="zh-TW" b="1" dirty="0">
                <a:solidFill>
                  <a:schemeClr val="tx1"/>
                </a:solidFill>
              </a:rPr>
              <a:t>進出口</a:t>
            </a:r>
            <a:r>
              <a:rPr lang="zh-TW" altLang="zh-TW" b="1" dirty="0" smtClean="0">
                <a:solidFill>
                  <a:schemeClr val="tx1"/>
                </a:solidFill>
              </a:rPr>
              <a:t>）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三</a:t>
            </a:r>
            <a:r>
              <a:rPr lang="zh-TW" altLang="en-US" sz="3600" b="1" dirty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出進口廠商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8496944" cy="961256"/>
          </a:xfrm>
        </p:spPr>
        <p:txBody>
          <a:bodyPr>
            <a:noAutofit/>
          </a:bodyPr>
          <a:lstStyle/>
          <a:p>
            <a:r>
              <a:rPr lang="en-US" altLang="zh-TW" b="1" dirty="0" smtClean="0"/>
              <a:t> 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出</a:t>
            </a:r>
            <a:r>
              <a:rPr lang="zh-TW" altLang="zh-TW" sz="3200" b="1" dirty="0">
                <a:solidFill>
                  <a:schemeClr val="tx1"/>
                </a:solidFill>
              </a:rPr>
              <a:t>進口廠商登記管理辦法第二條規定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：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「</a:t>
            </a:r>
            <a:r>
              <a:rPr lang="zh-TW" altLang="zh-TW" sz="3200" b="1" dirty="0">
                <a:solidFill>
                  <a:schemeClr val="tx1"/>
                </a:solidFill>
              </a:rPr>
              <a:t>公司、行號其</a:t>
            </a:r>
            <a:r>
              <a:rPr lang="zh-TW" altLang="zh-TW" sz="3200" b="1" dirty="0">
                <a:solidFill>
                  <a:srgbClr val="FF0000"/>
                </a:solidFill>
              </a:rPr>
              <a:t>營利事業登記證</a:t>
            </a:r>
            <a:r>
              <a:rPr lang="zh-TW" altLang="zh-TW" sz="3200" b="1" dirty="0">
                <a:solidFill>
                  <a:schemeClr val="tx1"/>
                </a:solidFill>
              </a:rPr>
              <a:t>上載明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經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營</a:t>
            </a:r>
            <a:r>
              <a:rPr lang="zh-TW" altLang="zh-TW" sz="3200" b="1" dirty="0">
                <a:solidFill>
                  <a:schemeClr val="tx1"/>
                </a:solidFill>
              </a:rPr>
              <a:t>出進口或買賣業務者，得依本辦法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申請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登記為</a:t>
            </a:r>
            <a:r>
              <a:rPr lang="zh-TW" altLang="zh-TW" sz="3200" b="1" dirty="0">
                <a:solidFill>
                  <a:schemeClr val="tx1"/>
                </a:solidFill>
              </a:rPr>
              <a:t>出進口廠商。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」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四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 前往</a:t>
            </a:r>
            <a:r>
              <a:rPr lang="zh-TW" altLang="zh-TW" sz="3200" b="1" dirty="0">
                <a:solidFill>
                  <a:schemeClr val="tx1"/>
                </a:solidFill>
              </a:rPr>
              <a:t>大陸設貿易公司，依兩岸人民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關係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條例規</a:t>
            </a:r>
            <a:r>
              <a:rPr lang="zh-TW" altLang="zh-TW" sz="3200" b="1" dirty="0">
                <a:solidFill>
                  <a:schemeClr val="tx1"/>
                </a:solidFill>
              </a:rPr>
              <a:t>定應先向經濟部投審會申請。</a:t>
            </a:r>
          </a:p>
        </p:txBody>
      </p:sp>
    </p:spTree>
    <p:extLst>
      <p:ext uri="{BB962C8B-B14F-4D97-AF65-F5344CB8AC3E}">
        <p14:creationId xmlns:p14="http://schemas.microsoft.com/office/powerpoint/2010/main" val="32152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四</a:t>
            </a:r>
            <a:r>
              <a:rPr lang="zh-TW" altLang="zh-TW" sz="3600" b="1" dirty="0">
                <a:solidFill>
                  <a:schemeClr val="tx1"/>
                </a:solidFill>
              </a:rPr>
              <a:t>、外國公司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3608" y="2636912"/>
            <a:ext cx="7056784" cy="3744416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依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公司法</a:t>
            </a:r>
            <a:r>
              <a:rPr lang="zh-TW" altLang="zh-TW" sz="3600" b="1" dirty="0">
                <a:solidFill>
                  <a:schemeClr val="tx1"/>
                </a:solidFill>
              </a:rPr>
              <a:t>第四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條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: </a:t>
            </a:r>
          </a:p>
          <a:p>
            <a:r>
              <a:rPr lang="zh-TW" altLang="zh-TW" sz="3600" b="1" dirty="0" smtClean="0">
                <a:solidFill>
                  <a:schemeClr val="tx1"/>
                </a:solidFill>
              </a:rPr>
              <a:t>外國</a:t>
            </a:r>
            <a:r>
              <a:rPr lang="zh-TW" altLang="zh-TW" sz="3600" b="1" dirty="0">
                <a:solidFill>
                  <a:schemeClr val="tx1"/>
                </a:solidFill>
              </a:rPr>
              <a:t>公司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，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是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以</a:t>
            </a:r>
            <a:r>
              <a:rPr lang="zh-TW" altLang="zh-TW" sz="3600" b="1" dirty="0">
                <a:solidFill>
                  <a:schemeClr val="tx1"/>
                </a:solidFill>
              </a:rPr>
              <a:t>營利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為目的</a:t>
            </a:r>
            <a:r>
              <a:rPr lang="zh-TW" altLang="zh-TW" sz="3600" b="1" dirty="0">
                <a:solidFill>
                  <a:schemeClr val="tx1"/>
                </a:solidFill>
              </a:rPr>
              <a:t>，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依照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zh-TW" altLang="zh-TW" sz="3600" b="1" dirty="0" smtClean="0">
                <a:solidFill>
                  <a:schemeClr val="tx1"/>
                </a:solidFill>
              </a:rPr>
              <a:t>外國法律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組織</a:t>
            </a:r>
            <a:r>
              <a:rPr lang="zh-TW" altLang="zh-TW" sz="3600" b="1" dirty="0">
                <a:solidFill>
                  <a:schemeClr val="tx1"/>
                </a:solidFill>
              </a:rPr>
              <a:t>登記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，並</a:t>
            </a:r>
            <a:r>
              <a:rPr lang="zh-TW" altLang="zh-TW" sz="3600" b="1" dirty="0">
                <a:solidFill>
                  <a:srgbClr val="FF0000"/>
                </a:solidFill>
              </a:rPr>
              <a:t>經中華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民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zh-TW" sz="3600" b="1" dirty="0" smtClean="0">
                <a:solidFill>
                  <a:srgbClr val="FF0000"/>
                </a:solidFill>
              </a:rPr>
              <a:t>國</a:t>
            </a:r>
            <a:r>
              <a:rPr lang="zh-TW" altLang="zh-TW" sz="3600" b="1" dirty="0">
                <a:solidFill>
                  <a:srgbClr val="FF0000"/>
                </a:solidFill>
              </a:rPr>
              <a:t>政府認許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，在</a:t>
            </a:r>
            <a:r>
              <a:rPr lang="zh-TW" altLang="zh-TW" sz="3600" b="1" dirty="0">
                <a:solidFill>
                  <a:schemeClr val="tx1"/>
                </a:solidFill>
              </a:rPr>
              <a:t>中華民國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境內營業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zh-TW" altLang="zh-TW" sz="3600" b="1" dirty="0" smtClean="0">
                <a:solidFill>
                  <a:schemeClr val="tx1"/>
                </a:solidFill>
              </a:rPr>
              <a:t>之公司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endParaRPr lang="zh-TW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967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>
                <a:solidFill>
                  <a:schemeClr val="tx1"/>
                </a:solidFill>
              </a:rPr>
              <a:t>         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五</a:t>
            </a:r>
            <a:r>
              <a:rPr lang="zh-TW" altLang="zh-TW" sz="3600" b="1" dirty="0">
                <a:solidFill>
                  <a:schemeClr val="tx1"/>
                </a:solidFill>
              </a:rPr>
              <a:t>、分公司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2" y="2780928"/>
            <a:ext cx="7560840" cy="961256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>
                <a:solidFill>
                  <a:schemeClr val="tx1"/>
                </a:solidFill>
              </a:rPr>
              <a:t>設立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分公司</a:t>
            </a:r>
            <a:r>
              <a:rPr lang="zh-TW" altLang="zh-TW" sz="3200" b="1" dirty="0">
                <a:solidFill>
                  <a:schemeClr val="tx1"/>
                </a:solidFill>
              </a:rPr>
              <a:t>（</a:t>
            </a:r>
            <a:r>
              <a:rPr lang="en-US" altLang="zh-TW" sz="3200" b="1" dirty="0">
                <a:solidFill>
                  <a:srgbClr val="FF0000"/>
                </a:solidFill>
              </a:rPr>
              <a:t>Branch office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）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並非</a:t>
            </a:r>
            <a:r>
              <a:rPr lang="zh-TW" altLang="zh-TW" sz="3200" b="1" dirty="0">
                <a:solidFill>
                  <a:schemeClr val="tx1"/>
                </a:solidFill>
              </a:rPr>
              <a:t>於總公司以外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，另行</a:t>
            </a:r>
            <a:r>
              <a:rPr lang="zh-TW" altLang="zh-TW" sz="3200" b="1" dirty="0">
                <a:solidFill>
                  <a:schemeClr val="tx1"/>
                </a:solidFill>
              </a:rPr>
              <a:t>設立一個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有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法律人格</a:t>
            </a:r>
            <a:r>
              <a:rPr lang="zh-TW" altLang="zh-TW" sz="3200" b="1" dirty="0">
                <a:solidFill>
                  <a:schemeClr val="tx1"/>
                </a:solidFill>
              </a:rPr>
              <a:t>之實體，其</a:t>
            </a:r>
            <a:r>
              <a:rPr lang="zh-TW" altLang="zh-TW" sz="3200" b="1" dirty="0">
                <a:solidFill>
                  <a:srgbClr val="FF0000"/>
                </a:solidFill>
              </a:rPr>
              <a:t>與總公司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之間僅有一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zh-TW" sz="3200" b="1" dirty="0" smtClean="0">
                <a:solidFill>
                  <a:srgbClr val="FF0000"/>
                </a:solidFill>
              </a:rPr>
              <a:t>個</a:t>
            </a:r>
            <a:r>
              <a:rPr lang="zh-TW" altLang="zh-TW" sz="3200" b="1" dirty="0">
                <a:solidFill>
                  <a:srgbClr val="FF0000"/>
                </a:solidFill>
              </a:rPr>
              <a:t>法律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人格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。</a:t>
            </a:r>
            <a:r>
              <a:rPr lang="zh-TW" altLang="zh-TW" sz="3200" b="1" dirty="0">
                <a:solidFill>
                  <a:schemeClr val="tx1"/>
                </a:solidFill>
              </a:rPr>
              <a:t>分公司之任何損失係由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總公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司負擔，</a:t>
            </a:r>
            <a:r>
              <a:rPr lang="zh-TW" altLang="zh-TW" sz="3200" b="1" dirty="0">
                <a:solidFill>
                  <a:schemeClr val="tx1"/>
                </a:solidFill>
              </a:rPr>
              <a:t>而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總公司</a:t>
            </a:r>
            <a:r>
              <a:rPr lang="zh-TW" altLang="zh-TW" sz="3200" b="1" dirty="0">
                <a:solidFill>
                  <a:schemeClr val="tx1"/>
                </a:solidFill>
              </a:rPr>
              <a:t>之任何資產均可受分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公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司債權人之索賠。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38798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五</a:t>
            </a:r>
            <a:r>
              <a:rPr lang="zh-TW" altLang="zh-TW" sz="3600" b="1" dirty="0">
                <a:solidFill>
                  <a:schemeClr val="tx1"/>
                </a:solidFill>
              </a:rPr>
              <a:t>、分公司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5576" y="2564904"/>
            <a:ext cx="7776864" cy="961256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>
                <a:solidFill>
                  <a:schemeClr val="tx1"/>
                </a:solidFill>
              </a:rPr>
              <a:t>設立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分公司之</a:t>
            </a:r>
            <a:r>
              <a:rPr lang="zh-TW" altLang="zh-TW" sz="3200" b="1" dirty="0">
                <a:solidFill>
                  <a:srgbClr val="FF0000"/>
                </a:solidFill>
              </a:rPr>
              <a:t>優點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：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分公司</a:t>
            </a:r>
            <a:r>
              <a:rPr lang="zh-TW" altLang="zh-TW" sz="3200" b="1" dirty="0">
                <a:solidFill>
                  <a:schemeClr val="tx1"/>
                </a:solidFill>
              </a:rPr>
              <a:t>操作之損失，可從總公司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扣除</a:t>
            </a:r>
            <a:r>
              <a:rPr lang="zh-TW" altLang="en-US" sz="3200" b="1" dirty="0">
                <a:solidFill>
                  <a:schemeClr val="tx1"/>
                </a:solidFill>
              </a:rPr>
              <a:t>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因此設立</a:t>
            </a:r>
            <a:r>
              <a:rPr lang="zh-TW" altLang="zh-TW" sz="3200" b="1" dirty="0">
                <a:solidFill>
                  <a:schemeClr val="tx1"/>
                </a:solidFill>
              </a:rPr>
              <a:t>分公司從事高科技方面活動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，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或者於</a:t>
            </a:r>
            <a:r>
              <a:rPr lang="zh-TW" altLang="zh-TW" sz="3200" b="1" dirty="0">
                <a:solidFill>
                  <a:schemeClr val="tx1"/>
                </a:solidFill>
              </a:rPr>
              <a:t>市場開發初期及從事售後服務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，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頗為</a:t>
            </a:r>
            <a:r>
              <a:rPr lang="zh-TW" altLang="zh-TW" sz="3200" b="1" dirty="0">
                <a:solidFill>
                  <a:schemeClr val="tx1"/>
                </a:solidFill>
              </a:rPr>
              <a:t>有利。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設立</a:t>
            </a:r>
            <a:r>
              <a:rPr lang="zh-TW" altLang="zh-TW" sz="3200" b="1" dirty="0">
                <a:solidFill>
                  <a:schemeClr val="tx1"/>
                </a:solidFill>
              </a:rPr>
              <a:t>分公司之</a:t>
            </a:r>
            <a:r>
              <a:rPr lang="zh-TW" altLang="zh-TW" sz="3200" b="1" dirty="0">
                <a:solidFill>
                  <a:srgbClr val="FF0000"/>
                </a:solidFill>
              </a:rPr>
              <a:t>缺點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：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會</a:t>
            </a:r>
            <a:r>
              <a:rPr lang="zh-TW" altLang="zh-TW" sz="3200" b="1" dirty="0">
                <a:solidFill>
                  <a:schemeClr val="tx1"/>
                </a:solidFill>
              </a:rPr>
              <a:t>發生二重課稅及總公司財產遭索賠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</a:t>
            </a:r>
            <a:endParaRPr lang="zh-TW" altLang="zh-T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zh-TW" sz="3600" b="1" dirty="0" smtClean="0"/>
              <a:t>六</a:t>
            </a:r>
            <a:r>
              <a:rPr lang="zh-TW" altLang="zh-TW" sz="3600" b="1" dirty="0"/>
              <a:t>、</a:t>
            </a:r>
            <a:r>
              <a:rPr lang="zh-TW" altLang="zh-TW" sz="3600" b="1" dirty="0" smtClean="0"/>
              <a:t>子公司</a:t>
            </a:r>
            <a:r>
              <a:rPr lang="en-US" altLang="zh-TW" sz="3600" b="1" dirty="0" smtClean="0"/>
              <a:t> (</a:t>
            </a:r>
            <a:r>
              <a:rPr lang="en-US" altLang="zh-TW" sz="3600" b="1" dirty="0"/>
              <a:t>subsidiary)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424936" cy="96125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</a:rPr>
              <a:t>在國外設立子公司</a:t>
            </a:r>
            <a:r>
              <a:rPr lang="en-US" altLang="zh-TW" sz="2800" b="1" dirty="0">
                <a:solidFill>
                  <a:schemeClr val="tx1"/>
                </a:solidFill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</a:rPr>
              <a:t>subsidiary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依</a:t>
            </a:r>
            <a:r>
              <a:rPr lang="zh-TW" altLang="zh-TW" sz="2800" b="1" dirty="0">
                <a:solidFill>
                  <a:schemeClr val="tx1"/>
                </a:solidFill>
              </a:rPr>
              <a:t>外國公司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法規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定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設立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，但</a:t>
            </a:r>
            <a:r>
              <a:rPr lang="zh-TW" altLang="zh-TW" sz="2800" b="1" dirty="0">
                <a:solidFill>
                  <a:schemeClr val="tx1"/>
                </a:solidFill>
              </a:rPr>
              <a:t>其營運仍由母公司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控制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注意事項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1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>
                <a:solidFill>
                  <a:schemeClr val="tx1"/>
                </a:solidFill>
              </a:rPr>
              <a:t>法令是否規定須由當地人投資一定比率的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股份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2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貿易業是否</a:t>
            </a:r>
            <a:r>
              <a:rPr lang="zh-TW" altLang="zh-TW" sz="2800" b="1" dirty="0">
                <a:solidFill>
                  <a:schemeClr val="tx1"/>
                </a:solidFill>
              </a:rPr>
              <a:t>准由外國公司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經營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3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子公司收入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由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地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主國課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稅</a:t>
            </a:r>
            <a:r>
              <a:rPr lang="zh-TW" altLang="zh-TW" sz="2800" b="1" dirty="0">
                <a:solidFill>
                  <a:schemeClr val="tx1"/>
                </a:solidFill>
              </a:rPr>
              <a:t>，除非屬於發放股利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所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得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母國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始</a:t>
            </a:r>
            <a:r>
              <a:rPr lang="zh-TW" altLang="zh-TW" sz="2800" b="1" dirty="0">
                <a:solidFill>
                  <a:schemeClr val="tx1"/>
                </a:solidFill>
              </a:rPr>
              <a:t>予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課稅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4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</a:rPr>
              <a:t>子公司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營業</a:t>
            </a:r>
            <a:r>
              <a:rPr lang="zh-TW" altLang="zh-TW" sz="2800" b="1" dirty="0">
                <a:solidFill>
                  <a:srgbClr val="FF0000"/>
                </a:solidFill>
              </a:rPr>
              <a:t>損失亦無法由母公司申報</a:t>
            </a:r>
          </a:p>
        </p:txBody>
      </p:sp>
    </p:spTree>
    <p:extLst>
      <p:ext uri="{BB962C8B-B14F-4D97-AF65-F5344CB8AC3E}">
        <p14:creationId xmlns:p14="http://schemas.microsoft.com/office/powerpoint/2010/main" val="9496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七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跨國籍公司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424936" cy="961256"/>
          </a:xfrm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定義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在</a:t>
            </a:r>
            <a:r>
              <a:rPr lang="zh-TW" altLang="zh-TW" sz="3600" b="1" dirty="0">
                <a:solidFill>
                  <a:srgbClr val="FF0000"/>
                </a:solidFill>
              </a:rPr>
              <a:t>二個以上國家</a:t>
            </a:r>
            <a:r>
              <a:rPr lang="zh-TW" altLang="zh-TW" sz="3600" b="1" dirty="0">
                <a:solidFill>
                  <a:schemeClr val="tx1"/>
                </a:solidFill>
              </a:rPr>
              <a:t>，成立控制資產、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工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廠、礦產</a:t>
            </a:r>
            <a:r>
              <a:rPr lang="zh-TW" altLang="zh-TW" sz="3600" b="1" dirty="0">
                <a:solidFill>
                  <a:schemeClr val="tx1"/>
                </a:solidFill>
              </a:rPr>
              <a:t>、及行銷辦公室之企業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目的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1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實施投資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: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工資、運輸成本之考量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        2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克服</a:t>
            </a:r>
            <a:r>
              <a:rPr lang="zh-TW" altLang="zh-TW" sz="3600" b="1" dirty="0">
                <a:solidFill>
                  <a:schemeClr val="tx1"/>
                </a:solidFill>
              </a:rPr>
              <a:t>輸入國高關稅之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障礙</a:t>
            </a:r>
            <a:endParaRPr lang="en-US" altLang="zh-TW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八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境外</a:t>
            </a:r>
            <a:r>
              <a:rPr lang="zh-TW" altLang="zh-TW" sz="3600" b="1" dirty="0" smtClean="0"/>
              <a:t>公司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84976" cy="961256"/>
          </a:xfrm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種類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1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在當地營業而設立的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公司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設立及日後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定期</a:t>
            </a:r>
            <a:r>
              <a:rPr lang="zh-TW" altLang="zh-TW" sz="3600" b="1" dirty="0">
                <a:solidFill>
                  <a:schemeClr val="tx1"/>
                </a:solidFill>
              </a:rPr>
              <a:t>申報的標準較為嚴格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2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紙上公司（</a:t>
            </a:r>
            <a:r>
              <a:rPr lang="en-US" altLang="zh-TW" sz="3600" b="1" dirty="0">
                <a:solidFill>
                  <a:schemeClr val="tx1"/>
                </a:solidFill>
              </a:rPr>
              <a:t>paper company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）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在租稅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天堂</a:t>
            </a:r>
            <a:r>
              <a:rPr lang="zh-TW" altLang="zh-TW" sz="3600" b="1" dirty="0">
                <a:solidFill>
                  <a:schemeClr val="tx1"/>
                </a:solidFill>
              </a:rPr>
              <a:t>或地區依該地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有關法令成立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並繳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交</a:t>
            </a:r>
            <a:r>
              <a:rPr lang="zh-TW" altLang="zh-TW" sz="3600" b="1" dirty="0">
                <a:solidFill>
                  <a:schemeClr val="tx1"/>
                </a:solidFill>
              </a:rPr>
              <a:t>公司註冊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登記規費</a:t>
            </a:r>
            <a:r>
              <a:rPr lang="zh-TW" altLang="zh-TW" sz="3600" b="1" dirty="0">
                <a:solidFill>
                  <a:schemeClr val="tx1"/>
                </a:solidFill>
              </a:rPr>
              <a:t>的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公司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3600" b="1" dirty="0">
                <a:solidFill>
                  <a:schemeClr val="tx1"/>
                </a:solidFill>
              </a:rPr>
              <a:t>不在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當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地</a:t>
            </a:r>
            <a:r>
              <a:rPr lang="zh-TW" altLang="zh-TW" sz="3600" b="1" dirty="0">
                <a:solidFill>
                  <a:schemeClr val="tx1"/>
                </a:solidFill>
              </a:rPr>
              <a:t>營業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八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境外</a:t>
            </a:r>
            <a:r>
              <a:rPr lang="zh-TW" altLang="zh-TW" sz="3600" b="1" dirty="0" smtClean="0"/>
              <a:t>公司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8424936" cy="961256"/>
          </a:xfrm>
        </p:spPr>
        <p:txBody>
          <a:bodyPr>
            <a:noAutofit/>
          </a:bodyPr>
          <a:lstStyle/>
          <a:p>
            <a:r>
              <a:rPr lang="en-US" altLang="zh-TW" sz="30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000" b="1" dirty="0">
                <a:solidFill>
                  <a:schemeClr val="tx1"/>
                </a:solidFill>
              </a:rPr>
              <a:t>凡是利用紙上公司的資金轉投資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子公司</a:t>
            </a:r>
            <a:r>
              <a:rPr lang="zh-TW" altLang="zh-TW" sz="3000" b="1" dirty="0">
                <a:solidFill>
                  <a:schemeClr val="tx1"/>
                </a:solidFill>
              </a:rPr>
              <a:t>，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以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握有</a:t>
            </a:r>
            <a:r>
              <a:rPr lang="zh-TW" altLang="zh-TW" sz="3000" b="1" dirty="0">
                <a:solidFill>
                  <a:schemeClr val="tx1"/>
                </a:solidFill>
              </a:rPr>
              <a:t>子公司投資股份為目的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的又叫做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控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股公司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   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3000" b="1" dirty="0">
                <a:solidFill>
                  <a:srgbClr val="FF0000"/>
                </a:solidFill>
              </a:rPr>
              <a:t>Holding 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Company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）。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000" b="1" dirty="0" smtClean="0">
                <a:solidFill>
                  <a:srgbClr val="FF0000"/>
                </a:solidFill>
              </a:rPr>
              <a:t>目的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1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000" b="1" dirty="0">
                <a:solidFill>
                  <a:schemeClr val="tx1"/>
                </a:solidFill>
              </a:rPr>
              <a:t>公司股票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上市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2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000" b="1" dirty="0">
                <a:solidFill>
                  <a:schemeClr val="tx1"/>
                </a:solidFill>
              </a:rPr>
              <a:t>作為轉投資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使用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3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000" b="1" dirty="0">
                <a:solidFill>
                  <a:schemeClr val="tx1"/>
                </a:solidFill>
              </a:rPr>
              <a:t>當做控股公司便於資本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運作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4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合法的避稅操作方式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3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AE</a:t>
            </a:r>
            <a:r>
              <a:rPr lang="zh-TW" altLang="en-US" dirty="0" smtClean="0"/>
              <a:t>同學未來職涯規劃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75240" cy="4391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Teaching Track: Cram School</a:t>
            </a:r>
          </a:p>
          <a:p>
            <a:pPr marL="0" indent="0">
              <a:buNone/>
            </a:pPr>
            <a:r>
              <a:rPr lang="en-US" altLang="zh-TW" sz="3600" b="1" dirty="0"/>
              <a:t> </a:t>
            </a:r>
            <a:r>
              <a:rPr lang="en-US" altLang="zh-TW" sz="3600" b="1" dirty="0" smtClean="0"/>
              <a:t>    </a:t>
            </a:r>
            <a:r>
              <a:rPr lang="zh-TW" altLang="en-US" sz="3600" b="1" dirty="0" smtClean="0"/>
              <a:t>證照</a:t>
            </a:r>
            <a:r>
              <a:rPr lang="en-US" altLang="zh-TW" sz="3600" b="1" dirty="0" smtClean="0"/>
              <a:t>: </a:t>
            </a:r>
            <a:r>
              <a:rPr lang="zh-TW" altLang="en-US" sz="3600" b="1" dirty="0" smtClean="0"/>
              <a:t>多益、全民英檢</a:t>
            </a:r>
            <a:r>
              <a:rPr lang="en-US" altLang="zh-TW" sz="3600" b="1" dirty="0" smtClean="0"/>
              <a:t>….</a:t>
            </a:r>
          </a:p>
          <a:p>
            <a:r>
              <a:rPr lang="en-US" altLang="zh-TW" sz="3600" b="1" dirty="0" smtClean="0"/>
              <a:t>Business Track : Exporter or Importer</a:t>
            </a:r>
          </a:p>
          <a:p>
            <a:pPr marL="0" indent="0">
              <a:buNone/>
            </a:pPr>
            <a:r>
              <a:rPr lang="en-US" altLang="zh-TW" sz="3600" b="1" dirty="0"/>
              <a:t> </a:t>
            </a:r>
            <a:r>
              <a:rPr lang="en-US" altLang="zh-TW" sz="3600" b="1" dirty="0" smtClean="0"/>
              <a:t>    </a:t>
            </a:r>
            <a:r>
              <a:rPr lang="en-US" altLang="zh-TW" sz="3600" b="1" dirty="0"/>
              <a:t> </a:t>
            </a:r>
            <a:r>
              <a:rPr lang="zh-TW" altLang="en-US" sz="3600" b="1" dirty="0"/>
              <a:t>證照</a:t>
            </a:r>
            <a:r>
              <a:rPr lang="en-US" altLang="zh-TW" sz="3600" b="1" dirty="0"/>
              <a:t>: </a:t>
            </a:r>
            <a:r>
              <a:rPr lang="zh-TW" altLang="en-US" sz="3600" b="1" dirty="0"/>
              <a:t>多益、全民英</a:t>
            </a:r>
            <a:r>
              <a:rPr lang="zh-TW" altLang="en-US" sz="3600" b="1" dirty="0" smtClean="0"/>
              <a:t>檢、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國貿大會考、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     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 國貿丙級、國貿乙級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3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第一</a:t>
            </a:r>
            <a:r>
              <a:rPr lang="zh-TW" altLang="zh-TW" b="1" dirty="0"/>
              <a:t>節　公司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八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境外</a:t>
            </a:r>
            <a:r>
              <a:rPr lang="zh-TW" altLang="zh-TW" sz="3600" b="1" dirty="0" smtClean="0"/>
              <a:t>公司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636912"/>
            <a:ext cx="8784976" cy="961256"/>
          </a:xfrm>
        </p:spPr>
        <p:txBody>
          <a:bodyPr>
            <a:noAutofit/>
          </a:bodyPr>
          <a:lstStyle/>
          <a:p>
            <a:r>
              <a:rPr lang="en-US" altLang="zh-TW" sz="30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四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)</a:t>
            </a:r>
            <a:r>
              <a:rPr lang="en-US" altLang="zh-TW" sz="3000" dirty="0" smtClean="0"/>
              <a:t> </a:t>
            </a:r>
            <a:r>
              <a:rPr lang="en-US" altLang="zh-TW" sz="3000" b="1" dirty="0">
                <a:solidFill>
                  <a:schemeClr val="tx1"/>
                </a:solidFill>
              </a:rPr>
              <a:t>OBU</a:t>
            </a:r>
            <a:r>
              <a:rPr lang="zh-TW" altLang="zh-TW" sz="3000" b="1" dirty="0">
                <a:solidFill>
                  <a:schemeClr val="tx1"/>
                </a:solidFill>
              </a:rPr>
              <a:t>（</a:t>
            </a:r>
            <a:r>
              <a:rPr lang="en-US" altLang="zh-TW" sz="3000" b="1" dirty="0">
                <a:solidFill>
                  <a:schemeClr val="tx1"/>
                </a:solidFill>
              </a:rPr>
              <a:t>Offshore Banking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unit; 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境外金融中心）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1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法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源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: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是</a:t>
            </a:r>
            <a:r>
              <a:rPr lang="zh-TW" altLang="zh-TW" sz="3200" b="1" dirty="0">
                <a:solidFill>
                  <a:schemeClr val="tx1"/>
                </a:solidFill>
              </a:rPr>
              <a:t>政府頒布的「國際金融業務條例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」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2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業務範圍</a:t>
            </a:r>
            <a:r>
              <a:rPr lang="en-US" altLang="zh-TW" sz="3200" b="1" dirty="0">
                <a:solidFill>
                  <a:schemeClr val="tx1"/>
                </a:solidFill>
              </a:rPr>
              <a:t> :</a:t>
            </a:r>
            <a:r>
              <a:rPr lang="zh-TW" altLang="zh-TW" sz="3200" b="1" dirty="0">
                <a:solidFill>
                  <a:schemeClr val="tx1"/>
                </a:solidFill>
              </a:rPr>
              <a:t>包括信用狀的開發、通知、押匯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、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       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匯款</a:t>
            </a:r>
            <a:r>
              <a:rPr lang="zh-TW" altLang="zh-TW" sz="3200" b="1" dirty="0">
                <a:solidFill>
                  <a:schemeClr val="tx1"/>
                </a:solidFill>
              </a:rPr>
              <a:t>、外幣存款放款業務。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3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特點</a:t>
            </a:r>
            <a:r>
              <a:rPr lang="en-US" altLang="zh-TW" sz="3200" b="1" dirty="0">
                <a:solidFill>
                  <a:schemeClr val="tx1"/>
                </a:solidFill>
              </a:rPr>
              <a:t> : (1)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免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繳納所得稅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存款利息免稅</a:t>
            </a:r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             (</a:t>
            </a:r>
            <a:r>
              <a:rPr lang="en-US" altLang="zh-TW" sz="3200" b="1" dirty="0">
                <a:solidFill>
                  <a:schemeClr val="tx1"/>
                </a:solidFill>
              </a:rPr>
              <a:t>2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>
                <a:solidFill>
                  <a:schemeClr val="tx1"/>
                </a:solidFill>
              </a:rPr>
              <a:t>不受管理外匯條例的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限制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             (</a:t>
            </a:r>
            <a:r>
              <a:rPr lang="en-US" altLang="zh-TW" sz="3200" b="1" dirty="0">
                <a:solidFill>
                  <a:schemeClr val="tx1"/>
                </a:solidFill>
              </a:rPr>
              <a:t>3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200" b="1" dirty="0">
                <a:solidFill>
                  <a:schemeClr val="tx1"/>
                </a:solidFill>
              </a:rPr>
              <a:t>對第三人無提供資料義務</a:t>
            </a:r>
            <a:endParaRPr lang="en-US" altLang="zh-TW" sz="3000" b="1" dirty="0">
              <a:solidFill>
                <a:schemeClr val="tx1"/>
              </a:solidFill>
            </a:endParaRPr>
          </a:p>
          <a:p>
            <a:r>
              <a:rPr lang="zh-TW" altLang="zh-TW" sz="3200" dirty="0" smtClean="0"/>
              <a:t> </a:t>
            </a:r>
            <a:endParaRPr lang="en-US" altLang="zh-TW" sz="3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zh-TW" sz="3600" b="1" dirty="0" smtClean="0"/>
              <a:t>一、</a:t>
            </a:r>
            <a:r>
              <a:rPr lang="zh-TW" altLang="en-US" sz="3600" b="1" dirty="0" smtClean="0"/>
              <a:t>政府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640960" cy="961256"/>
          </a:xfrm>
        </p:spPr>
        <p:txBody>
          <a:bodyPr>
            <a:noAutofit/>
          </a:bodyPr>
          <a:lstStyle/>
          <a:p>
            <a:r>
              <a:rPr lang="zh-TW" altLang="zh-TW" sz="3200" b="1" dirty="0">
                <a:solidFill>
                  <a:schemeClr val="tx1"/>
                </a:solidFill>
              </a:rPr>
              <a:t>一、</a:t>
            </a:r>
            <a:r>
              <a:rPr lang="zh-TW" altLang="zh-TW" sz="3200" b="1" dirty="0">
                <a:solidFill>
                  <a:srgbClr val="FF0000"/>
                </a:solidFill>
              </a:rPr>
              <a:t>政府負有使條約或公約內容在本國生效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的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en-US" altLang="zh-TW" sz="3200" b="1" dirty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       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義務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 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例如</a:t>
            </a:r>
            <a:r>
              <a:rPr lang="en-US" altLang="zh-TW" sz="3200" b="1" dirty="0">
                <a:solidFill>
                  <a:schemeClr val="tx1"/>
                </a:solidFill>
              </a:rPr>
              <a:t>WTO</a:t>
            </a:r>
            <a:r>
              <a:rPr lang="zh-TW" altLang="zh-TW" sz="3200" b="1" dirty="0">
                <a:solidFill>
                  <a:schemeClr val="tx1"/>
                </a:solidFill>
              </a:rPr>
              <a:t>貿易體制給貿易業者帶來了利益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，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而且</a:t>
            </a:r>
            <a:r>
              <a:rPr lang="zh-TW" altLang="zh-TW" sz="3200" b="1" dirty="0">
                <a:solidFill>
                  <a:schemeClr val="tx1"/>
                </a:solidFill>
              </a:rPr>
              <a:t>也創造了有利於他們的機會，但若</a:t>
            </a:r>
            <a:r>
              <a:rPr lang="en-US" altLang="zh-TW" sz="3200" b="1" dirty="0">
                <a:solidFill>
                  <a:schemeClr val="tx1"/>
                </a:solidFill>
              </a:rPr>
              <a:t>WTO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成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員</a:t>
            </a:r>
            <a:r>
              <a:rPr lang="zh-TW" altLang="zh-TW" sz="3200" b="1" dirty="0">
                <a:solidFill>
                  <a:schemeClr val="tx1"/>
                </a:solidFill>
              </a:rPr>
              <a:t>方不給貿易業這種機會，他們只能透過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彼此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的</a:t>
            </a:r>
            <a:r>
              <a:rPr lang="zh-TW" altLang="zh-TW" sz="3200" b="1" dirty="0">
                <a:solidFill>
                  <a:schemeClr val="tx1"/>
                </a:solidFill>
              </a:rPr>
              <a:t>政府，利用雙邊諮商或利用貿易解決爭端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機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制</a:t>
            </a:r>
            <a:r>
              <a:rPr lang="zh-TW" altLang="zh-TW" sz="3200" b="1" dirty="0">
                <a:solidFill>
                  <a:schemeClr val="tx1"/>
                </a:solidFill>
              </a:rPr>
              <a:t>尋求解決，畢竟出進口廠商並非</a:t>
            </a:r>
            <a:r>
              <a:rPr lang="en-US" altLang="zh-TW" sz="3200" b="1" dirty="0">
                <a:solidFill>
                  <a:schemeClr val="tx1"/>
                </a:solidFill>
              </a:rPr>
              <a:t>WTO</a:t>
            </a:r>
            <a:r>
              <a:rPr lang="zh-TW" altLang="zh-TW" sz="3200" b="1" dirty="0">
                <a:solidFill>
                  <a:schemeClr val="tx1"/>
                </a:solidFill>
              </a:rPr>
              <a:t>的主體。</a:t>
            </a:r>
          </a:p>
        </p:txBody>
      </p:sp>
    </p:spTree>
    <p:extLst>
      <p:ext uri="{BB962C8B-B14F-4D97-AF65-F5344CB8AC3E}">
        <p14:creationId xmlns:p14="http://schemas.microsoft.com/office/powerpoint/2010/main" val="864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zh-TW" sz="3600" b="1" dirty="0" smtClean="0"/>
              <a:t>一、</a:t>
            </a:r>
            <a:r>
              <a:rPr lang="zh-TW" altLang="en-US" sz="3600" b="1" dirty="0" smtClean="0"/>
              <a:t>政府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708920"/>
            <a:ext cx="7632848" cy="961256"/>
          </a:xfrm>
        </p:spPr>
        <p:txBody>
          <a:bodyPr>
            <a:noAutofit/>
          </a:bodyPr>
          <a:lstStyle/>
          <a:p>
            <a:r>
              <a:rPr lang="zh-TW" altLang="zh-TW" sz="3200" b="1" dirty="0">
                <a:solidFill>
                  <a:schemeClr val="tx1"/>
                </a:solidFill>
              </a:rPr>
              <a:t>二、</a:t>
            </a:r>
            <a:r>
              <a:rPr lang="zh-TW" altLang="zh-TW" sz="3200" b="1" dirty="0">
                <a:solidFill>
                  <a:srgbClr val="FF0000"/>
                </a:solidFill>
              </a:rPr>
              <a:t>政府是貿易政策的制定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者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貿易政策包括</a:t>
            </a:r>
            <a:r>
              <a:rPr lang="zh-TW" altLang="zh-TW" sz="3200" b="1" dirty="0">
                <a:solidFill>
                  <a:schemeClr val="tx1"/>
                </a:solidFill>
              </a:rPr>
              <a:t>：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1.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對外貿易</a:t>
            </a:r>
            <a:r>
              <a:rPr lang="zh-TW" altLang="zh-TW" sz="3200" b="1" dirty="0">
                <a:solidFill>
                  <a:schemeClr val="tx1"/>
                </a:solidFill>
              </a:rPr>
              <a:t>活動總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政策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2.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進出口</a:t>
            </a:r>
            <a:r>
              <a:rPr lang="zh-TW" altLang="zh-TW" sz="3200" b="1" dirty="0">
                <a:solidFill>
                  <a:schemeClr val="tx1"/>
                </a:solidFill>
              </a:rPr>
              <a:t>商品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政策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3.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依</a:t>
            </a:r>
            <a:r>
              <a:rPr lang="zh-TW" altLang="zh-TW" sz="3200" b="1" dirty="0">
                <a:solidFill>
                  <a:schemeClr val="tx1"/>
                </a:solidFill>
              </a:rPr>
              <a:t>國家別或地區別之不同制定的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對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外貿易政策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endParaRPr lang="zh-TW" altLang="zh-T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zh-TW" sz="3600" b="1" dirty="0" smtClean="0"/>
              <a:t>一、</a:t>
            </a:r>
            <a:r>
              <a:rPr lang="zh-TW" altLang="en-US" sz="3600" b="1" dirty="0" smtClean="0"/>
              <a:t>政府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04856" cy="961256"/>
          </a:xfrm>
        </p:spPr>
        <p:txBody>
          <a:bodyPr>
            <a:noAutofit/>
          </a:bodyPr>
          <a:lstStyle/>
          <a:p>
            <a:r>
              <a:rPr lang="zh-TW" altLang="zh-TW" sz="3200" b="1" dirty="0">
                <a:solidFill>
                  <a:schemeClr val="tx1"/>
                </a:solidFill>
              </a:rPr>
              <a:t>三、</a:t>
            </a:r>
            <a:r>
              <a:rPr lang="zh-TW" altLang="zh-TW" sz="3200" b="1" dirty="0">
                <a:solidFill>
                  <a:srgbClr val="FF0000"/>
                </a:solidFill>
              </a:rPr>
              <a:t>政府是國際貿易私經濟關係的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當事人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政府</a:t>
            </a:r>
            <a:r>
              <a:rPr lang="zh-TW" altLang="zh-TW" sz="3200" b="1" dirty="0">
                <a:solidFill>
                  <a:schemeClr val="tx1"/>
                </a:solidFill>
              </a:rPr>
              <a:t>是貨物與服務的最大買主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，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en-US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占國際貿易的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10</a:t>
            </a:r>
            <a:r>
              <a:rPr lang="zh-TW" altLang="zh-TW" sz="3200" b="1" dirty="0">
                <a:solidFill>
                  <a:schemeClr val="tx1"/>
                </a:solidFill>
              </a:rPr>
              <a:t>％以上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。因此</a:t>
            </a:r>
            <a:r>
              <a:rPr lang="en-US" altLang="zh-TW" sz="3200" b="1" dirty="0">
                <a:solidFill>
                  <a:schemeClr val="tx1"/>
                </a:solidFill>
              </a:rPr>
              <a:t>WTO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希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en-US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望透過政府</a:t>
            </a:r>
            <a:r>
              <a:rPr lang="zh-TW" altLang="zh-TW" sz="3200" b="1" dirty="0">
                <a:solidFill>
                  <a:schemeClr val="tx1"/>
                </a:solidFill>
              </a:rPr>
              <a:t>採購協定的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制定</a:t>
            </a:r>
            <a:r>
              <a:rPr lang="zh-TW" altLang="zh-TW" sz="3200" b="1" dirty="0">
                <a:solidFill>
                  <a:schemeClr val="tx1"/>
                </a:solidFill>
              </a:rPr>
              <a:t>，希望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達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en-US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到</a:t>
            </a:r>
            <a:r>
              <a:rPr lang="zh-TW" altLang="zh-TW" sz="3200" b="1" dirty="0">
                <a:solidFill>
                  <a:schemeClr val="tx1"/>
                </a:solidFill>
              </a:rPr>
              <a:t>本國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與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外國</a:t>
            </a:r>
            <a:r>
              <a:rPr lang="zh-TW" altLang="zh-TW" sz="3200" b="1" dirty="0">
                <a:solidFill>
                  <a:schemeClr val="tx1"/>
                </a:solidFill>
              </a:rPr>
              <a:t>供應商均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處在</a:t>
            </a:r>
            <a:r>
              <a:rPr lang="zh-TW" altLang="zh-TW" sz="3200" b="1" dirty="0">
                <a:solidFill>
                  <a:schemeClr val="tx1"/>
                </a:solidFill>
              </a:rPr>
              <a:t>平等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競爭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en-US" sz="32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的</a:t>
            </a:r>
            <a:r>
              <a:rPr lang="zh-TW" altLang="zh-TW" sz="3200" b="1" dirty="0">
                <a:solidFill>
                  <a:schemeClr val="tx1"/>
                </a:solidFill>
              </a:rPr>
              <a:t>地位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</a:t>
            </a:r>
            <a:endParaRPr lang="zh-TW" altLang="zh-T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一</a:t>
            </a:r>
            <a:r>
              <a:rPr lang="zh-TW" altLang="zh-TW" b="1" dirty="0" smtClean="0">
                <a:solidFill>
                  <a:schemeClr val="tx1"/>
                </a:solidFill>
              </a:rPr>
              <a:t>、</a:t>
            </a:r>
            <a:r>
              <a:rPr lang="zh-TW" altLang="en-US" b="1" dirty="0" smtClean="0">
                <a:solidFill>
                  <a:schemeClr val="tx1"/>
                </a:solidFill>
              </a:rPr>
              <a:t>定義 </a:t>
            </a:r>
            <a:r>
              <a:rPr lang="en-US" altLang="zh-TW" b="1" dirty="0" smtClean="0">
                <a:solidFill>
                  <a:schemeClr val="tx1"/>
                </a:solidFill>
              </a:rPr>
              <a:t>: </a:t>
            </a:r>
            <a:r>
              <a:rPr lang="zh-TW" altLang="zh-TW" b="1" dirty="0" smtClean="0">
                <a:solidFill>
                  <a:schemeClr val="tx1"/>
                </a:solidFill>
              </a:rPr>
              <a:t>國家間簽定之條約或協定，涉及</a:t>
            </a:r>
            <a:r>
              <a:rPr lang="zh-TW" altLang="zh-TW" b="1" dirty="0" smtClean="0">
                <a:solidFill>
                  <a:srgbClr val="FF0000"/>
                </a:solidFill>
              </a:rPr>
              <a:t>經貿活動優惠</a:t>
            </a:r>
            <a:r>
              <a:rPr lang="zh-TW" altLang="zh-TW" b="1" dirty="0" smtClean="0">
                <a:solidFill>
                  <a:schemeClr val="tx1"/>
                </a:solidFill>
              </a:rPr>
              <a:t>的區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          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域地理性組織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二、</a:t>
            </a:r>
            <a:r>
              <a:rPr lang="zh-TW" altLang="zh-TW" b="1" dirty="0" smtClean="0">
                <a:solidFill>
                  <a:srgbClr val="FF0000"/>
                </a:solidFill>
              </a:rPr>
              <a:t>特徵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1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是區域性的國家集體簽署某項條約而承擔相互合作的義務。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2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參加國家至少應提供對商品、人、資本、服務等其中一項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b="1" dirty="0" smtClean="0">
                <a:solidFill>
                  <a:schemeClr val="tx1"/>
                </a:solidFill>
              </a:rPr>
              <a:t>流通的優惠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3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具有排他性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: 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zh-TW" altLang="zh-TW" b="1" dirty="0" smtClean="0">
                <a:solidFill>
                  <a:schemeClr val="tx1"/>
                </a:solidFill>
              </a:rPr>
              <a:t>非成員國不能享受優惠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4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帶濃厚的區域地理色彩</a:t>
            </a:r>
            <a:r>
              <a:rPr lang="zh-TW" altLang="en-US" b="1" dirty="0">
                <a:solidFill>
                  <a:schemeClr val="tx1"/>
                </a:solidFill>
              </a:rPr>
              <a:t>。</a:t>
            </a:r>
            <a:r>
              <a:rPr lang="zh-TW" altLang="zh-TW" b="1" dirty="0" smtClean="0">
                <a:solidFill>
                  <a:schemeClr val="tx1"/>
                </a:solidFill>
              </a:rPr>
              <a:t>原則是由處於同一地區或鄰近地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b="1" dirty="0" smtClean="0">
                <a:solidFill>
                  <a:schemeClr val="tx1"/>
                </a:solidFill>
              </a:rPr>
              <a:t>區國家所組成的。但</a:t>
            </a:r>
            <a:r>
              <a:rPr lang="zh-TW" altLang="en-US" b="1" dirty="0" smtClean="0">
                <a:solidFill>
                  <a:schemeClr val="tx1"/>
                </a:solidFill>
              </a:rPr>
              <a:t>也有例外，如日星</a:t>
            </a:r>
            <a:r>
              <a:rPr lang="en-US" altLang="zh-TW" b="1" dirty="0" smtClean="0">
                <a:solidFill>
                  <a:schemeClr val="tx1"/>
                </a:solidFill>
              </a:rPr>
              <a:t>FTA</a:t>
            </a:r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三</a:t>
            </a:r>
            <a:r>
              <a:rPr lang="zh-TW" altLang="zh-TW" b="1" dirty="0" smtClean="0">
                <a:solidFill>
                  <a:schemeClr val="tx1"/>
                </a:solidFill>
              </a:rPr>
              <a:t>、</a:t>
            </a:r>
            <a:r>
              <a:rPr lang="zh-TW" altLang="zh-TW" b="1" dirty="0">
                <a:solidFill>
                  <a:schemeClr val="tx1"/>
                </a:solidFill>
              </a:rPr>
              <a:t>區域經濟</a:t>
            </a:r>
            <a:r>
              <a:rPr lang="zh-TW" altLang="zh-TW" b="1" dirty="0" smtClean="0">
                <a:solidFill>
                  <a:schemeClr val="tx1"/>
                </a:solidFill>
              </a:rPr>
              <a:t>整合</a:t>
            </a:r>
            <a:r>
              <a:rPr lang="zh-TW" altLang="zh-TW" b="1" dirty="0">
                <a:solidFill>
                  <a:schemeClr val="tx1"/>
                </a:solidFill>
              </a:rPr>
              <a:t>（</a:t>
            </a:r>
            <a:r>
              <a:rPr lang="en-US" altLang="zh-TW" b="1" dirty="0">
                <a:solidFill>
                  <a:srgbClr val="FF0000"/>
                </a:solidFill>
              </a:rPr>
              <a:t>Regional Economic Integration</a:t>
            </a:r>
            <a:r>
              <a:rPr lang="zh-TW" altLang="zh-TW" b="1" dirty="0">
                <a:solidFill>
                  <a:schemeClr val="tx1"/>
                </a:solidFill>
              </a:rPr>
              <a:t>）</a:t>
            </a:r>
            <a:r>
              <a:rPr lang="zh-TW" altLang="zh-TW" b="1" dirty="0" smtClean="0">
                <a:solidFill>
                  <a:schemeClr val="tx1"/>
                </a:solidFill>
              </a:rPr>
              <a:t>的過程</a:t>
            </a:r>
            <a:r>
              <a:rPr lang="en-US" altLang="zh-TW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b="1" dirty="0" smtClean="0">
                <a:solidFill>
                  <a:schemeClr val="tx1"/>
                </a:solidFill>
              </a:rPr>
              <a:t>可</a:t>
            </a:r>
            <a:r>
              <a:rPr lang="zh-TW" altLang="zh-TW" b="1" dirty="0">
                <a:solidFill>
                  <a:schemeClr val="tx1"/>
                </a:solidFill>
              </a:rPr>
              <a:t>分為下列幾個</a:t>
            </a:r>
            <a:r>
              <a:rPr lang="zh-TW" altLang="zh-TW" b="1" dirty="0" smtClean="0">
                <a:solidFill>
                  <a:srgbClr val="FF0000"/>
                </a:solidFill>
              </a:rPr>
              <a:t>階段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(</a:t>
            </a:r>
            <a:r>
              <a:rPr lang="zh-TW" altLang="zh-TW" b="1" dirty="0">
                <a:solidFill>
                  <a:schemeClr val="tx1"/>
                </a:solidFill>
              </a:rPr>
              <a:t>一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zh-TW" b="1" dirty="0">
                <a:solidFill>
                  <a:schemeClr val="tx1"/>
                </a:solidFill>
              </a:rPr>
              <a:t>自由貿易區（</a:t>
            </a:r>
            <a:r>
              <a:rPr lang="en-US" altLang="zh-TW" b="1" dirty="0">
                <a:solidFill>
                  <a:srgbClr val="FF0000"/>
                </a:solidFill>
              </a:rPr>
              <a:t>FTA</a:t>
            </a:r>
            <a:r>
              <a:rPr lang="zh-TW" altLang="zh-TW" b="1" dirty="0" smtClean="0">
                <a:solidFill>
                  <a:schemeClr val="tx1"/>
                </a:solidFill>
              </a:rPr>
              <a:t>）：</a:t>
            </a:r>
            <a:r>
              <a:rPr lang="zh-TW" altLang="en-US" b="1" dirty="0" smtClean="0">
                <a:solidFill>
                  <a:schemeClr val="tx1"/>
                </a:solidFill>
              </a:rPr>
              <a:t>區</a:t>
            </a:r>
            <a:r>
              <a:rPr lang="zh-TW" altLang="zh-TW" b="1" dirty="0" smtClean="0">
                <a:solidFill>
                  <a:schemeClr val="tx1"/>
                </a:solidFill>
              </a:rPr>
              <a:t>域內無</a:t>
            </a:r>
            <a:r>
              <a:rPr lang="zh-TW" altLang="zh-TW" b="1" dirty="0">
                <a:solidFill>
                  <a:schemeClr val="tx1"/>
                </a:solidFill>
              </a:rPr>
              <a:t>關稅非關稅方面障礙</a:t>
            </a:r>
            <a:r>
              <a:rPr lang="zh-TW" altLang="zh-TW" b="1" dirty="0" smtClean="0">
                <a:solidFill>
                  <a:schemeClr val="tx1"/>
                </a:solidFill>
              </a:rPr>
              <a:t>，</a:t>
            </a:r>
            <a:r>
              <a:rPr lang="zh-TW" altLang="zh-TW" b="1" dirty="0" smtClean="0">
                <a:solidFill>
                  <a:schemeClr val="accent1"/>
                </a:solidFill>
              </a:rPr>
              <a:t>對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r>
              <a:rPr lang="en-US" altLang="zh-TW" b="1" dirty="0" smtClean="0">
                <a:solidFill>
                  <a:schemeClr val="accent1"/>
                </a:solidFill>
              </a:rPr>
              <a:t>           </a:t>
            </a:r>
            <a:r>
              <a:rPr lang="zh-TW" altLang="en-US" b="1" dirty="0" smtClean="0">
                <a:solidFill>
                  <a:schemeClr val="accent1"/>
                </a:solidFill>
              </a:rPr>
              <a:t>區</a:t>
            </a:r>
            <a:r>
              <a:rPr lang="zh-TW" altLang="zh-TW" b="1" dirty="0" smtClean="0">
                <a:solidFill>
                  <a:schemeClr val="accent1"/>
                </a:solidFill>
              </a:rPr>
              <a:t>域外國</a:t>
            </a:r>
            <a:r>
              <a:rPr lang="en-US" altLang="zh-TW" b="1" dirty="0" smtClean="0">
                <a:solidFill>
                  <a:schemeClr val="accent1"/>
                </a:solidFill>
              </a:rPr>
              <a:t> </a:t>
            </a:r>
            <a:r>
              <a:rPr lang="zh-TW" altLang="zh-TW" b="1" dirty="0" smtClean="0">
                <a:solidFill>
                  <a:schemeClr val="accent1"/>
                </a:solidFill>
              </a:rPr>
              <a:t>家</a:t>
            </a:r>
            <a:r>
              <a:rPr lang="zh-TW" altLang="zh-TW" b="1" dirty="0" smtClean="0">
                <a:solidFill>
                  <a:schemeClr val="tx1"/>
                </a:solidFill>
              </a:rPr>
              <a:t>貿易各自</a:t>
            </a:r>
            <a:r>
              <a:rPr lang="zh-TW" altLang="zh-TW" b="1" dirty="0">
                <a:solidFill>
                  <a:schemeClr val="tx1"/>
                </a:solidFill>
              </a:rPr>
              <a:t>維持不同的關稅或非關稅方面的</a:t>
            </a:r>
            <a:r>
              <a:rPr lang="zh-TW" altLang="zh-TW" b="1" dirty="0" smtClean="0">
                <a:solidFill>
                  <a:schemeClr val="tx1"/>
                </a:solidFill>
              </a:rPr>
              <a:t>規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定權利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(</a:t>
            </a:r>
            <a:r>
              <a:rPr lang="zh-TW" altLang="en-US" b="1" dirty="0" smtClean="0">
                <a:solidFill>
                  <a:schemeClr val="tx1"/>
                </a:solidFill>
              </a:rPr>
              <a:t>二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>
                <a:solidFill>
                  <a:schemeClr val="tx1"/>
                </a:solidFill>
              </a:rPr>
              <a:t>關稅同盟（</a:t>
            </a:r>
            <a:r>
              <a:rPr lang="en-US" altLang="zh-TW" b="1" dirty="0">
                <a:solidFill>
                  <a:srgbClr val="FF0000"/>
                </a:solidFill>
              </a:rPr>
              <a:t>customs union</a:t>
            </a:r>
            <a:r>
              <a:rPr lang="zh-TW" altLang="zh-TW" b="1" dirty="0" smtClean="0">
                <a:solidFill>
                  <a:schemeClr val="tx1"/>
                </a:solidFill>
              </a:rPr>
              <a:t>）：</a:t>
            </a:r>
            <a:r>
              <a:rPr lang="zh-TW" altLang="en-US" b="1" dirty="0" smtClean="0">
                <a:solidFill>
                  <a:schemeClr val="tx1"/>
                </a:solidFill>
              </a:rPr>
              <a:t>區</a:t>
            </a:r>
            <a:r>
              <a:rPr lang="zh-TW" altLang="zh-TW" b="1" dirty="0" smtClean="0">
                <a:solidFill>
                  <a:schemeClr val="tx1"/>
                </a:solidFill>
              </a:rPr>
              <a:t>域內無關稅、非關稅方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面障礙</a:t>
            </a:r>
            <a:r>
              <a:rPr lang="en-US" altLang="zh-TW" b="1" dirty="0" smtClean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r>
              <a:rPr lang="zh-TW" altLang="zh-TW" b="1" dirty="0" smtClean="0">
                <a:solidFill>
                  <a:schemeClr val="accent1"/>
                </a:solidFill>
              </a:rPr>
              <a:t>對</a:t>
            </a:r>
            <a:r>
              <a:rPr lang="zh-TW" altLang="en-US" b="1" dirty="0" smtClean="0">
                <a:solidFill>
                  <a:schemeClr val="accent1"/>
                </a:solidFill>
              </a:rPr>
              <a:t>區</a:t>
            </a:r>
            <a:r>
              <a:rPr lang="zh-TW" altLang="zh-TW" b="1" dirty="0" smtClean="0">
                <a:solidFill>
                  <a:schemeClr val="accent1"/>
                </a:solidFill>
              </a:rPr>
              <a:t>域外國家</a:t>
            </a:r>
            <a:r>
              <a:rPr lang="zh-TW" altLang="zh-TW" b="1" dirty="0" smtClean="0">
                <a:solidFill>
                  <a:schemeClr val="tx1"/>
                </a:solidFill>
              </a:rPr>
              <a:t>產品之輸入則採取同一之關稅稅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率或共同的貿易政策。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若屬</a:t>
            </a:r>
            <a:r>
              <a:rPr lang="en-US" altLang="zh-TW" b="1" dirty="0" smtClean="0">
                <a:solidFill>
                  <a:schemeClr val="tx1"/>
                </a:solidFill>
              </a:rPr>
              <a:t>CU</a:t>
            </a:r>
            <a:r>
              <a:rPr lang="zh-TW" altLang="zh-TW" b="1" dirty="0" smtClean="0">
                <a:solidFill>
                  <a:schemeClr val="tx1"/>
                </a:solidFill>
              </a:rPr>
              <a:t>（</a:t>
            </a:r>
            <a:r>
              <a:rPr lang="en-US" altLang="zh-TW" b="1" dirty="0" smtClean="0">
                <a:solidFill>
                  <a:schemeClr val="tx1"/>
                </a:solidFill>
              </a:rPr>
              <a:t>+</a:t>
            </a:r>
            <a:r>
              <a:rPr lang="zh-TW" altLang="zh-TW" b="1" dirty="0" smtClean="0">
                <a:solidFill>
                  <a:schemeClr val="tx1"/>
                </a:solidFill>
              </a:rPr>
              <a:t>）：則除貨物外，還包括服務業貿易。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</a:t>
            </a:r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三</a:t>
            </a:r>
            <a:r>
              <a:rPr lang="zh-TW" altLang="zh-TW" b="1" dirty="0" smtClean="0">
                <a:solidFill>
                  <a:schemeClr val="tx1"/>
                </a:solidFill>
              </a:rPr>
              <a:t>、</a:t>
            </a:r>
            <a:r>
              <a:rPr lang="zh-TW" altLang="zh-TW" b="1" dirty="0">
                <a:solidFill>
                  <a:schemeClr val="tx1"/>
                </a:solidFill>
              </a:rPr>
              <a:t>區域經濟</a:t>
            </a:r>
            <a:r>
              <a:rPr lang="zh-TW" altLang="zh-TW" b="1" dirty="0" smtClean="0">
                <a:solidFill>
                  <a:schemeClr val="tx1"/>
                </a:solidFill>
              </a:rPr>
              <a:t>整合的過程</a:t>
            </a:r>
            <a:r>
              <a:rPr lang="en-US" altLang="zh-TW" b="1" dirty="0" smtClean="0">
                <a:solidFill>
                  <a:schemeClr val="tx1"/>
                </a:solidFill>
              </a:rPr>
              <a:t>:  </a:t>
            </a:r>
            <a:r>
              <a:rPr lang="zh-TW" altLang="zh-TW" b="1" dirty="0" smtClean="0">
                <a:solidFill>
                  <a:schemeClr val="tx1"/>
                </a:solidFill>
              </a:rPr>
              <a:t>可</a:t>
            </a:r>
            <a:r>
              <a:rPr lang="zh-TW" altLang="zh-TW" b="1" dirty="0">
                <a:solidFill>
                  <a:schemeClr val="tx1"/>
                </a:solidFill>
              </a:rPr>
              <a:t>分為下列幾個</a:t>
            </a:r>
            <a:r>
              <a:rPr lang="zh-TW" altLang="zh-TW" b="1" dirty="0" smtClean="0">
                <a:solidFill>
                  <a:schemeClr val="tx1"/>
                </a:solidFill>
              </a:rPr>
              <a:t>階段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(</a:t>
            </a:r>
            <a:r>
              <a:rPr lang="zh-TW" altLang="en-US" b="1" dirty="0" smtClean="0">
                <a:solidFill>
                  <a:schemeClr val="tx1"/>
                </a:solidFill>
              </a:rPr>
              <a:t>三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 smtClean="0">
                <a:solidFill>
                  <a:schemeClr val="tx1"/>
                </a:solidFill>
              </a:rPr>
              <a:t>共同市場（</a:t>
            </a:r>
            <a:r>
              <a:rPr lang="en-US" altLang="zh-TW" b="1" dirty="0" smtClean="0">
                <a:solidFill>
                  <a:srgbClr val="FF0000"/>
                </a:solidFill>
              </a:rPr>
              <a:t>Common Market</a:t>
            </a:r>
            <a:r>
              <a:rPr lang="zh-TW" altLang="zh-TW" b="1" dirty="0" smtClean="0">
                <a:solidFill>
                  <a:schemeClr val="tx1"/>
                </a:solidFill>
              </a:rPr>
              <a:t>）：會員國間除無貿易及關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稅方面的障礙及限制，對外採取共同貿易政策外，域內之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生產要素如人、物、資本，技術均有自由移動之自由。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(</a:t>
            </a:r>
            <a:r>
              <a:rPr lang="zh-TW" altLang="en-US" b="1" dirty="0" smtClean="0">
                <a:solidFill>
                  <a:schemeClr val="tx1"/>
                </a:solidFill>
              </a:rPr>
              <a:t>四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 smtClean="0">
                <a:solidFill>
                  <a:schemeClr val="tx1"/>
                </a:solidFill>
              </a:rPr>
              <a:t>經濟聯盟（</a:t>
            </a:r>
            <a:r>
              <a:rPr lang="en-US" altLang="zh-TW" b="1" dirty="0" smtClean="0">
                <a:solidFill>
                  <a:srgbClr val="FF0000"/>
                </a:solidFill>
              </a:rPr>
              <a:t>Economic  Union</a:t>
            </a:r>
            <a:r>
              <a:rPr lang="zh-TW" altLang="zh-TW" b="1" dirty="0" smtClean="0">
                <a:solidFill>
                  <a:schemeClr val="tx1"/>
                </a:solidFill>
              </a:rPr>
              <a:t>）：除具有共同市場特徵外，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會員國間彼此採取一致的財政、貨幣、農業、社會政策。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(</a:t>
            </a:r>
            <a:r>
              <a:rPr lang="zh-TW" altLang="en-US" b="1" dirty="0" smtClean="0">
                <a:solidFill>
                  <a:schemeClr val="tx1"/>
                </a:solidFill>
              </a:rPr>
              <a:t>五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 smtClean="0">
                <a:solidFill>
                  <a:schemeClr val="tx1"/>
                </a:solidFill>
              </a:rPr>
              <a:t>完全經濟整合（</a:t>
            </a:r>
            <a:r>
              <a:rPr lang="en-US" altLang="zh-TW" b="1" dirty="0" smtClean="0">
                <a:solidFill>
                  <a:srgbClr val="FF0000"/>
                </a:solidFill>
              </a:rPr>
              <a:t>Total Economic Integration</a:t>
            </a:r>
            <a:r>
              <a:rPr lang="zh-TW" altLang="zh-TW" b="1" dirty="0" smtClean="0">
                <a:solidFill>
                  <a:schemeClr val="tx1"/>
                </a:solidFill>
              </a:rPr>
              <a:t>）：會員國間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除建立同一的財政、貨幣、社會、農業政策外，另外設立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一個國家組織的機構執行有關之任務。目前還沒出現。</a:t>
            </a:r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四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、歐盟（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European Union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）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(</a:t>
            </a:r>
            <a:r>
              <a:rPr lang="zh-TW" altLang="en-US" b="1" dirty="0" smtClean="0">
                <a:solidFill>
                  <a:schemeClr val="tx1"/>
                </a:solidFill>
              </a:rPr>
              <a:t>一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</a:rPr>
              <a:t>沿革 </a:t>
            </a:r>
            <a:r>
              <a:rPr lang="en-US" altLang="zh-TW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1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歐洲煤</a:t>
            </a:r>
            <a:r>
              <a:rPr lang="en-US" altLang="zh-TW" b="1" dirty="0" smtClean="0">
                <a:solidFill>
                  <a:schemeClr val="tx1"/>
                </a:solidFill>
              </a:rPr>
              <a:t> </a:t>
            </a:r>
            <a:r>
              <a:rPr lang="zh-TW" altLang="zh-TW" b="1" dirty="0" smtClean="0">
                <a:solidFill>
                  <a:schemeClr val="tx1"/>
                </a:solidFill>
              </a:rPr>
              <a:t>鋼共同體（</a:t>
            </a:r>
            <a:r>
              <a:rPr lang="en-US" altLang="zh-TW" b="1" dirty="0" smtClean="0">
                <a:solidFill>
                  <a:schemeClr val="tx1"/>
                </a:solidFill>
              </a:rPr>
              <a:t>ECSC</a:t>
            </a:r>
            <a:r>
              <a:rPr lang="zh-TW" altLang="en-US" b="1" dirty="0" smtClean="0">
                <a:solidFill>
                  <a:schemeClr val="tx1"/>
                </a:solidFill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</a:rPr>
              <a:t>1952</a:t>
            </a:r>
            <a:r>
              <a:rPr lang="zh-TW" altLang="zh-TW" b="1" dirty="0" smtClean="0">
                <a:solidFill>
                  <a:schemeClr val="tx1"/>
                </a:solidFill>
              </a:rPr>
              <a:t>）</a:t>
            </a:r>
            <a:r>
              <a:rPr lang="zh-TW" altLang="en-US" b="1" dirty="0" smtClean="0">
                <a:solidFill>
                  <a:schemeClr val="tx1"/>
                </a:solidFill>
              </a:rPr>
              <a:t>→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2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歐洲共同市場（</a:t>
            </a:r>
            <a:r>
              <a:rPr lang="en-US" altLang="zh-TW" b="1" dirty="0" smtClean="0">
                <a:solidFill>
                  <a:schemeClr val="tx1"/>
                </a:solidFill>
              </a:rPr>
              <a:t>EEC</a:t>
            </a:r>
            <a:r>
              <a:rPr lang="zh-TW" altLang="en-US" b="1" dirty="0" smtClean="0">
                <a:solidFill>
                  <a:schemeClr val="tx1"/>
                </a:solidFill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</a:rPr>
              <a:t>1957</a:t>
            </a:r>
            <a:r>
              <a:rPr lang="zh-TW" altLang="zh-TW" b="1" dirty="0" smtClean="0">
                <a:solidFill>
                  <a:schemeClr val="tx1"/>
                </a:solidFill>
              </a:rPr>
              <a:t>）</a:t>
            </a:r>
            <a:r>
              <a:rPr lang="zh-TW" altLang="en-US" b="1" dirty="0" smtClean="0">
                <a:solidFill>
                  <a:schemeClr val="tx1"/>
                </a:solidFill>
              </a:rPr>
              <a:t>→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3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歐洲共同體（</a:t>
            </a:r>
            <a:r>
              <a:rPr lang="en-US" altLang="zh-TW" b="1" dirty="0" smtClean="0">
                <a:solidFill>
                  <a:schemeClr val="tx1"/>
                </a:solidFill>
              </a:rPr>
              <a:t>European Community</a:t>
            </a:r>
            <a:r>
              <a:rPr lang="zh-TW" altLang="en-US" b="1" dirty="0" smtClean="0">
                <a:solidFill>
                  <a:schemeClr val="tx1"/>
                </a:solidFill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</a:rPr>
              <a:t>1967</a:t>
            </a:r>
            <a:r>
              <a:rPr lang="zh-TW" altLang="zh-TW" b="1" dirty="0" smtClean="0">
                <a:solidFill>
                  <a:schemeClr val="tx1"/>
                </a:solidFill>
              </a:rPr>
              <a:t>）</a:t>
            </a:r>
            <a:r>
              <a:rPr lang="zh-TW" altLang="en-US" b="1" dirty="0" smtClean="0">
                <a:solidFill>
                  <a:schemeClr val="tx1"/>
                </a:solidFill>
              </a:rPr>
              <a:t>→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4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歐盟（</a:t>
            </a:r>
            <a:r>
              <a:rPr lang="en-US" altLang="zh-TW" b="1" dirty="0" smtClean="0">
                <a:solidFill>
                  <a:schemeClr val="tx1"/>
                </a:solidFill>
              </a:rPr>
              <a:t>European Union</a:t>
            </a:r>
            <a:r>
              <a:rPr lang="zh-TW" altLang="en-US" b="1" dirty="0" smtClean="0">
                <a:solidFill>
                  <a:schemeClr val="tx1"/>
                </a:solidFill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</a:rPr>
              <a:t>1992</a:t>
            </a:r>
            <a:r>
              <a:rPr lang="zh-TW" altLang="zh-TW" b="1" dirty="0" smtClean="0">
                <a:solidFill>
                  <a:schemeClr val="tx1"/>
                </a:solidFill>
              </a:rPr>
              <a:t>）</a:t>
            </a:r>
            <a:r>
              <a:rPr lang="en-US" altLang="zh-TW" b="1" dirty="0" smtClean="0">
                <a:solidFill>
                  <a:schemeClr val="tx1"/>
                </a:solidFill>
              </a:rPr>
              <a:t>: 2004</a:t>
            </a:r>
            <a:r>
              <a:rPr lang="zh-TW" altLang="zh-TW" b="1" dirty="0" smtClean="0">
                <a:solidFill>
                  <a:schemeClr val="tx1"/>
                </a:solidFill>
              </a:rPr>
              <a:t>年有東歐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      10</a:t>
            </a:r>
            <a:r>
              <a:rPr lang="zh-TW" altLang="zh-TW" b="1" dirty="0" smtClean="0">
                <a:solidFill>
                  <a:schemeClr val="tx1"/>
                </a:solidFill>
              </a:rPr>
              <a:t>國加入， </a:t>
            </a:r>
            <a:r>
              <a:rPr lang="en-US" altLang="zh-TW" b="1" dirty="0" smtClean="0">
                <a:solidFill>
                  <a:schemeClr val="tx1"/>
                </a:solidFill>
              </a:rPr>
              <a:t>2007</a:t>
            </a:r>
            <a:r>
              <a:rPr lang="zh-TW" altLang="zh-TW" b="1" dirty="0" smtClean="0">
                <a:solidFill>
                  <a:schemeClr val="tx1"/>
                </a:solidFill>
              </a:rPr>
              <a:t>年有保加利亞與羅馬尼亞加</a:t>
            </a:r>
            <a:r>
              <a:rPr lang="zh-TW" altLang="en-US" b="1" dirty="0" smtClean="0">
                <a:solidFill>
                  <a:schemeClr val="tx1"/>
                </a:solidFill>
              </a:rPr>
              <a:t>入</a:t>
            </a:r>
            <a:r>
              <a:rPr lang="en-US" altLang="zh-TW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      2011</a:t>
            </a:r>
            <a:r>
              <a:rPr lang="zh-TW" altLang="zh-TW" b="1" dirty="0" smtClean="0">
                <a:solidFill>
                  <a:schemeClr val="tx1"/>
                </a:solidFill>
              </a:rPr>
              <a:t>年客羅埃西亞加入後有</a:t>
            </a:r>
            <a:r>
              <a:rPr lang="en-US" altLang="zh-TW" b="1" dirty="0" smtClean="0">
                <a:solidFill>
                  <a:schemeClr val="tx1"/>
                </a:solidFill>
              </a:rPr>
              <a:t>28</a:t>
            </a:r>
            <a:r>
              <a:rPr lang="zh-TW" altLang="zh-TW" b="1" dirty="0" smtClean="0">
                <a:solidFill>
                  <a:schemeClr val="tx1"/>
                </a:solidFill>
              </a:rPr>
              <a:t>個會</a:t>
            </a:r>
            <a:r>
              <a:rPr lang="zh-TW" altLang="en-US" b="1" dirty="0" smtClean="0">
                <a:solidFill>
                  <a:schemeClr val="tx1"/>
                </a:solidFill>
              </a:rPr>
              <a:t>員</a:t>
            </a:r>
            <a:r>
              <a:rPr lang="zh-TW" altLang="zh-TW" b="1" dirty="0" smtClean="0">
                <a:solidFill>
                  <a:schemeClr val="tx1"/>
                </a:solidFill>
              </a:rPr>
              <a:t>國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(</a:t>
            </a:r>
            <a:r>
              <a:rPr lang="zh-TW" altLang="en-US" b="1" dirty="0" smtClean="0">
                <a:solidFill>
                  <a:schemeClr val="tx1"/>
                </a:solidFill>
              </a:rPr>
              <a:t>二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zh-TW" b="1" dirty="0">
                <a:solidFill>
                  <a:schemeClr val="tx1"/>
                </a:solidFill>
              </a:rPr>
              <a:t>歐盟的最高</a:t>
            </a:r>
            <a:r>
              <a:rPr lang="zh-TW" altLang="zh-TW" b="1" dirty="0" smtClean="0">
                <a:solidFill>
                  <a:schemeClr val="tx1"/>
                </a:solidFill>
              </a:rPr>
              <a:t>法律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是</a:t>
            </a:r>
            <a:r>
              <a:rPr lang="zh-TW" altLang="zh-TW" b="1" dirty="0">
                <a:solidFill>
                  <a:schemeClr val="tx1"/>
                </a:solidFill>
              </a:rPr>
              <a:t>入盟條約（</a:t>
            </a:r>
            <a:r>
              <a:rPr lang="en-US" altLang="zh-TW" b="1" dirty="0">
                <a:solidFill>
                  <a:schemeClr val="tx1"/>
                </a:solidFill>
              </a:rPr>
              <a:t>Treaty of Accession 2003</a:t>
            </a:r>
            <a:r>
              <a:rPr lang="zh-TW" altLang="zh-TW" b="1" dirty="0">
                <a:solidFill>
                  <a:schemeClr val="tx1"/>
                </a:solidFill>
              </a:rPr>
              <a:t>）。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636912"/>
            <a:ext cx="8784976" cy="961256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四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、歐盟（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European Union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）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特徵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 </a:t>
            </a: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 1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人的移動自由：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(1)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勞動者之移動自由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(2)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營業自由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 2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商品的移動自由：域內廢除關稅及非關稅貿易障礙，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域外則形成共同的商業政策。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 3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提供服務之自由：業務員到其他會員國出差提供服務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 4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資本移動自由：各會員國對直接投資、上市證券投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資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等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自由化。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</a:t>
            </a:r>
          </a:p>
          <a:p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84976" cy="961256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   (</a:t>
            </a:r>
            <a:r>
              <a:rPr lang="zh-TW" altLang="en-US" b="1" dirty="0" smtClean="0">
                <a:solidFill>
                  <a:schemeClr val="tx1"/>
                </a:solidFill>
              </a:rPr>
              <a:t>四</a:t>
            </a:r>
            <a:r>
              <a:rPr lang="en-US" altLang="zh-TW" b="1" dirty="0" smtClean="0">
                <a:solidFill>
                  <a:schemeClr val="tx1"/>
                </a:solidFill>
              </a:rPr>
              <a:t>) EU</a:t>
            </a:r>
            <a:r>
              <a:rPr lang="zh-TW" altLang="zh-TW" b="1" dirty="0" smtClean="0">
                <a:solidFill>
                  <a:schemeClr val="tx1"/>
                </a:solidFill>
              </a:rPr>
              <a:t>的機構</a:t>
            </a:r>
            <a:r>
              <a:rPr lang="en-US" altLang="zh-TW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1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歐洲理事會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zh-TW" b="1" dirty="0" smtClean="0">
                <a:solidFill>
                  <a:schemeClr val="tx1"/>
                </a:solidFill>
              </a:rPr>
              <a:t>成員國各派一名部長級代表組成</a:t>
            </a:r>
            <a:r>
              <a:rPr lang="zh-TW" altLang="en-US" b="1" dirty="0" smtClean="0">
                <a:solidFill>
                  <a:schemeClr val="tx1"/>
                </a:solidFill>
              </a:rPr>
              <a:t>，</a:t>
            </a:r>
            <a:r>
              <a:rPr lang="zh-TW" altLang="zh-TW" b="1" dirty="0" smtClean="0">
                <a:solidFill>
                  <a:schemeClr val="tx1"/>
                </a:solidFill>
              </a:rPr>
              <a:t>負責討論歐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盟內部建</a:t>
            </a:r>
            <a:r>
              <a:rPr lang="en-US" altLang="zh-TW" b="1" dirty="0" smtClean="0">
                <a:solidFill>
                  <a:schemeClr val="tx1"/>
                </a:solidFill>
              </a:rPr>
              <a:t> </a:t>
            </a:r>
            <a:r>
              <a:rPr lang="zh-TW" altLang="zh-TW" b="1" dirty="0" smtClean="0">
                <a:solidFill>
                  <a:schemeClr val="tx1"/>
                </a:solidFill>
              </a:rPr>
              <a:t>設</a:t>
            </a:r>
            <a:r>
              <a:rPr lang="zh-TW" altLang="en-US" b="1" dirty="0" smtClean="0">
                <a:solidFill>
                  <a:schemeClr val="tx1"/>
                </a:solidFill>
              </a:rPr>
              <a:t>、</a:t>
            </a:r>
            <a:r>
              <a:rPr lang="zh-TW" altLang="zh-TW" b="1" dirty="0" smtClean="0">
                <a:solidFill>
                  <a:schemeClr val="tx1"/>
                </a:solidFill>
              </a:rPr>
              <a:t>對外</a:t>
            </a:r>
            <a:r>
              <a:rPr lang="zh-TW" altLang="zh-TW" b="1" dirty="0">
                <a:solidFill>
                  <a:schemeClr val="tx1"/>
                </a:solidFill>
              </a:rPr>
              <a:t>關係</a:t>
            </a:r>
            <a:r>
              <a:rPr lang="zh-TW" altLang="zh-TW" b="1" dirty="0" smtClean="0">
                <a:solidFill>
                  <a:schemeClr val="tx1"/>
                </a:solidFill>
              </a:rPr>
              <a:t>及國際問題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每年</a:t>
            </a:r>
            <a:r>
              <a:rPr lang="zh-TW" altLang="zh-TW" b="1" dirty="0">
                <a:solidFill>
                  <a:schemeClr val="tx1"/>
                </a:solidFill>
              </a:rPr>
              <a:t>至少召開</a:t>
            </a:r>
            <a:r>
              <a:rPr lang="en-US" altLang="zh-TW" b="1" dirty="0">
                <a:solidFill>
                  <a:schemeClr val="tx1"/>
                </a:solidFill>
              </a:rPr>
              <a:t>2</a:t>
            </a:r>
            <a:r>
              <a:rPr lang="zh-TW" altLang="zh-TW" b="1" dirty="0">
                <a:solidFill>
                  <a:schemeClr val="tx1"/>
                </a:solidFill>
              </a:rPr>
              <a:t>次會議，</a:t>
            </a:r>
            <a:r>
              <a:rPr lang="zh-TW" altLang="zh-TW" b="1" dirty="0" smtClean="0">
                <a:solidFill>
                  <a:schemeClr val="tx1"/>
                </a:solidFill>
              </a:rPr>
              <a:t>主席</a:t>
            </a:r>
            <a:r>
              <a:rPr lang="zh-TW" altLang="zh-TW" b="1" dirty="0">
                <a:solidFill>
                  <a:schemeClr val="tx1"/>
                </a:solidFill>
              </a:rPr>
              <a:t>由各</a:t>
            </a:r>
            <a:r>
              <a:rPr lang="zh-TW" altLang="zh-TW" b="1" dirty="0" smtClean="0">
                <a:solidFill>
                  <a:schemeClr val="tx1"/>
                </a:solidFill>
              </a:rPr>
              <a:t>成員國輪流</a:t>
            </a:r>
            <a:r>
              <a:rPr lang="zh-TW" altLang="zh-TW" b="1" dirty="0">
                <a:solidFill>
                  <a:schemeClr val="tx1"/>
                </a:solidFill>
              </a:rPr>
              <a:t>擔任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2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>
                <a:solidFill>
                  <a:schemeClr val="tx1"/>
                </a:solidFill>
              </a:rPr>
              <a:t>執行</a:t>
            </a:r>
            <a:r>
              <a:rPr lang="zh-TW" altLang="zh-TW" b="1" dirty="0" smtClean="0">
                <a:solidFill>
                  <a:schemeClr val="tx1"/>
                </a:solidFill>
              </a:rPr>
              <a:t>委員會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為</a:t>
            </a:r>
            <a:r>
              <a:rPr lang="en-US" altLang="zh-TW" b="1" dirty="0">
                <a:solidFill>
                  <a:schemeClr val="tx1"/>
                </a:solidFill>
              </a:rPr>
              <a:t>EU</a:t>
            </a:r>
            <a:r>
              <a:rPr lang="zh-TW" altLang="zh-TW" b="1" dirty="0">
                <a:solidFill>
                  <a:schemeClr val="tx1"/>
                </a:solidFill>
              </a:rPr>
              <a:t>的常設執行機構，負責向理事會</a:t>
            </a:r>
            <a:r>
              <a:rPr lang="zh-TW" altLang="zh-TW" b="1" dirty="0" smtClean="0">
                <a:solidFill>
                  <a:schemeClr val="tx1"/>
                </a:solidFill>
              </a:rPr>
              <a:t>提出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建議</a:t>
            </a:r>
            <a:r>
              <a:rPr lang="zh-TW" altLang="zh-TW" b="1" dirty="0">
                <a:solidFill>
                  <a:schemeClr val="tx1"/>
                </a:solidFill>
              </a:rPr>
              <a:t>及</a:t>
            </a:r>
            <a:r>
              <a:rPr lang="zh-TW" altLang="zh-TW" b="1" dirty="0" smtClean="0">
                <a:solidFill>
                  <a:schemeClr val="tx1"/>
                </a:solidFill>
              </a:rPr>
              <a:t>執行理事會</a:t>
            </a:r>
            <a:r>
              <a:rPr lang="zh-TW" altLang="zh-TW" b="1" dirty="0">
                <a:solidFill>
                  <a:schemeClr val="tx1"/>
                </a:solidFill>
              </a:rPr>
              <a:t>的決議，並負責</a:t>
            </a:r>
            <a:r>
              <a:rPr lang="en-US" altLang="zh-TW" b="1" dirty="0">
                <a:solidFill>
                  <a:schemeClr val="tx1"/>
                </a:solidFill>
              </a:rPr>
              <a:t>EU</a:t>
            </a:r>
            <a:r>
              <a:rPr lang="zh-TW" altLang="zh-TW" b="1" dirty="0">
                <a:solidFill>
                  <a:schemeClr val="tx1"/>
                </a:solidFill>
              </a:rPr>
              <a:t>的日常事務。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3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 smtClean="0">
                <a:solidFill>
                  <a:schemeClr val="tx1"/>
                </a:solidFill>
              </a:rPr>
              <a:t>歐洲議會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是</a:t>
            </a:r>
            <a:r>
              <a:rPr lang="zh-TW" altLang="zh-TW" b="1" dirty="0">
                <a:solidFill>
                  <a:schemeClr val="tx1"/>
                </a:solidFill>
              </a:rPr>
              <a:t>諮詢和監督機構</a:t>
            </a:r>
            <a:r>
              <a:rPr lang="en-US" altLang="zh-TW" b="1" dirty="0">
                <a:solidFill>
                  <a:schemeClr val="tx1"/>
                </a:solidFill>
              </a:rPr>
              <a:t>,</a:t>
            </a:r>
            <a:r>
              <a:rPr lang="zh-TW" altLang="zh-TW" b="1" dirty="0">
                <a:solidFill>
                  <a:schemeClr val="tx1"/>
                </a:solidFill>
              </a:rPr>
              <a:t>可向理事會和執委會</a:t>
            </a:r>
            <a:r>
              <a:rPr lang="zh-TW" altLang="zh-TW" b="1" dirty="0" smtClean="0">
                <a:solidFill>
                  <a:schemeClr val="tx1"/>
                </a:solidFill>
              </a:rPr>
              <a:t>提出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質詢</a:t>
            </a:r>
            <a:r>
              <a:rPr lang="zh-TW" altLang="zh-TW" b="1" dirty="0">
                <a:solidFill>
                  <a:schemeClr val="tx1"/>
                </a:solidFill>
              </a:rPr>
              <a:t>，有</a:t>
            </a:r>
            <a:r>
              <a:rPr lang="zh-TW" altLang="zh-TW" b="1" dirty="0" smtClean="0">
                <a:solidFill>
                  <a:schemeClr val="tx1"/>
                </a:solidFill>
              </a:rPr>
              <a:t>部份</a:t>
            </a:r>
            <a:r>
              <a:rPr lang="zh-TW" altLang="zh-TW" b="1" dirty="0">
                <a:solidFill>
                  <a:schemeClr val="tx1"/>
                </a:solidFill>
              </a:rPr>
              <a:t>預算決定權。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    4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>
                <a:solidFill>
                  <a:schemeClr val="tx1"/>
                </a:solidFill>
              </a:rPr>
              <a:t>歐盟法院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5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r>
              <a:rPr lang="zh-TW" altLang="zh-TW" b="1" dirty="0">
                <a:solidFill>
                  <a:schemeClr val="tx1"/>
                </a:solidFill>
              </a:rPr>
              <a:t>歐盟審計</a:t>
            </a:r>
            <a:r>
              <a:rPr lang="zh-TW" altLang="zh-TW" b="1" dirty="0" smtClean="0">
                <a:solidFill>
                  <a:schemeClr val="tx1"/>
                </a:solidFill>
              </a:rPr>
              <a:t>院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負責</a:t>
            </a:r>
            <a:r>
              <a:rPr lang="zh-TW" altLang="zh-TW" b="1" dirty="0">
                <a:solidFill>
                  <a:schemeClr val="tx1"/>
                </a:solidFill>
              </a:rPr>
              <a:t>審查歐盟的收支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</a:p>
          <a:p>
            <a:endParaRPr lang="en-US" altLang="zh-TW" sz="2000" b="1" dirty="0" smtClean="0">
              <a:solidFill>
                <a:schemeClr val="tx1"/>
              </a:solidFill>
            </a:endParaRPr>
          </a:p>
          <a:p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>
          <a:xfrm>
            <a:off x="5286375" y="2420938"/>
            <a:ext cx="3857625" cy="1714500"/>
          </a:xfrm>
        </p:spPr>
        <p:txBody>
          <a:bodyPr/>
          <a:lstStyle/>
          <a:p>
            <a:r>
              <a:rPr lang="zh-TW" altLang="en-US" b="1" smtClean="0"/>
              <a:t>第一章 緒論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2564904"/>
            <a:ext cx="8064896" cy="961256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五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北美自由貿易協定（</a:t>
            </a:r>
            <a:r>
              <a:rPr lang="en-US" altLang="zh-TW" sz="3600" b="1" dirty="0">
                <a:solidFill>
                  <a:schemeClr val="tx1"/>
                </a:solidFill>
              </a:rPr>
              <a:t>NAFTA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）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目的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為了</a:t>
            </a:r>
            <a:r>
              <a:rPr lang="zh-TW" altLang="zh-TW" sz="3600" b="1" dirty="0">
                <a:solidFill>
                  <a:schemeClr val="tx1"/>
                </a:solidFill>
              </a:rPr>
              <a:t>與歐體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分庭抗禮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時間</a:t>
            </a:r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   1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簽訂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日期</a:t>
            </a:r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1992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10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月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           2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生效日期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: 1994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6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月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1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日。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成員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美國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加拿大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與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墨西哥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</a:t>
            </a:r>
          </a:p>
          <a:p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二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</a:t>
            </a:r>
            <a:r>
              <a:rPr lang="zh-TW" altLang="zh-TW" sz="4400" b="1" dirty="0"/>
              <a:t>國際貿易</a:t>
            </a:r>
            <a:r>
              <a:rPr lang="zh-TW" altLang="en-US" sz="4400" b="1" dirty="0"/>
              <a:t>經營的</a:t>
            </a:r>
            <a:r>
              <a:rPr lang="zh-TW" altLang="zh-TW" sz="4400" b="1" dirty="0"/>
              <a:t>主體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政府及區域經濟組織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、區域</a:t>
            </a:r>
            <a:r>
              <a:rPr lang="zh-TW" altLang="zh-TW" sz="3600" b="1" dirty="0"/>
              <a:t>經濟組織</a:t>
            </a:r>
            <a:endParaRPr lang="zh-TW" altLang="en-US" sz="36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892480" cy="961256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500" b="1" dirty="0">
                <a:solidFill>
                  <a:schemeClr val="tx1"/>
                </a:solidFill>
              </a:rPr>
              <a:t>四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北美自由貿易協定（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NAFTA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）主要內容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1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15</a:t>
            </a:r>
            <a:r>
              <a:rPr lang="zh-TW" altLang="zh-TW" sz="2500" b="1" dirty="0">
                <a:solidFill>
                  <a:schemeClr val="tx1"/>
                </a:solidFill>
              </a:rPr>
              <a:t>年內逐步取消關稅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，廢除進口</a:t>
            </a:r>
            <a:r>
              <a:rPr lang="zh-TW" altLang="zh-TW" sz="2500" b="1" dirty="0">
                <a:solidFill>
                  <a:schemeClr val="tx1"/>
                </a:solidFill>
              </a:rPr>
              <a:t>配額和許可證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制度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2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開放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墨國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銀行</a:t>
            </a:r>
            <a:r>
              <a:rPr lang="zh-TW" altLang="zh-TW" sz="2500" b="1" dirty="0">
                <a:solidFill>
                  <a:schemeClr val="tx1"/>
                </a:solidFill>
              </a:rPr>
              <a:t>、電訊、證券和保險業，允許美加加入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競爭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3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阻止</a:t>
            </a:r>
            <a:r>
              <a:rPr lang="zh-TW" altLang="zh-TW" sz="2500" b="1" dirty="0">
                <a:solidFill>
                  <a:schemeClr val="tx1"/>
                </a:solidFill>
              </a:rPr>
              <a:t>亞洲及歐洲公司為逃避美國關稅而將商品經墨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運往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美國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4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嚴格</a:t>
            </a:r>
            <a:r>
              <a:rPr lang="zh-TW" altLang="zh-TW" sz="2500" b="1" dirty="0">
                <a:solidFill>
                  <a:schemeClr val="tx1"/>
                </a:solidFill>
              </a:rPr>
              <a:t>規定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原產地，</a:t>
            </a:r>
            <a:r>
              <a:rPr lang="zh-TW" altLang="zh-TW" sz="2500" b="1" dirty="0">
                <a:solidFill>
                  <a:schemeClr val="tx1"/>
                </a:solidFill>
              </a:rPr>
              <a:t>防止非締約國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利用在</a:t>
            </a:r>
            <a:r>
              <a:rPr lang="zh-TW" altLang="zh-TW" sz="2500" b="1" dirty="0">
                <a:solidFill>
                  <a:schemeClr val="tx1"/>
                </a:solidFill>
              </a:rPr>
              <a:t>一個締約國內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建廠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運</a:t>
            </a:r>
            <a:r>
              <a:rPr lang="zh-TW" altLang="zh-TW" sz="2500" b="1" dirty="0">
                <a:solidFill>
                  <a:schemeClr val="tx1"/>
                </a:solidFill>
              </a:rPr>
              <a:t>入零組件而後加工裝配為成品，享受免稅待遇進入另一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國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5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>
                <a:solidFill>
                  <a:schemeClr val="tx1"/>
                </a:solidFill>
              </a:rPr>
              <a:t>設立專門委員會解決涉及環保標準的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糾紛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6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．</a:t>
            </a:r>
            <a:r>
              <a:rPr lang="zh-TW" altLang="zh-TW" sz="2500" b="1" dirty="0">
                <a:solidFill>
                  <a:schemeClr val="tx1"/>
                </a:solidFill>
              </a:rPr>
              <a:t>保護智慧財產權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endParaRPr lang="zh-TW" altLang="zh-T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784976" cy="3240360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chemeClr val="tx1"/>
                </a:solidFill>
              </a:rPr>
              <a:t>第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三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章</a:t>
            </a:r>
            <a:r>
              <a:rPr lang="en-US" altLang="zh-TW" sz="4000" b="1" dirty="0" smtClean="0"/>
              <a:t>   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國際貿易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經營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的客體</a:t>
            </a:r>
            <a:endParaRPr lang="en-US" altLang="zh-TW" sz="4000" b="1" dirty="0">
              <a:solidFill>
                <a:schemeClr val="tx1"/>
              </a:solidFill>
            </a:endParaRPr>
          </a:p>
          <a:p>
            <a:pPr algn="l"/>
            <a:r>
              <a:rPr lang="en-US" altLang="zh-TW" sz="3600" b="1" dirty="0" smtClean="0">
                <a:solidFill>
                  <a:schemeClr val="tx1"/>
                </a:solidFill>
              </a:rPr>
              <a:t>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第一節　</a:t>
            </a:r>
            <a:r>
              <a:rPr lang="zh-TW" altLang="zh-TW" sz="3200" b="1" dirty="0">
                <a:solidFill>
                  <a:schemeClr val="tx1"/>
                </a:solidFill>
              </a:rPr>
              <a:t>商品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貿易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3200" b="1" dirty="0" smtClean="0">
                <a:solidFill>
                  <a:schemeClr val="tx1"/>
                </a:solidFill>
              </a:rPr>
              <a:t>  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第二節　</a:t>
            </a:r>
            <a:r>
              <a:rPr lang="zh-TW" altLang="zh-TW" sz="3200" b="1" dirty="0">
                <a:solidFill>
                  <a:schemeClr val="tx1"/>
                </a:solidFill>
              </a:rPr>
              <a:t>服務業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貿易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3200" b="1" dirty="0" smtClean="0">
                <a:solidFill>
                  <a:schemeClr val="tx1"/>
                </a:solidFill>
              </a:rPr>
              <a:t>  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第</a:t>
            </a:r>
            <a:r>
              <a:rPr lang="zh-TW" altLang="zh-TW" sz="3200" b="1" dirty="0">
                <a:solidFill>
                  <a:schemeClr val="tx1"/>
                </a:solidFill>
              </a:rPr>
              <a:t>三節　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TRIMS</a:t>
            </a:r>
          </a:p>
          <a:p>
            <a:pPr algn="l"/>
            <a:r>
              <a:rPr lang="en-US" altLang="zh-TW" sz="3200" b="1" dirty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                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（</a:t>
            </a:r>
            <a:r>
              <a:rPr lang="zh-TW" altLang="zh-TW" sz="3200" b="1" dirty="0">
                <a:solidFill>
                  <a:schemeClr val="tx1"/>
                </a:solidFill>
              </a:rPr>
              <a:t>與貿易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有關的</a:t>
            </a:r>
            <a:r>
              <a:rPr lang="zh-TW" altLang="zh-TW" sz="3200" b="1" dirty="0">
                <a:solidFill>
                  <a:schemeClr val="tx1"/>
                </a:solidFill>
              </a:rPr>
              <a:t>投資措施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）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3200" b="1" dirty="0" smtClean="0">
                <a:solidFill>
                  <a:schemeClr val="tx1"/>
                </a:solidFill>
              </a:rPr>
              <a:t>  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第四</a:t>
            </a:r>
            <a:r>
              <a:rPr lang="zh-TW" altLang="zh-TW" sz="3200" b="1" dirty="0">
                <a:solidFill>
                  <a:schemeClr val="tx1"/>
                </a:solidFill>
              </a:rPr>
              <a:t>節　與貿易有關的智慧財產權協定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/>
              <a:t>第一篇 </a:t>
            </a:r>
            <a:r>
              <a:rPr lang="zh-TW" altLang="zh-TW" dirty="0" smtClean="0"/>
              <a:t>國際貿易</a:t>
            </a:r>
            <a:r>
              <a:rPr lang="zh-TW" altLang="en-US" dirty="0" smtClean="0"/>
              <a:t>概</a:t>
            </a:r>
            <a:r>
              <a:rPr lang="zh-TW" altLang="zh-TW" dirty="0" smtClean="0"/>
              <a:t>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48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</a:t>
            </a:r>
            <a:r>
              <a:rPr lang="zh-TW" altLang="en-US" b="1" dirty="0" smtClean="0"/>
              <a:t>商品貿易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一</a:t>
            </a:r>
            <a:r>
              <a:rPr lang="zh-TW" altLang="zh-TW" sz="3600" b="1" dirty="0" smtClean="0"/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關務行政有關之商品分類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2564904"/>
            <a:ext cx="7992888" cy="961256"/>
          </a:xfrm>
        </p:spPr>
        <p:txBody>
          <a:bodyPr>
            <a:noAutofit/>
          </a:bodyPr>
          <a:lstStyle/>
          <a:p>
            <a:r>
              <a:rPr lang="zh-TW" altLang="zh-TW" sz="3600" b="1" dirty="0">
                <a:solidFill>
                  <a:schemeClr val="tx1"/>
                </a:solidFill>
              </a:rPr>
              <a:t>國際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機構統一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分類的必要性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 利於</a:t>
            </a:r>
            <a:r>
              <a:rPr lang="en-US" altLang="zh-TW" sz="3600" b="1" dirty="0">
                <a:solidFill>
                  <a:schemeClr val="tx1"/>
                </a:solidFill>
              </a:rPr>
              <a:t>WTO</a:t>
            </a:r>
            <a:r>
              <a:rPr lang="zh-TW" altLang="zh-TW" sz="3600" b="1" dirty="0">
                <a:solidFill>
                  <a:schemeClr val="tx1"/>
                </a:solidFill>
              </a:rPr>
              <a:t>關稅減讓的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談判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利於</a:t>
            </a:r>
            <a:r>
              <a:rPr lang="zh-TW" altLang="zh-TW" sz="3600" b="1" dirty="0">
                <a:solidFill>
                  <a:schemeClr val="tx1"/>
                </a:solidFill>
              </a:rPr>
              <a:t>非關稅障礙的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掃除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zh-TW" altLang="zh-TW" sz="3600" b="1" dirty="0" smtClean="0">
                <a:solidFill>
                  <a:schemeClr val="tx1"/>
                </a:solidFill>
              </a:rPr>
              <a:t>因此</a:t>
            </a:r>
            <a:r>
              <a:rPr lang="zh-TW" altLang="zh-TW" sz="3600" b="1" dirty="0">
                <a:solidFill>
                  <a:schemeClr val="tx1"/>
                </a:solidFill>
              </a:rPr>
              <a:t>就有某些國際機構出現，致力於對商品採取科學化的分類，方便關稅及貿易管理的方式，能讓各國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取得統一。</a:t>
            </a:r>
            <a:endParaRPr lang="zh-TW" altLang="zh-TW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</a:t>
            </a:r>
            <a:r>
              <a:rPr lang="zh-TW" altLang="en-US" b="1" dirty="0" smtClean="0"/>
              <a:t>商品貿易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一</a:t>
            </a:r>
            <a:r>
              <a:rPr lang="zh-TW" altLang="zh-TW" sz="3600" b="1" dirty="0" smtClean="0"/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關務行政有關之商品分類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8496944" cy="961256"/>
          </a:xfrm>
        </p:spPr>
        <p:txBody>
          <a:bodyPr>
            <a:noAutofit/>
          </a:bodyPr>
          <a:lstStyle/>
          <a:p>
            <a:r>
              <a:rPr lang="zh-TW" altLang="zh-TW" sz="1800" b="1" dirty="0">
                <a:solidFill>
                  <a:schemeClr val="tx1"/>
                </a:solidFill>
              </a:rPr>
              <a:t>一、布魯塞爾統一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分類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)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制定機構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: </a:t>
            </a:r>
            <a:r>
              <a:rPr lang="en-US" altLang="zh-TW" sz="1800" b="1" dirty="0">
                <a:solidFill>
                  <a:schemeClr val="tx1"/>
                </a:solidFill>
              </a:rPr>
              <a:t>1948</a:t>
            </a:r>
            <a:r>
              <a:rPr lang="zh-TW" altLang="zh-TW" sz="1800" b="1" dirty="0">
                <a:solidFill>
                  <a:schemeClr val="tx1"/>
                </a:solidFill>
              </a:rPr>
              <a:t>年的</a:t>
            </a:r>
            <a:r>
              <a:rPr lang="en-US" altLang="zh-TW" sz="1800" b="1" dirty="0">
                <a:solidFill>
                  <a:schemeClr val="tx1"/>
                </a:solidFill>
              </a:rPr>
              <a:t>EEC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13</a:t>
            </a:r>
            <a:r>
              <a:rPr lang="zh-TW" altLang="zh-TW" sz="1800" b="1" dirty="0">
                <a:solidFill>
                  <a:schemeClr val="tx1"/>
                </a:solidFill>
              </a:rPr>
              <a:t>國政府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代表成立關稅</a:t>
            </a:r>
            <a:r>
              <a:rPr lang="zh-TW" altLang="zh-TW" sz="1800" b="1" dirty="0">
                <a:solidFill>
                  <a:schemeClr val="tx1"/>
                </a:solidFill>
              </a:rPr>
              <a:t>同盟，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並在</a:t>
            </a:r>
            <a:r>
              <a:rPr lang="zh-TW" altLang="zh-TW" sz="1800" b="1" dirty="0">
                <a:solidFill>
                  <a:schemeClr val="tx1"/>
                </a:solidFill>
              </a:rPr>
              <a:t>布魯塞爾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建立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                            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關稅委員會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。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二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)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制定時間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1950年完成</a:t>
            </a:r>
            <a:r>
              <a:rPr lang="zh-TW" altLang="zh-TW" sz="1800" b="1" dirty="0">
                <a:solidFill>
                  <a:schemeClr val="tx1"/>
                </a:solidFill>
              </a:rPr>
              <a:t>了三項協定</a:t>
            </a:r>
          </a:p>
          <a:p>
            <a:r>
              <a:rPr lang="en-US" altLang="zh-TW" sz="1800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1</a:t>
            </a:r>
            <a:r>
              <a:rPr lang="zh-TW" altLang="zh-TW" sz="1800" b="1" dirty="0">
                <a:solidFill>
                  <a:schemeClr val="tx1"/>
                </a:solidFill>
              </a:rPr>
              <a:t>.貨品稅則分類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公約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1959年9月1日</a:t>
            </a:r>
            <a:r>
              <a:rPr lang="zh-TW" altLang="zh-TW" sz="1800" b="1" dirty="0">
                <a:solidFill>
                  <a:schemeClr val="tx1"/>
                </a:solidFill>
              </a:rPr>
              <a:t>生效。</a:t>
            </a:r>
          </a:p>
          <a:p>
            <a:r>
              <a:rPr lang="en-US" altLang="zh-TW" sz="1800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2</a:t>
            </a:r>
            <a:r>
              <a:rPr lang="zh-TW" altLang="zh-TW" sz="1800" b="1" dirty="0">
                <a:solidFill>
                  <a:schemeClr val="tx1"/>
                </a:solidFill>
              </a:rPr>
              <a:t>.貨品關稅估價公約。</a:t>
            </a:r>
          </a:p>
          <a:p>
            <a:r>
              <a:rPr lang="en-US" altLang="zh-TW" sz="1800" b="1" dirty="0" smtClean="0">
                <a:solidFill>
                  <a:schemeClr val="tx1"/>
                </a:solidFill>
              </a:rPr>
              <a:t>          3</a:t>
            </a:r>
            <a:r>
              <a:rPr lang="en-US" altLang="zh-TW" sz="1800" b="1" dirty="0">
                <a:solidFill>
                  <a:schemeClr val="tx1"/>
                </a:solidFill>
              </a:rPr>
              <a:t>.</a:t>
            </a:r>
            <a:r>
              <a:rPr lang="zh-TW" altLang="zh-TW" sz="1800" b="1" dirty="0">
                <a:solidFill>
                  <a:schemeClr val="tx1"/>
                </a:solidFill>
              </a:rPr>
              <a:t>設立關稅合作理事會公約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。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1800" b="1" dirty="0">
                <a:solidFill>
                  <a:schemeClr val="tx1"/>
                </a:solidFill>
              </a:rPr>
              <a:t>貨品稅則分類公約</a:t>
            </a:r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        1.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依</a:t>
            </a:r>
            <a:r>
              <a:rPr lang="zh-TW" altLang="zh-TW" sz="1800" b="1" dirty="0">
                <a:solidFill>
                  <a:schemeClr val="tx1"/>
                </a:solidFill>
              </a:rPr>
              <a:t>自然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屬性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(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動物</a:t>
            </a:r>
            <a:r>
              <a:rPr lang="zh-TW" altLang="zh-TW" sz="1800" b="1" dirty="0">
                <a:solidFill>
                  <a:schemeClr val="tx1"/>
                </a:solidFill>
              </a:rPr>
              <a:t>、植物、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礦物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為主</a:t>
            </a:r>
            <a:r>
              <a:rPr lang="zh-TW" altLang="zh-TW" sz="1800" b="1" dirty="0">
                <a:solidFill>
                  <a:schemeClr val="tx1"/>
                </a:solidFill>
              </a:rPr>
              <a:t>，加上加工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程度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(</a:t>
            </a:r>
            <a:r>
              <a:rPr lang="zh-TW" altLang="zh-TW" sz="1800" b="1" dirty="0">
                <a:solidFill>
                  <a:schemeClr val="tx1"/>
                </a:solidFill>
              </a:rPr>
              <a:t>原料、半成品、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製成品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           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等</a:t>
            </a:r>
            <a:r>
              <a:rPr lang="zh-TW" altLang="zh-TW" sz="1800" b="1" dirty="0">
                <a:solidFill>
                  <a:schemeClr val="tx1"/>
                </a:solidFill>
              </a:rPr>
              <a:t>因素而制定的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。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        2.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把</a:t>
            </a:r>
            <a:r>
              <a:rPr lang="zh-TW" altLang="zh-TW" sz="1800" b="1" dirty="0">
                <a:solidFill>
                  <a:schemeClr val="tx1"/>
                </a:solidFill>
              </a:rPr>
              <a:t>貨物分為</a:t>
            </a:r>
            <a:r>
              <a:rPr lang="en-US" altLang="zh-TW" sz="1800" b="1" dirty="0">
                <a:solidFill>
                  <a:schemeClr val="tx1"/>
                </a:solidFill>
              </a:rPr>
              <a:t>24</a:t>
            </a:r>
            <a:r>
              <a:rPr lang="zh-TW" altLang="zh-TW" sz="1800" b="1" dirty="0">
                <a:solidFill>
                  <a:schemeClr val="tx1"/>
                </a:solidFill>
              </a:rPr>
              <a:t>類（</a:t>
            </a:r>
            <a:r>
              <a:rPr lang="en-US" altLang="zh-TW" sz="1800" b="1" dirty="0">
                <a:solidFill>
                  <a:schemeClr val="tx1"/>
                </a:solidFill>
              </a:rPr>
              <a:t>Section</a:t>
            </a:r>
            <a:r>
              <a:rPr lang="zh-TW" altLang="zh-TW" sz="1800" b="1" dirty="0">
                <a:solidFill>
                  <a:schemeClr val="tx1"/>
                </a:solidFill>
              </a:rPr>
              <a:t>）</a:t>
            </a:r>
            <a:r>
              <a:rPr lang="en-US" altLang="zh-TW" sz="1800" b="1" dirty="0">
                <a:solidFill>
                  <a:schemeClr val="tx1"/>
                </a:solidFill>
              </a:rPr>
              <a:t>99</a:t>
            </a:r>
            <a:r>
              <a:rPr lang="zh-TW" altLang="zh-TW" sz="1800" b="1" dirty="0">
                <a:solidFill>
                  <a:schemeClr val="tx1"/>
                </a:solidFill>
              </a:rPr>
              <a:t>章（</a:t>
            </a:r>
            <a:r>
              <a:rPr lang="en-US" altLang="zh-TW" sz="1800" b="1" dirty="0">
                <a:solidFill>
                  <a:schemeClr val="tx1"/>
                </a:solidFill>
              </a:rPr>
              <a:t>Chapter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）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en-US" altLang="zh-TW" sz="1800" b="1" dirty="0">
                <a:solidFill>
                  <a:schemeClr val="tx1"/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        3. 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美國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加拿大拒絕採用，這</a:t>
            </a:r>
            <a:r>
              <a:rPr lang="zh-TW" altLang="zh-TW" sz="1800" b="1" dirty="0">
                <a:solidFill>
                  <a:schemeClr val="tx1"/>
                </a:solidFill>
              </a:rPr>
              <a:t>項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制度不能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被各國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接受</a:t>
            </a:r>
            <a:endParaRPr lang="zh-TW" altLang="zh-TW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7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</a:t>
            </a:r>
            <a:r>
              <a:rPr lang="zh-TW" altLang="en-US" b="1" dirty="0" smtClean="0"/>
              <a:t>商品貿易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一</a:t>
            </a:r>
            <a:r>
              <a:rPr lang="zh-TW" altLang="zh-TW" sz="3600" b="1" dirty="0" smtClean="0"/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關務行政有關之商品分類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96944" cy="961256"/>
          </a:xfrm>
        </p:spPr>
        <p:txBody>
          <a:bodyPr>
            <a:noAutofit/>
          </a:bodyPr>
          <a:lstStyle/>
          <a:p>
            <a:r>
              <a:rPr lang="zh-TW" altLang="zh-TW" sz="2000" b="1" dirty="0">
                <a:solidFill>
                  <a:schemeClr val="tx1"/>
                </a:solidFill>
              </a:rPr>
              <a:t>二、國際商品統一分類制度</a:t>
            </a:r>
            <a:r>
              <a:rPr lang="zh-TW" altLang="zh-TW" sz="1600" b="1" dirty="0">
                <a:solidFill>
                  <a:schemeClr val="tx1"/>
                </a:solidFill>
              </a:rPr>
              <a:t>（</a:t>
            </a:r>
            <a:r>
              <a:rPr lang="en-US" altLang="zh-TW" sz="1600" b="1" dirty="0">
                <a:solidFill>
                  <a:schemeClr val="tx1"/>
                </a:solidFill>
              </a:rPr>
              <a:t>Harmonized Commodity Description and Coding System</a:t>
            </a:r>
            <a:r>
              <a:rPr lang="zh-TW" altLang="zh-TW" sz="1600" b="1" dirty="0">
                <a:solidFill>
                  <a:schemeClr val="tx1"/>
                </a:solidFill>
              </a:rPr>
              <a:t>）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制定機構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聯合國</a:t>
            </a:r>
            <a:r>
              <a:rPr lang="zh-TW" altLang="zh-TW" sz="2000" b="1" dirty="0">
                <a:solidFill>
                  <a:schemeClr val="tx1"/>
                </a:solidFill>
              </a:rPr>
              <a:t>關稅合作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理事會</a:t>
            </a:r>
            <a:r>
              <a:rPr lang="zh-TW" altLang="zh-TW" sz="2000" b="1" dirty="0">
                <a:solidFill>
                  <a:schemeClr val="tx1"/>
                </a:solidFill>
              </a:rPr>
              <a:t>轄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下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HS</a:t>
            </a:r>
            <a:r>
              <a:rPr lang="zh-TW" altLang="zh-TW" sz="2000" b="1" dirty="0">
                <a:solidFill>
                  <a:schemeClr val="tx1"/>
                </a:solidFill>
              </a:rPr>
              <a:t>委員會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。</a:t>
            </a:r>
            <a:r>
              <a:rPr lang="zh-TW" altLang="zh-TW" sz="2000" b="1" dirty="0">
                <a:solidFill>
                  <a:schemeClr val="tx1"/>
                </a:solidFill>
              </a:rPr>
              <a:t>關稅合作理事會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於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       1994</a:t>
            </a:r>
            <a:r>
              <a:rPr lang="zh-TW" altLang="zh-TW" sz="2000" b="1" dirty="0">
                <a:solidFill>
                  <a:schemeClr val="tx1"/>
                </a:solidFill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</a:rPr>
              <a:t>10</a:t>
            </a:r>
            <a:r>
              <a:rPr lang="zh-TW" altLang="zh-TW" sz="2000" b="1" dirty="0">
                <a:solidFill>
                  <a:schemeClr val="tx1"/>
                </a:solidFill>
              </a:rPr>
              <a:t>月更名為世界關稅組織</a:t>
            </a:r>
            <a:r>
              <a:rPr lang="zh-TW" altLang="zh-TW" sz="1600" b="1" dirty="0">
                <a:solidFill>
                  <a:schemeClr val="tx1"/>
                </a:solidFill>
              </a:rPr>
              <a:t>（</a:t>
            </a:r>
            <a:r>
              <a:rPr lang="en-US" altLang="zh-TW" sz="1600" b="1" dirty="0">
                <a:solidFill>
                  <a:schemeClr val="tx1"/>
                </a:solidFill>
              </a:rPr>
              <a:t>World Customs Organization</a:t>
            </a:r>
            <a:r>
              <a:rPr lang="zh-TW" altLang="zh-TW" sz="1600" b="1" dirty="0">
                <a:solidFill>
                  <a:schemeClr val="tx1"/>
                </a:solidFill>
              </a:rPr>
              <a:t>，</a:t>
            </a:r>
            <a:r>
              <a:rPr lang="en-US" altLang="zh-TW" sz="1600" b="1" dirty="0">
                <a:solidFill>
                  <a:schemeClr val="tx1"/>
                </a:solidFill>
              </a:rPr>
              <a:t>WCO</a:t>
            </a:r>
            <a:r>
              <a:rPr lang="zh-TW" altLang="zh-TW" sz="1600" b="1" dirty="0">
                <a:solidFill>
                  <a:schemeClr val="tx1"/>
                </a:solidFill>
              </a:rPr>
              <a:t>）</a:t>
            </a:r>
            <a:r>
              <a:rPr lang="zh-TW" altLang="zh-TW" sz="2000" b="1" dirty="0">
                <a:solidFill>
                  <a:schemeClr val="tx1"/>
                </a:solidFill>
              </a:rPr>
              <a:t>，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截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至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2003</a:t>
            </a:r>
            <a:r>
              <a:rPr lang="zh-TW" altLang="zh-TW" sz="2000" b="1" dirty="0">
                <a:solidFill>
                  <a:schemeClr val="tx1"/>
                </a:solidFill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</a:rPr>
              <a:t>6</a:t>
            </a:r>
            <a:r>
              <a:rPr lang="zh-TW" altLang="zh-TW" sz="2000" b="1" dirty="0">
                <a:solidFill>
                  <a:schemeClr val="tx1"/>
                </a:solidFill>
              </a:rPr>
              <a:t>月已有</a:t>
            </a:r>
            <a:r>
              <a:rPr lang="en-US" altLang="zh-TW" sz="2000" b="1" dirty="0">
                <a:solidFill>
                  <a:schemeClr val="tx1"/>
                </a:solidFill>
              </a:rPr>
              <a:t>161</a:t>
            </a:r>
            <a:r>
              <a:rPr lang="zh-TW" altLang="zh-TW" sz="2000" b="1" dirty="0">
                <a:solidFill>
                  <a:schemeClr val="tx1"/>
                </a:solidFill>
              </a:rPr>
              <a:t>國參加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二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制定時間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: 1983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6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月通過</a:t>
            </a:r>
            <a:r>
              <a:rPr lang="zh-TW" altLang="zh-TW" sz="2000" b="1" dirty="0">
                <a:solidFill>
                  <a:schemeClr val="tx1"/>
                </a:solidFill>
              </a:rPr>
              <a:t>並開放讓各國簽署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，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1988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</a:t>
            </a:r>
            <a:r>
              <a:rPr lang="zh-TW" altLang="zh-TW" sz="2000" b="1" dirty="0">
                <a:solidFill>
                  <a:schemeClr val="tx1"/>
                </a:solidFill>
              </a:rPr>
              <a:t>日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生效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。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        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歷經</a:t>
            </a:r>
            <a:r>
              <a:rPr lang="en-US" altLang="zh-TW" sz="2000" b="1" dirty="0">
                <a:solidFill>
                  <a:schemeClr val="tx1"/>
                </a:solidFill>
              </a:rPr>
              <a:t>1996</a:t>
            </a:r>
            <a:r>
              <a:rPr lang="zh-TW" altLang="zh-TW" sz="2000" b="1" dirty="0">
                <a:solidFill>
                  <a:schemeClr val="tx1"/>
                </a:solidFill>
              </a:rPr>
              <a:t>、</a:t>
            </a:r>
            <a:r>
              <a:rPr lang="en-US" altLang="zh-TW" sz="2000" b="1" dirty="0">
                <a:solidFill>
                  <a:schemeClr val="tx1"/>
                </a:solidFill>
              </a:rPr>
              <a:t>2002</a:t>
            </a:r>
            <a:r>
              <a:rPr lang="zh-TW" altLang="zh-TW" sz="2000" b="1" dirty="0">
                <a:solidFill>
                  <a:schemeClr val="tx1"/>
                </a:solidFill>
              </a:rPr>
              <a:t>、</a:t>
            </a:r>
            <a:r>
              <a:rPr lang="en-US" altLang="zh-TW" sz="2000" b="1" dirty="0">
                <a:solidFill>
                  <a:schemeClr val="tx1"/>
                </a:solidFill>
              </a:rPr>
              <a:t> 2007</a:t>
            </a:r>
            <a:r>
              <a:rPr lang="zh-TW" altLang="zh-TW" sz="2000" b="1" dirty="0">
                <a:solidFill>
                  <a:schemeClr val="tx1"/>
                </a:solidFill>
              </a:rPr>
              <a:t>年的數度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修正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。</a:t>
            </a:r>
            <a:endParaRPr lang="zh-TW" altLang="zh-TW" sz="2000" b="1" dirty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r>
              <a:rPr lang="en-US" altLang="zh-TW" sz="2000" b="1" dirty="0">
                <a:solidFill>
                  <a:schemeClr val="tx1"/>
                </a:solidFill>
              </a:rPr>
              <a:t> HS</a:t>
            </a:r>
            <a:r>
              <a:rPr lang="zh-TW" altLang="zh-TW" sz="2000" b="1" dirty="0">
                <a:solidFill>
                  <a:schemeClr val="tx1"/>
                </a:solidFill>
              </a:rPr>
              <a:t>的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分類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altLang="zh-TW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  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1.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H</a:t>
            </a:r>
            <a:r>
              <a:rPr lang="zh-TW" altLang="zh-TW" sz="2000" b="1" dirty="0">
                <a:solidFill>
                  <a:schemeClr val="tx1"/>
                </a:solidFill>
              </a:rPr>
              <a:t>S將全部商品分為21大類（Section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）</a:t>
            </a:r>
            <a:endParaRPr lang="zh-TW" altLang="zh-TW" sz="2000" b="1" dirty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    2.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類</a:t>
            </a:r>
            <a:r>
              <a:rPr lang="zh-TW" altLang="zh-TW" sz="2000" b="1" dirty="0">
                <a:solidFill>
                  <a:schemeClr val="tx1"/>
                </a:solidFill>
              </a:rPr>
              <a:t>之下分為</a:t>
            </a:r>
            <a:r>
              <a:rPr lang="en-US" altLang="zh-TW" sz="2000" b="1" dirty="0">
                <a:solidFill>
                  <a:schemeClr val="tx1"/>
                </a:solidFill>
              </a:rPr>
              <a:t>97</a:t>
            </a:r>
            <a:r>
              <a:rPr lang="zh-TW" altLang="zh-TW" sz="2000" b="1" dirty="0">
                <a:solidFill>
                  <a:schemeClr val="tx1"/>
                </a:solidFill>
              </a:rPr>
              <a:t>章（</a:t>
            </a:r>
            <a:r>
              <a:rPr lang="en-US" altLang="zh-TW" sz="2000" b="1" dirty="0">
                <a:solidFill>
                  <a:schemeClr val="tx1"/>
                </a:solidFill>
              </a:rPr>
              <a:t>Chapter</a:t>
            </a:r>
            <a:r>
              <a:rPr lang="zh-TW" altLang="zh-TW" sz="2000" b="1" dirty="0">
                <a:solidFill>
                  <a:schemeClr val="tx1"/>
                </a:solidFill>
              </a:rPr>
              <a:t>）（</a:t>
            </a:r>
            <a:r>
              <a:rPr lang="en-US" altLang="zh-TW" sz="2000" b="1" dirty="0">
                <a:solidFill>
                  <a:schemeClr val="tx1"/>
                </a:solidFill>
              </a:rPr>
              <a:t>98</a:t>
            </a:r>
            <a:r>
              <a:rPr lang="zh-TW" altLang="zh-TW" sz="2000" b="1" dirty="0">
                <a:solidFill>
                  <a:schemeClr val="tx1"/>
                </a:solidFill>
              </a:rPr>
              <a:t>章為關稅配額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）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    3.</a:t>
            </a:r>
            <a:r>
              <a:rPr lang="en-US" altLang="zh-TW" sz="2000" b="1" dirty="0">
                <a:solidFill>
                  <a:schemeClr val="tx1"/>
                </a:solidFill>
              </a:rPr>
              <a:t> 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章</a:t>
            </a:r>
            <a:r>
              <a:rPr lang="zh-TW" altLang="zh-TW" sz="2000" b="1" dirty="0">
                <a:solidFill>
                  <a:schemeClr val="tx1"/>
                </a:solidFill>
              </a:rPr>
              <a:t>之下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分為節</a:t>
            </a:r>
            <a:r>
              <a:rPr lang="zh-TW" altLang="zh-TW" sz="2000" b="1" dirty="0">
                <a:solidFill>
                  <a:schemeClr val="tx1"/>
                </a:solidFill>
              </a:rPr>
              <a:t>（</a:t>
            </a:r>
            <a:r>
              <a:rPr lang="en-US" altLang="zh-TW" sz="2000" b="1" dirty="0">
                <a:solidFill>
                  <a:schemeClr val="tx1"/>
                </a:solidFill>
              </a:rPr>
              <a:t>Heading</a:t>
            </a:r>
            <a:r>
              <a:rPr lang="zh-TW" altLang="zh-TW" sz="2000" b="1" dirty="0">
                <a:solidFill>
                  <a:schemeClr val="tx1"/>
                </a:solidFill>
              </a:rPr>
              <a:t>），節之下又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分為目</a:t>
            </a:r>
            <a:r>
              <a:rPr lang="zh-TW" altLang="zh-TW" sz="2000" b="1" dirty="0">
                <a:solidFill>
                  <a:schemeClr val="tx1"/>
                </a:solidFill>
              </a:rPr>
              <a:t>（</a:t>
            </a:r>
            <a:r>
              <a:rPr lang="en-US" altLang="zh-TW" sz="2000" b="1" dirty="0">
                <a:solidFill>
                  <a:schemeClr val="tx1"/>
                </a:solidFill>
              </a:rPr>
              <a:t>Subheading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）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    4. HS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以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6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碼</a:t>
            </a:r>
            <a:r>
              <a:rPr lang="zh-TW" altLang="zh-TW" sz="2000" b="1" dirty="0">
                <a:solidFill>
                  <a:schemeClr val="tx1"/>
                </a:solidFill>
              </a:rPr>
              <a:t>表示其分類代號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，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第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1-2</a:t>
            </a:r>
            <a:r>
              <a:rPr lang="zh-TW" altLang="zh-TW" sz="2000" b="1" dirty="0" smtClean="0">
                <a:solidFill>
                  <a:schemeClr val="tx1"/>
                </a:solidFill>
              </a:rPr>
              <a:t>碼</a:t>
            </a:r>
            <a:r>
              <a:rPr lang="zh-TW" altLang="zh-TW" sz="2000" b="1" dirty="0">
                <a:solidFill>
                  <a:schemeClr val="tx1"/>
                </a:solidFill>
              </a:rPr>
              <a:t>為章，第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3-4</a:t>
            </a:r>
            <a:r>
              <a:rPr lang="zh-TW" altLang="zh-TW" sz="2000" b="1" dirty="0">
                <a:solidFill>
                  <a:schemeClr val="tx1"/>
                </a:solidFill>
              </a:rPr>
              <a:t>碼表示節，第</a:t>
            </a:r>
            <a:r>
              <a:rPr lang="en-US" altLang="zh-TW" sz="2000" b="1" dirty="0">
                <a:solidFill>
                  <a:schemeClr val="tx1"/>
                </a:solidFill>
              </a:rPr>
              <a:t>5-6</a:t>
            </a:r>
            <a:r>
              <a:rPr lang="zh-TW" altLang="zh-TW" sz="2000" b="1" dirty="0">
                <a:solidFill>
                  <a:schemeClr val="tx1"/>
                </a:solidFill>
              </a:rPr>
              <a:t>碼為目。</a:t>
            </a:r>
          </a:p>
        </p:txBody>
      </p:sp>
    </p:spTree>
    <p:extLst>
      <p:ext uri="{BB962C8B-B14F-4D97-AF65-F5344CB8AC3E}">
        <p14:creationId xmlns:p14="http://schemas.microsoft.com/office/powerpoint/2010/main" val="306297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</a:t>
            </a:r>
            <a:r>
              <a:rPr lang="zh-TW" altLang="en-US" b="1" dirty="0" smtClean="0"/>
              <a:t>商品貿易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一</a:t>
            </a:r>
            <a:r>
              <a:rPr lang="zh-TW" altLang="zh-TW" sz="3600" b="1" dirty="0" smtClean="0"/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關務行政有關之商品分類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sz="3000" b="1" dirty="0">
                <a:solidFill>
                  <a:schemeClr val="tx1"/>
                </a:solidFill>
              </a:rPr>
              <a:t>三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000" b="1" dirty="0">
                <a:solidFill>
                  <a:schemeClr val="tx1"/>
                </a:solidFill>
              </a:rPr>
              <a:t>中華民國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商品標準</a:t>
            </a:r>
            <a:r>
              <a:rPr lang="zh-TW" altLang="zh-TW" sz="3000" b="1" dirty="0">
                <a:solidFill>
                  <a:schemeClr val="tx1"/>
                </a:solidFill>
              </a:rPr>
              <a:t>分類號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別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(</a:t>
            </a:r>
            <a:r>
              <a:rPr lang="en-US" altLang="zh-TW" sz="3000" b="1" dirty="0" err="1" smtClean="0">
                <a:solidFill>
                  <a:schemeClr val="tx1"/>
                </a:solidFill>
              </a:rPr>
              <a:t>C.C.C.Code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sz="30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)</a:t>
            </a:r>
            <a:r>
              <a:rPr lang="zh-TW" altLang="zh-TW" sz="3000" b="1" dirty="0">
                <a:solidFill>
                  <a:schemeClr val="tx1"/>
                </a:solidFill>
              </a:rPr>
              <a:t>以</a:t>
            </a:r>
            <a:r>
              <a:rPr lang="en-US" altLang="zh-TW" sz="3000" b="1" dirty="0">
                <a:solidFill>
                  <a:schemeClr val="tx1"/>
                </a:solidFill>
              </a:rPr>
              <a:t>HS</a:t>
            </a:r>
            <a:r>
              <a:rPr lang="zh-TW" altLang="zh-TW" sz="3000" b="1" dirty="0">
                <a:solidFill>
                  <a:schemeClr val="tx1"/>
                </a:solidFill>
              </a:rPr>
              <a:t>分類為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基礎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二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)10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位碼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  1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、第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1-6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碼與</a:t>
            </a:r>
            <a:r>
              <a:rPr lang="en-US" altLang="zh-TW" sz="3000" b="1" dirty="0">
                <a:solidFill>
                  <a:schemeClr val="tx1"/>
                </a:solidFill>
              </a:rPr>
              <a:t>HS</a:t>
            </a:r>
            <a:r>
              <a:rPr lang="zh-TW" altLang="zh-TW" sz="3000" b="1" dirty="0">
                <a:solidFill>
                  <a:schemeClr val="tx1"/>
                </a:solidFill>
              </a:rPr>
              <a:t>分類相同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。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  2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第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7-8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為</a:t>
            </a:r>
            <a:r>
              <a:rPr lang="zh-TW" altLang="zh-TW" sz="3000" b="1" dirty="0">
                <a:solidFill>
                  <a:schemeClr val="tx1"/>
                </a:solidFill>
              </a:rPr>
              <a:t>稅號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別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供</a:t>
            </a:r>
            <a:r>
              <a:rPr lang="zh-TW" altLang="zh-TW" sz="3000" b="1" dirty="0">
                <a:solidFill>
                  <a:schemeClr val="tx1"/>
                </a:solidFill>
              </a:rPr>
              <a:t>海關作為關稅課徵之用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。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  3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、第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9-10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碼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為統計碼，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供</a:t>
            </a:r>
            <a:r>
              <a:rPr lang="zh-TW" altLang="zh-TW" sz="3000" b="1" dirty="0">
                <a:solidFill>
                  <a:schemeClr val="tx1"/>
                </a:solidFill>
              </a:rPr>
              <a:t>政府統計及貿易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管理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之</a:t>
            </a:r>
            <a:r>
              <a:rPr lang="zh-TW" altLang="zh-TW" sz="3000" b="1" dirty="0">
                <a:solidFill>
                  <a:schemeClr val="tx1"/>
                </a:solidFill>
              </a:rPr>
              <a:t>用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。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r>
              <a:rPr lang="en-US" altLang="zh-TW" sz="3000" b="1" dirty="0">
                <a:solidFill>
                  <a:schemeClr val="tx1"/>
                </a:solidFill>
              </a:rPr>
              <a:t> 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         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另增第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11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碼為</a:t>
            </a:r>
            <a:r>
              <a:rPr lang="zh-TW" altLang="zh-TW" sz="3000" b="1" dirty="0" smtClean="0">
                <a:solidFill>
                  <a:schemeClr val="tx1"/>
                </a:solidFill>
              </a:rPr>
              <a:t>檢查</a:t>
            </a:r>
            <a:r>
              <a:rPr lang="zh-TW" altLang="zh-TW" sz="3000" b="1" dirty="0">
                <a:solidFill>
                  <a:schemeClr val="tx1"/>
                </a:solidFill>
              </a:rPr>
              <a:t>號碼。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14628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568952" cy="1938139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2400" b="1" dirty="0" smtClean="0">
                <a:solidFill>
                  <a:schemeClr val="tx1"/>
                </a:solidFill>
              </a:rPr>
              <a:t>T </a:t>
            </a:r>
            <a:r>
              <a:rPr lang="en-US" altLang="zh-TW" sz="2400" b="1" dirty="0">
                <a:solidFill>
                  <a:schemeClr val="tx1"/>
                </a:solidFill>
              </a:rPr>
              <a:t>: </a:t>
            </a:r>
            <a:r>
              <a:rPr lang="zh-TW" altLang="zh-TW" sz="2400" b="1" dirty="0">
                <a:solidFill>
                  <a:schemeClr val="tx1"/>
                </a:solidFill>
              </a:rPr>
              <a:t>進口應課徵貨物稅 </a:t>
            </a:r>
            <a:r>
              <a:rPr lang="en-US" altLang="zh-TW" sz="2400" b="1" dirty="0">
                <a:solidFill>
                  <a:schemeClr val="tx1"/>
                </a:solidFill>
              </a:rPr>
              <a:t>Subject to commodity tax</a:t>
            </a:r>
            <a:r>
              <a:rPr lang="zh-TW" altLang="zh-TW" sz="2400" b="1" dirty="0">
                <a:solidFill>
                  <a:schemeClr val="tx1"/>
                </a:solidFill>
              </a:rPr>
              <a:t>　</a:t>
            </a:r>
            <a:br>
              <a:rPr lang="zh-TW" altLang="zh-TW" sz="2400" b="1" dirty="0">
                <a:solidFill>
                  <a:schemeClr val="tx1"/>
                </a:solidFill>
              </a:rPr>
            </a:br>
            <a:r>
              <a:rPr lang="en-US" altLang="zh-TW" sz="2400" b="1" dirty="0">
                <a:solidFill>
                  <a:schemeClr val="tx1"/>
                </a:solidFill>
              </a:rPr>
              <a:t>Z : </a:t>
            </a:r>
            <a:r>
              <a:rPr lang="zh-TW" altLang="zh-TW" sz="2400" b="1" dirty="0">
                <a:solidFill>
                  <a:schemeClr val="tx1"/>
                </a:solidFill>
              </a:rPr>
              <a:t>進口貨物統計數量單位應申報「</a:t>
            </a:r>
            <a:r>
              <a:rPr lang="en-US" altLang="zh-TW" sz="2400" b="1" dirty="0">
                <a:solidFill>
                  <a:schemeClr val="tx1"/>
                </a:solidFill>
              </a:rPr>
              <a:t>0</a:t>
            </a:r>
            <a:r>
              <a:rPr lang="zh-TW" altLang="zh-TW" sz="2400" b="1" dirty="0">
                <a:solidFill>
                  <a:schemeClr val="tx1"/>
                </a:solidFill>
              </a:rPr>
              <a:t>」之稅則號別。</a:t>
            </a:r>
            <a:br>
              <a:rPr lang="zh-TW" altLang="zh-TW" sz="2400" b="1" dirty="0">
                <a:solidFill>
                  <a:schemeClr val="tx1"/>
                </a:solidFill>
              </a:rPr>
            </a:br>
            <a:r>
              <a:rPr lang="en-US" altLang="zh-TW" sz="2400" b="1" dirty="0">
                <a:solidFill>
                  <a:schemeClr val="tx1"/>
                </a:solidFill>
              </a:rPr>
              <a:t>555 : </a:t>
            </a:r>
            <a:r>
              <a:rPr lang="zh-TW" altLang="zh-TW" sz="2400" b="1" dirty="0">
                <a:solidFill>
                  <a:schemeClr val="tx1"/>
                </a:solidFill>
              </a:rPr>
              <a:t>輸入７．１ｋｗ以下含有ＨＣＦＣ－２２之空氣調節器</a:t>
            </a:r>
            <a:r>
              <a:rPr lang="zh-TW" altLang="zh-TW" sz="2400" b="1" dirty="0" smtClean="0">
                <a:solidFill>
                  <a:schemeClr val="tx1"/>
                </a:solidFill>
              </a:rPr>
              <a:t>，</a:t>
            </a:r>
            <a:r>
              <a:rPr lang="en-US" altLang="zh-TW" sz="2400" b="1" dirty="0" smtClean="0">
                <a:solidFill>
                  <a:schemeClr val="tx1"/>
                </a:solidFill>
              </a:rPr>
              <a:t/>
            </a:r>
            <a:br>
              <a:rPr lang="en-US" altLang="zh-TW" sz="2400" b="1" dirty="0" smtClean="0">
                <a:solidFill>
                  <a:schemeClr val="tx1"/>
                </a:solidFill>
              </a:rPr>
            </a:b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2400" b="1" dirty="0" smtClean="0">
                <a:solidFill>
                  <a:schemeClr val="tx1"/>
                </a:solidFill>
              </a:rPr>
              <a:t>應</a:t>
            </a:r>
            <a:r>
              <a:rPr lang="zh-TW" altLang="zh-TW" sz="2400" b="1" dirty="0">
                <a:solidFill>
                  <a:schemeClr val="tx1"/>
                </a:solidFill>
              </a:rPr>
              <a:t>檢附行政院環境保護署同意文件。</a:t>
            </a:r>
            <a:br>
              <a:rPr lang="zh-TW" altLang="zh-TW" sz="2400" b="1" dirty="0">
                <a:solidFill>
                  <a:schemeClr val="tx1"/>
                </a:solidFill>
              </a:rPr>
            </a:br>
            <a:r>
              <a:rPr lang="en-US" altLang="zh-TW" sz="2400" b="1" dirty="0">
                <a:solidFill>
                  <a:schemeClr val="tx1"/>
                </a:solidFill>
              </a:rPr>
              <a:t>C02 : </a:t>
            </a:r>
            <a:r>
              <a:rPr lang="zh-TW" altLang="zh-TW" sz="2400" b="1" dirty="0">
                <a:solidFill>
                  <a:schemeClr val="tx1"/>
                </a:solidFill>
              </a:rPr>
              <a:t>本項下部分商品屬於經濟部標準檢驗局公告應施進口檢驗商品。</a:t>
            </a:r>
            <a:br>
              <a:rPr lang="zh-TW" altLang="zh-TW" sz="2400" b="1" dirty="0">
                <a:solidFill>
                  <a:schemeClr val="tx1"/>
                </a:solidFill>
              </a:rPr>
            </a:br>
            <a:r>
              <a:rPr lang="en-US" altLang="zh-TW" sz="2400" b="1" dirty="0">
                <a:solidFill>
                  <a:schemeClr val="tx1"/>
                </a:solidFill>
              </a:rPr>
              <a:t>MWO : </a:t>
            </a:r>
            <a:r>
              <a:rPr lang="zh-TW" altLang="zh-TW" sz="2400" b="1" dirty="0">
                <a:solidFill>
                  <a:schemeClr val="tx1"/>
                </a:solidFill>
              </a:rPr>
              <a:t>大陸物品不准輸入</a:t>
            </a:r>
            <a:r>
              <a:rPr lang="en-US" altLang="zh-TW" b="1" dirty="0">
                <a:solidFill>
                  <a:schemeClr val="tx1"/>
                </a:solidFill>
              </a:rPr>
              <a:t/>
            </a:r>
            <a:br>
              <a:rPr lang="en-US" altLang="zh-TW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96944" cy="4032448"/>
          </a:xfrm>
        </p:spPr>
        <p:txBody>
          <a:bodyPr>
            <a:noAutofit/>
          </a:bodyPr>
          <a:lstStyle/>
          <a:p>
            <a:r>
              <a:rPr lang="zh-TW" altLang="en-US" sz="1800" b="1" dirty="0">
                <a:solidFill>
                  <a:schemeClr val="tx1"/>
                </a:solidFill>
              </a:rPr>
              <a:t>三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1800" b="1" dirty="0">
                <a:solidFill>
                  <a:schemeClr val="tx1"/>
                </a:solidFill>
              </a:rPr>
              <a:t>中華民國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商品標準</a:t>
            </a:r>
            <a:r>
              <a:rPr lang="zh-TW" altLang="zh-TW" sz="1800" b="1" dirty="0">
                <a:solidFill>
                  <a:schemeClr val="tx1"/>
                </a:solidFill>
              </a:rPr>
              <a:t>分類號</a:t>
            </a:r>
            <a:r>
              <a:rPr lang="zh-TW" altLang="zh-TW" sz="1800" b="1" dirty="0" smtClean="0">
                <a:solidFill>
                  <a:schemeClr val="tx1"/>
                </a:solidFill>
              </a:rPr>
              <a:t>別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 (</a:t>
            </a:r>
            <a:r>
              <a:rPr lang="en-US" altLang="zh-TW" sz="1800" b="1" dirty="0" err="1" smtClean="0">
                <a:solidFill>
                  <a:schemeClr val="tx1"/>
                </a:solidFill>
              </a:rPr>
              <a:t>C.C.C.Code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zh-TW" sz="1800" b="1" dirty="0">
              <a:solidFill>
                <a:schemeClr val="tx1"/>
              </a:solidFill>
            </a:endParaRPr>
          </a:p>
          <a:p>
            <a:endParaRPr lang="en-US" altLang="zh-TW" sz="1800" b="1" dirty="0" smtClean="0">
              <a:solidFill>
                <a:schemeClr val="tx1"/>
              </a:solidFill>
            </a:endParaRPr>
          </a:p>
          <a:p>
            <a:endParaRPr lang="en-US" altLang="zh-TW" sz="1800" b="1" dirty="0">
              <a:solidFill>
                <a:schemeClr val="tx1"/>
              </a:solidFill>
            </a:endParaRPr>
          </a:p>
          <a:p>
            <a:endParaRPr lang="en-US" altLang="zh-TW" sz="1800" b="1" dirty="0" smtClean="0">
              <a:solidFill>
                <a:schemeClr val="tx1"/>
              </a:solidFill>
            </a:endParaRPr>
          </a:p>
          <a:p>
            <a:endParaRPr lang="en-US" altLang="zh-TW" sz="1800" b="1" dirty="0">
              <a:solidFill>
                <a:schemeClr val="tx1"/>
              </a:solidFill>
            </a:endParaRPr>
          </a:p>
          <a:p>
            <a:endParaRPr lang="en-US" altLang="zh-TW" sz="1800" b="1" dirty="0" smtClean="0">
              <a:solidFill>
                <a:schemeClr val="tx1"/>
              </a:solidFill>
            </a:endParaRPr>
          </a:p>
          <a:p>
            <a:endParaRPr lang="en-US" altLang="zh-TW" sz="1800" b="1" dirty="0">
              <a:solidFill>
                <a:schemeClr val="tx1"/>
              </a:solidFill>
            </a:endParaRPr>
          </a:p>
          <a:p>
            <a:r>
              <a:rPr lang="en-US" altLang="zh-TW" sz="18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40947"/>
              </p:ext>
            </p:extLst>
          </p:nvPr>
        </p:nvGraphicFramePr>
        <p:xfrm>
          <a:off x="251520" y="2924944"/>
          <a:ext cx="8568953" cy="3810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718"/>
                <a:gridCol w="384872"/>
                <a:gridCol w="307898"/>
                <a:gridCol w="1139220"/>
                <a:gridCol w="1879883"/>
                <a:gridCol w="526847"/>
                <a:gridCol w="665400"/>
                <a:gridCol w="665400"/>
                <a:gridCol w="665400"/>
                <a:gridCol w="307898"/>
                <a:gridCol w="589281"/>
                <a:gridCol w="590136"/>
              </a:tblGrid>
              <a:tr h="7621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中華民國商品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標準分類號別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 err="1">
                          <a:effectLst/>
                        </a:rPr>
                        <a:t>C.C.C.Code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檢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查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號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碼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>
                          <a:effectLst/>
                        </a:rPr>
                        <a:t>CD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貨名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0" spc="10" dirty="0" err="1">
                          <a:effectLst/>
                        </a:rPr>
                        <a:t>Dcscription</a:t>
                      </a:r>
                      <a:r>
                        <a:rPr lang="en-US" sz="1100" b="1" kern="0" spc="10" dirty="0">
                          <a:effectLst/>
                        </a:rPr>
                        <a:t> of Goods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單位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Unit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國定稅率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Tariff Rate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effectLst/>
                        </a:rPr>
                        <a:t>稽徵特別規定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>
                          <a:effectLst/>
                        </a:rPr>
                        <a:t>CR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輸出入規定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>
                          <a:effectLst/>
                        </a:rPr>
                        <a:t>Imp. &amp; Exp.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>
                          <a:effectLst/>
                        </a:rPr>
                        <a:t>Regulations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70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稅則號別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Tariff No.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統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計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號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別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SC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u="sng" kern="0" spc="10">
                          <a:effectLst/>
                        </a:rPr>
                        <a:t>第一欄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>
                          <a:effectLst/>
                        </a:rPr>
                        <a:t>Column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>
                          <a:effectLst/>
                        </a:rPr>
                        <a:t>I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u="sng" kern="0" spc="10">
                          <a:effectLst/>
                        </a:rPr>
                        <a:t>第二欄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>
                          <a:effectLst/>
                        </a:rPr>
                        <a:t>Column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>
                          <a:effectLst/>
                        </a:rPr>
                        <a:t>II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u="sng" kern="0" spc="10">
                          <a:effectLst/>
                        </a:rPr>
                        <a:t>第三欄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>
                          <a:effectLst/>
                        </a:rPr>
                        <a:t>Column</a:t>
                      </a:r>
                      <a:endParaRPr lang="zh-TW" sz="1200" b="1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>
                          <a:effectLst/>
                        </a:rPr>
                        <a:t>III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輸入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0" spc="10">
                          <a:effectLst/>
                        </a:rPr>
                        <a:t>輸出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1778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>
                          <a:effectLst/>
                        </a:rPr>
                        <a:t>84151010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>
                          <a:effectLst/>
                        </a:rPr>
                        <a:t>10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>
                          <a:effectLst/>
                        </a:rPr>
                        <a:t>7</a:t>
                      </a:r>
                      <a:endParaRPr lang="zh-TW" sz="1200" b="1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100" b="1" kern="0" spc="10" dirty="0">
                          <a:effectLst/>
                        </a:rPr>
                        <a:t>具有冷藏機組之窗型或壁型空氣調節器，自足式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Incorporating 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a refrigerating unit air </a:t>
                      </a:r>
                      <a:r>
                        <a:rPr lang="en-US" sz="1100" b="1" kern="0" spc="10" dirty="0" err="1">
                          <a:effectLst/>
                        </a:rPr>
                        <a:t>Conditioningmachines</a:t>
                      </a:r>
                      <a:r>
                        <a:rPr lang="en-US" sz="1100" b="1" kern="0" spc="10" dirty="0">
                          <a:effectLst/>
                        </a:rPr>
                        <a:t>, window or wall </a:t>
                      </a:r>
                      <a:r>
                        <a:rPr lang="en-US" sz="1100" b="1" kern="0" spc="10" dirty="0" err="1">
                          <a:effectLst/>
                        </a:rPr>
                        <a:t>types,selg</a:t>
                      </a:r>
                      <a:r>
                        <a:rPr lang="en-US" sz="1100" b="1" kern="0" spc="10" dirty="0">
                          <a:effectLst/>
                        </a:rPr>
                        <a:t>-contained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SET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KGM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10.00%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2% </a:t>
                      </a:r>
                      <a:br>
                        <a:rPr lang="en-US" sz="1100" b="1" kern="0" spc="10" dirty="0">
                          <a:effectLst/>
                        </a:rPr>
                      </a:br>
                      <a:r>
                        <a:rPr lang="en-US" sz="1100" b="1" kern="0" spc="10" dirty="0">
                          <a:effectLst/>
                        </a:rPr>
                        <a:t>(GT) .0%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(NI).0%(PA)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4%(SV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0%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(PA)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17.50%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 dirty="0">
                          <a:effectLst/>
                        </a:rPr>
                        <a:t>T*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 dirty="0">
                          <a:effectLst/>
                        </a:rPr>
                        <a:t>Z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 dirty="0">
                          <a:effectLst/>
                        </a:rPr>
                        <a:t>555</a:t>
                      </a:r>
                      <a:endParaRPr lang="zh-TW" sz="1000" b="1" u="sng" kern="0" spc="1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u="sng" kern="0" spc="10" dirty="0">
                          <a:effectLst/>
                        </a:rPr>
                        <a:t> C02</a:t>
                      </a:r>
                      <a:endParaRPr lang="zh-TW" sz="1000" b="1" u="sng" kern="0" spc="1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kern="0" spc="10" dirty="0">
                          <a:effectLst/>
                        </a:rPr>
                        <a:t>MW0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spc="10" dirty="0">
                          <a:effectLst/>
                        </a:rPr>
                        <a:t> 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98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</a:t>
            </a:r>
            <a:r>
              <a:rPr lang="zh-TW" altLang="en-US" b="1" dirty="0" smtClean="0"/>
              <a:t>商品貿易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貿易行政有關之商品分類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sz="2300" b="1" dirty="0" smtClean="0">
                <a:solidFill>
                  <a:schemeClr val="tx1"/>
                </a:solidFill>
              </a:rPr>
              <a:t>一、</a:t>
            </a:r>
            <a:r>
              <a:rPr lang="zh-TW" altLang="zh-TW" sz="2300" b="1" dirty="0">
                <a:solidFill>
                  <a:schemeClr val="tx1"/>
                </a:solidFill>
              </a:rPr>
              <a:t>貿易法第十一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條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「</a:t>
            </a:r>
            <a:r>
              <a:rPr lang="zh-TW" altLang="zh-TW" sz="2300" b="1" dirty="0">
                <a:solidFill>
                  <a:schemeClr val="tx1"/>
                </a:solidFill>
              </a:rPr>
              <a:t>貨品應准許自由輸出入，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但因國際條約、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en-US" altLang="zh-TW" sz="2300" b="1" dirty="0">
                <a:solidFill>
                  <a:schemeClr val="tx1"/>
                </a:solidFill>
              </a:rPr>
              <a:t> 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貿易</a:t>
            </a:r>
            <a:r>
              <a:rPr lang="zh-TW" altLang="zh-TW" sz="2300" b="1" dirty="0">
                <a:solidFill>
                  <a:schemeClr val="tx1"/>
                </a:solidFill>
              </a:rPr>
              <a:t>協定或基於國防、治安、文化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、衛生</a:t>
            </a:r>
            <a:r>
              <a:rPr lang="zh-TW" altLang="zh-TW" sz="2300" b="1" dirty="0">
                <a:solidFill>
                  <a:schemeClr val="tx1"/>
                </a:solidFill>
              </a:rPr>
              <a:t>、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環境與生態保護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en-US" altLang="zh-TW" sz="2300" b="1" dirty="0">
                <a:solidFill>
                  <a:schemeClr val="tx1"/>
                </a:solidFill>
              </a:rPr>
              <a:t> 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或</a:t>
            </a:r>
            <a:r>
              <a:rPr lang="zh-TW" altLang="zh-TW" sz="2300" b="1" dirty="0">
                <a:solidFill>
                  <a:schemeClr val="tx1"/>
                </a:solidFill>
              </a:rPr>
              <a:t>政策需要，得予限制。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」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zh-TW" altLang="en-US" sz="2300" b="1" dirty="0" smtClean="0">
                <a:solidFill>
                  <a:schemeClr val="tx1"/>
                </a:solidFill>
              </a:rPr>
              <a:t>二、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負面</a:t>
            </a:r>
            <a:r>
              <a:rPr lang="zh-TW" altLang="zh-TW" sz="2300" b="1" dirty="0">
                <a:solidFill>
                  <a:schemeClr val="tx1"/>
                </a:solidFill>
              </a:rPr>
              <a:t>表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列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: </a:t>
            </a:r>
            <a:r>
              <a:rPr lang="zh-TW" altLang="en-US" sz="2300" b="1" dirty="0" smtClean="0">
                <a:solidFill>
                  <a:schemeClr val="tx1"/>
                </a:solidFill>
              </a:rPr>
              <a:t>國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貿</a:t>
            </a:r>
            <a:r>
              <a:rPr lang="zh-TW" altLang="en-US" sz="2300" b="1" dirty="0" smtClean="0">
                <a:solidFill>
                  <a:schemeClr val="tx1"/>
                </a:solidFill>
              </a:rPr>
              <a:t>局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編</a:t>
            </a:r>
            <a:r>
              <a:rPr lang="zh-TW" altLang="zh-TW" sz="2300" b="1" dirty="0">
                <a:solidFill>
                  <a:schemeClr val="tx1"/>
                </a:solidFill>
              </a:rPr>
              <a:t>製並公告「限制輸出、入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貨品</a:t>
            </a:r>
            <a:r>
              <a:rPr lang="zh-TW" altLang="zh-TW" sz="2300" b="1" dirty="0">
                <a:solidFill>
                  <a:schemeClr val="tx1"/>
                </a:solidFill>
              </a:rPr>
              <a:t>表」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，凡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en-US" altLang="zh-TW" sz="2300" b="1" dirty="0">
                <a:solidFill>
                  <a:schemeClr val="tx1"/>
                </a:solidFill>
              </a:rPr>
              <a:t> 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未</a:t>
            </a:r>
            <a:r>
              <a:rPr lang="zh-TW" altLang="zh-TW" sz="2300" b="1" dirty="0">
                <a:solidFill>
                  <a:schemeClr val="tx1"/>
                </a:solidFill>
              </a:rPr>
              <a:t>列入該表貨品，均准自由輸出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入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(</a:t>
            </a:r>
            <a:r>
              <a:rPr lang="zh-TW" altLang="zh-TW" sz="2300" b="1" dirty="0">
                <a:solidFill>
                  <a:schemeClr val="tx1"/>
                </a:solidFill>
              </a:rPr>
              <a:t>原則准許，例外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限制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。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zh-TW" altLang="en-US" sz="2300" b="1" dirty="0" smtClean="0">
                <a:solidFill>
                  <a:schemeClr val="tx1"/>
                </a:solidFill>
              </a:rPr>
              <a:t>三、</a:t>
            </a:r>
            <a:r>
              <a:rPr lang="zh-TW" altLang="zh-TW" sz="2300" b="1" dirty="0">
                <a:solidFill>
                  <a:schemeClr val="tx1"/>
                </a:solidFill>
              </a:rPr>
              <a:t>限制輸出貨品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表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: </a:t>
            </a:r>
            <a:r>
              <a:rPr lang="en-US" altLang="zh-TW" sz="2300" b="1" dirty="0" err="1" smtClean="0">
                <a:solidFill>
                  <a:schemeClr val="tx1"/>
                </a:solidFill>
              </a:rPr>
              <a:t>C.C.C.Code</a:t>
            </a:r>
            <a:r>
              <a:rPr lang="zh-TW" altLang="zh-TW" sz="2300" b="1" dirty="0">
                <a:solidFill>
                  <a:schemeClr val="tx1"/>
                </a:solidFill>
              </a:rPr>
              <a:t> 「輸出規定」欄標示「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輸出規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en-US" altLang="zh-TW" sz="2300" b="1" dirty="0">
                <a:solidFill>
                  <a:schemeClr val="tx1"/>
                </a:solidFill>
              </a:rPr>
              <a:t> 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定</a:t>
            </a:r>
            <a:r>
              <a:rPr lang="zh-TW" altLang="zh-TW" sz="2300" b="1" dirty="0">
                <a:solidFill>
                  <a:schemeClr val="tx1"/>
                </a:solidFill>
              </a:rPr>
              <a:t>代號」，並另編「輸出規定代號說明」搭配使用。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en-US" altLang="zh-TW" sz="2300" b="1" dirty="0">
                <a:solidFill>
                  <a:schemeClr val="tx1"/>
                </a:solidFill>
              </a:rPr>
              <a:t> 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23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表一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管制</a:t>
            </a:r>
            <a:r>
              <a:rPr lang="zh-TW" altLang="zh-TW" sz="2300" b="1" dirty="0">
                <a:solidFill>
                  <a:schemeClr val="tx1"/>
                </a:solidFill>
              </a:rPr>
              <a:t>輸出之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貨品</a:t>
            </a:r>
            <a:r>
              <a:rPr lang="zh-TW" altLang="en-US" sz="23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2300" b="1" dirty="0">
                <a:solidFill>
                  <a:schemeClr val="tx1"/>
                </a:solidFill>
              </a:rPr>
              <a:t>原則上均不准出口。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但有特殊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en-US" altLang="zh-TW" sz="2300" b="1" dirty="0">
                <a:solidFill>
                  <a:schemeClr val="tx1"/>
                </a:solidFill>
              </a:rPr>
              <a:t> 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                   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理由</a:t>
            </a:r>
            <a:r>
              <a:rPr lang="zh-TW" altLang="zh-TW" sz="2300" b="1" dirty="0">
                <a:solidFill>
                  <a:schemeClr val="tx1"/>
                </a:solidFill>
              </a:rPr>
              <a:t>者仍可提出申請，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由</a:t>
            </a:r>
            <a:r>
              <a:rPr lang="zh-TW" altLang="en-US" sz="2300" b="1" dirty="0" smtClean="0">
                <a:solidFill>
                  <a:schemeClr val="tx1"/>
                </a:solidFill>
              </a:rPr>
              <a:t>國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貿局個案處理</a:t>
            </a:r>
            <a:r>
              <a:rPr lang="zh-TW" altLang="en-US" sz="2300" b="1" dirty="0" smtClean="0">
                <a:solidFill>
                  <a:schemeClr val="tx1"/>
                </a:solidFill>
              </a:rPr>
              <a:t>。</a:t>
            </a:r>
            <a:endParaRPr lang="en-US" altLang="zh-TW" sz="2300" b="1" dirty="0" smtClean="0">
              <a:solidFill>
                <a:schemeClr val="tx1"/>
              </a:solidFill>
            </a:endParaRPr>
          </a:p>
          <a:p>
            <a:r>
              <a:rPr lang="en-US" altLang="zh-TW" sz="2300" b="1" dirty="0">
                <a:solidFill>
                  <a:schemeClr val="tx1"/>
                </a:solidFill>
              </a:rPr>
              <a:t> 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23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表二</a:t>
            </a:r>
            <a:r>
              <a:rPr lang="en-US" altLang="zh-TW" sz="23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有</a:t>
            </a:r>
            <a:r>
              <a:rPr lang="zh-TW" altLang="zh-TW" sz="2300" b="1" dirty="0">
                <a:solidFill>
                  <a:schemeClr val="tx1"/>
                </a:solidFill>
              </a:rPr>
              <a:t>條件准許輸出之貨品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2300" b="1" dirty="0">
                <a:solidFill>
                  <a:schemeClr val="tx1"/>
                </a:solidFill>
              </a:rPr>
              <a:t>出口</a:t>
            </a:r>
            <a:r>
              <a:rPr lang="zh-TW" altLang="zh-TW" sz="2300" b="1" dirty="0" smtClean="0">
                <a:solidFill>
                  <a:schemeClr val="tx1"/>
                </a:solidFill>
              </a:rPr>
              <a:t>人要獲准</a:t>
            </a:r>
            <a:r>
              <a:rPr lang="zh-TW" altLang="zh-TW" sz="2300" b="1" dirty="0">
                <a:solidFill>
                  <a:schemeClr val="tx1"/>
                </a:solidFill>
              </a:rPr>
              <a:t>簽證。</a:t>
            </a:r>
            <a:endParaRPr lang="en-US" altLang="zh-TW" sz="23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71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</a:t>
            </a:r>
            <a:r>
              <a:rPr lang="zh-TW" altLang="en-US" b="1" dirty="0" smtClean="0"/>
              <a:t>商品貿易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貿易行政有關之商品分類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708920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三、</a:t>
            </a:r>
            <a:r>
              <a:rPr lang="zh-TW" altLang="zh-TW" sz="2800" b="1" dirty="0">
                <a:solidFill>
                  <a:schemeClr val="tx1"/>
                </a:solidFill>
              </a:rPr>
              <a:t>限制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輸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入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貨品表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 </a:t>
            </a:r>
            <a:r>
              <a:rPr lang="en-US" altLang="zh-TW" sz="2800" b="1" dirty="0" err="1" smtClean="0">
                <a:solidFill>
                  <a:schemeClr val="tx1"/>
                </a:solidFill>
              </a:rPr>
              <a:t>C.C.C.Code</a:t>
            </a:r>
            <a:r>
              <a:rPr lang="zh-TW" altLang="zh-TW" sz="2800" b="1" dirty="0">
                <a:solidFill>
                  <a:schemeClr val="tx1"/>
                </a:solidFill>
              </a:rPr>
              <a:t> 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輸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入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規定</a:t>
            </a:r>
            <a:r>
              <a:rPr lang="zh-TW" altLang="zh-TW" sz="2800" b="1" dirty="0">
                <a:solidFill>
                  <a:schemeClr val="tx1"/>
                </a:solidFill>
              </a:rPr>
              <a:t>」欄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標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示</a:t>
            </a:r>
            <a:r>
              <a:rPr lang="zh-TW" altLang="zh-TW" sz="2800" b="1" dirty="0">
                <a:solidFill>
                  <a:schemeClr val="tx1"/>
                </a:solidFill>
              </a:rPr>
              <a:t>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輸出規定</a:t>
            </a:r>
            <a:r>
              <a:rPr lang="zh-TW" altLang="zh-TW" sz="2800" b="1" dirty="0">
                <a:solidFill>
                  <a:schemeClr val="tx1"/>
                </a:solidFill>
              </a:rPr>
              <a:t>代號」，並另編「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輸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入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規定</a:t>
            </a:r>
            <a:r>
              <a:rPr lang="zh-TW" altLang="zh-TW" sz="2800" b="1" dirty="0">
                <a:solidFill>
                  <a:schemeClr val="tx1"/>
                </a:solidFill>
              </a:rPr>
              <a:t>代號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說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明</a:t>
            </a:r>
            <a:r>
              <a:rPr lang="zh-TW" altLang="zh-TW" sz="2800" b="1" dirty="0">
                <a:solidFill>
                  <a:schemeClr val="tx1"/>
                </a:solidFill>
              </a:rPr>
              <a:t>」搭配使用。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表一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</a:t>
            </a:r>
            <a:r>
              <a:rPr lang="zh-TW" altLang="zh-TW" sz="2800" b="1" dirty="0">
                <a:solidFill>
                  <a:schemeClr val="tx1"/>
                </a:solidFill>
              </a:rPr>
              <a:t>為管制輸入貨品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。非經國貿局專案</a:t>
            </a:r>
            <a:r>
              <a:rPr lang="zh-TW" altLang="zh-TW" sz="2800" b="1" dirty="0">
                <a:solidFill>
                  <a:schemeClr val="tx1"/>
                </a:solidFill>
              </a:rPr>
              <a:t>核准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發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給</a:t>
            </a:r>
            <a:r>
              <a:rPr lang="zh-TW" altLang="zh-TW" sz="2800" b="1" dirty="0">
                <a:solidFill>
                  <a:schemeClr val="tx1"/>
                </a:solidFill>
              </a:rPr>
              <a:t>輸入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許可證</a:t>
            </a:r>
            <a:r>
              <a:rPr lang="zh-TW" altLang="zh-TW" sz="2800" b="1" dirty="0">
                <a:solidFill>
                  <a:schemeClr val="tx1"/>
                </a:solidFill>
              </a:rPr>
              <a:t>，不得輸入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表二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</a:t>
            </a:r>
            <a:r>
              <a:rPr lang="zh-TW" altLang="zh-TW" sz="2800" b="1" dirty="0">
                <a:solidFill>
                  <a:schemeClr val="tx1"/>
                </a:solidFill>
              </a:rPr>
              <a:t>有條件准許輸入貨品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。經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貿局</a:t>
            </a:r>
            <a:r>
              <a:rPr lang="zh-TW" altLang="zh-TW" sz="2800" b="1" dirty="0">
                <a:solidFill>
                  <a:schemeClr val="tx1"/>
                </a:solidFill>
              </a:rPr>
              <a:t>或其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委託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之</a:t>
            </a:r>
            <a:r>
              <a:rPr lang="zh-TW" altLang="zh-TW" sz="2800" b="1" dirty="0">
                <a:solidFill>
                  <a:schemeClr val="tx1"/>
                </a:solidFill>
              </a:rPr>
              <a:t>簽證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銀行核發</a:t>
            </a:r>
            <a:r>
              <a:rPr lang="zh-TW" altLang="zh-TW" sz="2800" b="1" dirty="0">
                <a:solidFill>
                  <a:schemeClr val="tx1"/>
                </a:solidFill>
              </a:rPr>
              <a:t>輸入許可證後，始得輸入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3200400"/>
            <a:ext cx="8928992" cy="2676872"/>
          </a:xfrm>
        </p:spPr>
        <p:txBody>
          <a:bodyPr>
            <a:noAutofit/>
          </a:bodyPr>
          <a:lstStyle/>
          <a:p>
            <a:pPr algn="l"/>
            <a:r>
              <a:rPr lang="zh-TW" altLang="zh-TW" sz="2800" b="1" dirty="0" smtClean="0">
                <a:solidFill>
                  <a:schemeClr val="tx1"/>
                </a:solidFill>
              </a:rPr>
              <a:t>第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一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章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國際貿易</a:t>
            </a:r>
            <a:r>
              <a:rPr lang="zh-TW" altLang="zh-TW" sz="2800" b="1" dirty="0">
                <a:solidFill>
                  <a:schemeClr val="tx1"/>
                </a:solidFill>
              </a:rPr>
              <a:t>法的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法源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l"/>
            <a:r>
              <a:rPr lang="zh-TW" altLang="zh-TW" sz="2800" b="1" dirty="0" smtClean="0">
                <a:solidFill>
                  <a:schemeClr val="tx1"/>
                </a:solidFill>
              </a:rPr>
              <a:t>第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章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國際貿易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經營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的主體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l"/>
            <a:r>
              <a:rPr lang="zh-TW" altLang="zh-TW" sz="2800" b="1" dirty="0" smtClean="0">
                <a:solidFill>
                  <a:schemeClr val="tx1"/>
                </a:solidFill>
              </a:rPr>
              <a:t>第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三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章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國際貿易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經營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的客體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endParaRPr lang="en-US" altLang="zh-TW" sz="4000" b="1" dirty="0" smtClean="0"/>
          </a:p>
          <a:p>
            <a:pPr algn="l"/>
            <a:r>
              <a:rPr lang="en-US" altLang="zh-TW" sz="3600" b="1" dirty="0" smtClean="0"/>
              <a:t>             </a:t>
            </a:r>
            <a:endParaRPr lang="zh-TW" altLang="en-US" sz="3600" b="1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 smtClean="0"/>
              <a:t>第一篇 國際貿易</a:t>
            </a:r>
            <a:r>
              <a:rPr lang="zh-TW" altLang="en-US" dirty="0" smtClean="0"/>
              <a:t>概論</a:t>
            </a:r>
            <a:endParaRPr lang="zh-TW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417671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</a:t>
            </a:r>
            <a:r>
              <a:rPr lang="zh-TW" altLang="en-US" b="1" dirty="0" smtClean="0"/>
              <a:t>商品貿易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貿易行政有關之商品分類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sz="2500" b="1" dirty="0" smtClean="0">
                <a:solidFill>
                  <a:schemeClr val="tx1"/>
                </a:solidFill>
              </a:rPr>
              <a:t>四、</a:t>
            </a:r>
            <a:r>
              <a:rPr lang="en-US" altLang="zh-TW" sz="2500" b="1" dirty="0" err="1" smtClean="0">
                <a:solidFill>
                  <a:schemeClr val="tx1"/>
                </a:solidFill>
              </a:rPr>
              <a:t>C.C.C.Code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輸出</a:t>
            </a:r>
            <a:r>
              <a:rPr lang="zh-TW" altLang="zh-TW" sz="2500" b="1" dirty="0">
                <a:solidFill>
                  <a:schemeClr val="tx1"/>
                </a:solidFill>
              </a:rPr>
              <a:t>入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規定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表一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稱為</a:t>
            </a:r>
            <a:r>
              <a:rPr lang="en-US" altLang="zh-TW" sz="2500" b="1" dirty="0">
                <a:solidFill>
                  <a:schemeClr val="tx1"/>
                </a:solidFill>
              </a:rPr>
              <a:t>R1</a:t>
            </a:r>
            <a:r>
              <a:rPr lang="zh-TW" altLang="zh-TW" sz="2500" b="1" dirty="0">
                <a:solidFill>
                  <a:schemeClr val="tx1"/>
                </a:solidFill>
              </a:rPr>
              <a:t>，列為</a:t>
            </a:r>
            <a:r>
              <a:rPr lang="en-US" altLang="zh-TW" sz="2500" b="1" dirty="0">
                <a:solidFill>
                  <a:schemeClr val="tx1"/>
                </a:solidFill>
              </a:rPr>
              <a:t>111</a:t>
            </a:r>
            <a:r>
              <a:rPr lang="zh-TW" altLang="zh-TW" sz="2500" b="1" dirty="0">
                <a:solidFill>
                  <a:schemeClr val="tx1"/>
                </a:solidFill>
              </a:rPr>
              <a:t>者，即屬表一之管制輸出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入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                   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貨品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。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表二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稱為</a:t>
            </a:r>
            <a:r>
              <a:rPr lang="en-US" altLang="zh-TW" sz="2500" b="1" dirty="0">
                <a:solidFill>
                  <a:schemeClr val="tx1"/>
                </a:solidFill>
              </a:rPr>
              <a:t>R2</a:t>
            </a:r>
            <a:r>
              <a:rPr lang="zh-TW" altLang="zh-TW" sz="2500" b="1" dirty="0">
                <a:solidFill>
                  <a:schemeClr val="tx1"/>
                </a:solidFill>
              </a:rPr>
              <a:t>，編為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121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者</a:t>
            </a:r>
            <a:r>
              <a:rPr lang="zh-TW" altLang="zh-TW" sz="2500" b="1" dirty="0">
                <a:solidFill>
                  <a:schemeClr val="tx1"/>
                </a:solidFill>
              </a:rPr>
              <a:t>，即應取得輸出入許可證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。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en-US" altLang="zh-TW" sz="2500" dirty="0">
                <a:solidFill>
                  <a:schemeClr val="tx1"/>
                </a:solidFill>
              </a:rPr>
              <a:t> 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代號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A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開頭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屬</a:t>
            </a:r>
            <a:r>
              <a:rPr lang="zh-TW" altLang="zh-TW" sz="2500" b="1" dirty="0">
                <a:solidFill>
                  <a:schemeClr val="tx1"/>
                </a:solidFill>
              </a:rPr>
              <a:t>水產品，應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由衛生署辦理檢疫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。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 smtClean="0">
                <a:solidFill>
                  <a:schemeClr val="tx1"/>
                </a:solidFill>
              </a:rPr>
              <a:t>   (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四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代號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B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開頭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應依農委會動植物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防疫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檢疫局對動植物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檢疫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。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五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代號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C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開頭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應</a:t>
            </a:r>
            <a:r>
              <a:rPr lang="zh-TW" altLang="zh-TW" sz="2500" b="1" dirty="0">
                <a:solidFill>
                  <a:schemeClr val="tx1"/>
                </a:solidFill>
              </a:rPr>
              <a:t>由經濟部標準檢驗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局</a:t>
            </a:r>
            <a:r>
              <a:rPr lang="zh-TW" altLang="zh-TW" sz="2500" b="1" dirty="0">
                <a:solidFill>
                  <a:schemeClr val="tx1"/>
                </a:solidFill>
              </a:rPr>
              <a:t>辦理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檢驗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。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en-US" altLang="zh-TW" sz="2500" b="1" dirty="0">
                <a:solidFill>
                  <a:schemeClr val="tx1"/>
                </a:solidFill>
              </a:rPr>
              <a:t>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 (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六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代號 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F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開頭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由衛生署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對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輸入食品</a:t>
            </a:r>
            <a:r>
              <a:rPr lang="zh-TW" altLang="zh-TW" sz="2500" b="1" dirty="0">
                <a:solidFill>
                  <a:schemeClr val="tx1"/>
                </a:solidFill>
              </a:rPr>
              <a:t>辦理</a:t>
            </a:r>
            <a:r>
              <a:rPr lang="zh-TW" altLang="zh-TW" sz="2500" b="1" dirty="0" smtClean="0">
                <a:solidFill>
                  <a:schemeClr val="tx1"/>
                </a:solidFill>
              </a:rPr>
              <a:t>查驗</a:t>
            </a:r>
            <a:r>
              <a:rPr lang="zh-TW" altLang="en-US" sz="2500" b="1" dirty="0" smtClean="0">
                <a:solidFill>
                  <a:schemeClr val="tx1"/>
                </a:solidFill>
              </a:rPr>
              <a:t>。</a:t>
            </a:r>
            <a:endParaRPr lang="zh-TW" altLang="zh-TW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27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服務業貿易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一</a:t>
            </a:r>
            <a:r>
              <a:rPr lang="zh-TW" altLang="zh-TW" sz="3600" b="1" dirty="0" smtClean="0"/>
              <a:t>、</a:t>
            </a:r>
            <a:r>
              <a:rPr lang="zh-TW" altLang="zh-TW" sz="3200" b="1" dirty="0"/>
              <a:t>服務業貿易的定義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2708920"/>
            <a:ext cx="8496944" cy="961256"/>
          </a:xfrm>
        </p:spPr>
        <p:txBody>
          <a:bodyPr>
            <a:noAutofit/>
          </a:bodyPr>
          <a:lstStyle/>
          <a:p>
            <a:r>
              <a:rPr lang="zh-TW" altLang="en-US" sz="2500" b="1" dirty="0" smtClean="0">
                <a:solidFill>
                  <a:schemeClr val="tx1"/>
                </a:solidFill>
              </a:rPr>
              <a:t>一、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服務業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一般</a:t>
            </a:r>
            <a:r>
              <a:rPr lang="zh-TW" altLang="zh-TW" sz="2800" b="1" dirty="0">
                <a:solidFill>
                  <a:schemeClr val="tx1"/>
                </a:solidFill>
              </a:rPr>
              <a:t>以金融、保險、運輸、旅遊、通訊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、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會計</a:t>
            </a:r>
            <a:r>
              <a:rPr lang="zh-TW" altLang="zh-TW" sz="2800" b="1" dirty="0">
                <a:solidFill>
                  <a:schemeClr val="tx1"/>
                </a:solidFill>
              </a:rPr>
              <a:t>、資料處理、技術轉讓、法律服務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等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非有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形</a:t>
            </a:r>
            <a:r>
              <a:rPr lang="zh-TW" altLang="zh-TW" sz="2800" b="1" dirty="0">
                <a:solidFill>
                  <a:schemeClr val="tx1"/>
                </a:solidFill>
              </a:rPr>
              <a:t>商品物質的交易為其主要內容。</a:t>
            </a:r>
            <a:endParaRPr lang="en-US" altLang="zh-TW" sz="2500" b="1" dirty="0" smtClean="0">
              <a:solidFill>
                <a:schemeClr val="tx1"/>
              </a:solidFill>
            </a:endParaRPr>
          </a:p>
          <a:p>
            <a:r>
              <a:rPr lang="zh-TW" altLang="en-US" sz="2500" b="1" dirty="0" smtClean="0">
                <a:solidFill>
                  <a:schemeClr val="tx1"/>
                </a:solidFill>
              </a:rPr>
              <a:t>二、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服務業貿易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乃</a:t>
            </a:r>
            <a:r>
              <a:rPr lang="zh-TW" altLang="zh-TW" sz="2800" b="1" dirty="0">
                <a:solidFill>
                  <a:schemeClr val="tx1"/>
                </a:solidFill>
              </a:rPr>
              <a:t>指為了提供關於人、資本、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資訊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2800" b="1" dirty="0">
                <a:solidFill>
                  <a:schemeClr val="tx1"/>
                </a:solidFill>
              </a:rPr>
              <a:t>information</a:t>
            </a:r>
            <a:r>
              <a:rPr lang="zh-TW" altLang="zh-TW" sz="2800" b="1" dirty="0">
                <a:solidFill>
                  <a:schemeClr val="tx1"/>
                </a:solidFill>
              </a:rPr>
              <a:t>）及商品等的服務，提供者或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接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受</a:t>
            </a:r>
            <a:r>
              <a:rPr lang="zh-TW" altLang="zh-TW" sz="2800" b="1" dirty="0">
                <a:solidFill>
                  <a:schemeClr val="tx1"/>
                </a:solidFill>
              </a:rPr>
              <a:t>服務者透過某些媒介（</a:t>
            </a:r>
            <a:r>
              <a:rPr lang="en-US" altLang="zh-TW" sz="2800" b="1" dirty="0">
                <a:solidFill>
                  <a:schemeClr val="tx1"/>
                </a:solidFill>
              </a:rPr>
              <a:t>transmitted by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certain</a:t>
            </a: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</a:t>
            </a:r>
            <a:r>
              <a:rPr lang="en-US" altLang="zh-TW" sz="2800" b="1" dirty="0">
                <a:solidFill>
                  <a:schemeClr val="tx1"/>
                </a:solidFill>
              </a:rPr>
              <a:t>modes</a:t>
            </a:r>
            <a:r>
              <a:rPr lang="zh-TW" altLang="zh-TW" sz="2800" b="1" dirty="0">
                <a:solidFill>
                  <a:schemeClr val="tx1"/>
                </a:solidFill>
              </a:rPr>
              <a:t>）的跨國移動所完成的貿易行為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endParaRPr lang="zh-TW" altLang="zh-TW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08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服務業貿易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二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服務業貿易</a:t>
            </a:r>
            <a:r>
              <a:rPr lang="zh-TW" altLang="zh-TW" sz="3600" b="1" dirty="0" smtClean="0"/>
              <a:t>的</a:t>
            </a:r>
            <a:r>
              <a:rPr lang="zh-TW" altLang="en-US" sz="3600" b="1" dirty="0" smtClean="0"/>
              <a:t>基本原則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3608" y="2564904"/>
            <a:ext cx="7200800" cy="96125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GATS (General </a:t>
            </a:r>
            <a:r>
              <a:rPr lang="en-US" altLang="zh-TW" sz="2800" b="1" dirty="0">
                <a:solidFill>
                  <a:schemeClr val="tx1"/>
                </a:solidFill>
              </a:rPr>
              <a:t>Agreement on Trade in Services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服務業</a:t>
            </a:r>
            <a:r>
              <a:rPr lang="zh-TW" altLang="zh-TW" sz="2800" b="1" dirty="0">
                <a:solidFill>
                  <a:schemeClr val="tx1"/>
                </a:solidFill>
              </a:rPr>
              <a:t>貿易總協定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確定</a:t>
            </a:r>
            <a:r>
              <a:rPr lang="zh-TW" altLang="zh-TW" sz="2800" b="1" dirty="0">
                <a:solidFill>
                  <a:schemeClr val="tx1"/>
                </a:solidFill>
              </a:rPr>
              <a:t>了服務業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貿易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五大</a:t>
            </a:r>
            <a:r>
              <a:rPr lang="zh-TW" altLang="zh-TW" sz="2800" b="1" dirty="0">
                <a:solidFill>
                  <a:schemeClr val="tx1"/>
                </a:solidFill>
              </a:rPr>
              <a:t>基本原則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：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            1</a:t>
            </a:r>
            <a:r>
              <a:rPr lang="en-US" altLang="zh-TW" sz="2800" b="1" dirty="0">
                <a:solidFill>
                  <a:schemeClr val="tx1"/>
                </a:solidFill>
              </a:rPr>
              <a:t>.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最惠國待遇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            2</a:t>
            </a:r>
            <a:r>
              <a:rPr lang="en-US" altLang="zh-TW" sz="2800" b="1" dirty="0">
                <a:solidFill>
                  <a:schemeClr val="tx1"/>
                </a:solidFill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</a:rPr>
              <a:t>國民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待遇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            3</a:t>
            </a:r>
            <a:r>
              <a:rPr lang="en-US" altLang="zh-TW" sz="2800" b="1" dirty="0">
                <a:solidFill>
                  <a:schemeClr val="tx1"/>
                </a:solidFill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</a:rPr>
              <a:t>公開透明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化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            4</a:t>
            </a:r>
            <a:r>
              <a:rPr lang="en-US" altLang="zh-TW" sz="2800" b="1" dirty="0">
                <a:solidFill>
                  <a:schemeClr val="tx1"/>
                </a:solidFill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</a:rPr>
              <a:t>市場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接近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              5</a:t>
            </a:r>
            <a:r>
              <a:rPr lang="en-US" altLang="zh-TW" sz="2800" b="1" dirty="0">
                <a:solidFill>
                  <a:schemeClr val="tx1"/>
                </a:solidFill>
              </a:rPr>
              <a:t>.</a:t>
            </a:r>
            <a:r>
              <a:rPr lang="zh-TW" altLang="zh-TW" sz="2800" b="1" dirty="0">
                <a:solidFill>
                  <a:schemeClr val="tx1"/>
                </a:solidFill>
              </a:rPr>
              <a:t>逐步自由化原則。</a:t>
            </a:r>
            <a:endParaRPr lang="zh-TW" altLang="zh-TW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3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服務業貿易</a:t>
            </a:r>
            <a:br>
              <a:rPr lang="zh-TW" altLang="zh-TW" b="1" dirty="0"/>
            </a:br>
            <a:r>
              <a:rPr lang="en-US" altLang="zh-TW" b="1" dirty="0" smtClean="0"/>
              <a:t>  </a:t>
            </a:r>
            <a:r>
              <a:rPr lang="zh-TW" altLang="en-US" sz="3600" b="1" dirty="0" smtClean="0"/>
              <a:t>三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服務業貿易</a:t>
            </a:r>
            <a:r>
              <a:rPr lang="zh-TW" altLang="zh-TW" sz="3600" b="1" dirty="0" smtClean="0"/>
              <a:t>的</a:t>
            </a:r>
            <a:r>
              <a:rPr lang="zh-TW" altLang="zh-TW" sz="3600" b="1" dirty="0">
                <a:solidFill>
                  <a:schemeClr val="tx1"/>
                </a:solidFill>
              </a:rPr>
              <a:t>四種方式（</a:t>
            </a:r>
            <a:r>
              <a:rPr lang="en-US" altLang="zh-TW" sz="3600" b="1" dirty="0">
                <a:solidFill>
                  <a:schemeClr val="tx1"/>
                </a:solidFill>
              </a:rPr>
              <a:t>4 Models</a:t>
            </a:r>
            <a:r>
              <a:rPr lang="zh-TW" altLang="zh-TW" sz="3600" b="1" dirty="0">
                <a:solidFill>
                  <a:schemeClr val="tx1"/>
                </a:solidFill>
              </a:rPr>
              <a:t>）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640960" cy="96125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1. Model 1: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叫做</a:t>
            </a:r>
            <a:r>
              <a:rPr lang="zh-TW" altLang="zh-TW" sz="2800" b="1" dirty="0">
                <a:solidFill>
                  <a:schemeClr val="tx1"/>
                </a:solidFill>
              </a:rPr>
              <a:t>服務本身的跨國移動（</a:t>
            </a:r>
            <a:r>
              <a:rPr lang="en-US" altLang="zh-TW" sz="2800" b="1" dirty="0">
                <a:solidFill>
                  <a:schemeClr val="tx1"/>
                </a:solidFill>
              </a:rPr>
              <a:t>cross-border 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       movement </a:t>
            </a:r>
            <a:r>
              <a:rPr lang="en-US" altLang="zh-TW" sz="2800" b="1" dirty="0">
                <a:solidFill>
                  <a:schemeClr val="tx1"/>
                </a:solidFill>
              </a:rPr>
              <a:t>or supply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乃</a:t>
            </a:r>
            <a:r>
              <a:rPr lang="zh-TW" altLang="zh-TW" sz="2800" b="1" dirty="0">
                <a:solidFill>
                  <a:schemeClr val="tx1"/>
                </a:solidFill>
              </a:rPr>
              <a:t>指</a:t>
            </a:r>
            <a:r>
              <a:rPr lang="en-US" altLang="zh-TW" sz="2800" b="1" dirty="0">
                <a:solidFill>
                  <a:schemeClr val="tx1"/>
                </a:solidFill>
              </a:rPr>
              <a:t>WTO</a:t>
            </a:r>
            <a:r>
              <a:rPr lang="zh-TW" altLang="zh-TW" sz="2800" b="1" dirty="0">
                <a:solidFill>
                  <a:schemeClr val="tx1"/>
                </a:solidFill>
              </a:rPr>
              <a:t>的任一成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員自其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領土</a:t>
            </a:r>
            <a:r>
              <a:rPr lang="zh-TW" altLang="zh-TW" sz="2800" b="1" dirty="0">
                <a:solidFill>
                  <a:schemeClr val="tx1"/>
                </a:solidFill>
              </a:rPr>
              <a:t>，向位處其他領土成員提供服務，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提供者</a:t>
            </a:r>
            <a:r>
              <a:rPr lang="zh-TW" altLang="zh-TW" sz="2800" b="1" dirty="0">
                <a:solidFill>
                  <a:schemeClr val="tx1"/>
                </a:solidFill>
              </a:rPr>
              <a:t>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消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費</a:t>
            </a:r>
            <a:r>
              <a:rPr lang="zh-TW" altLang="zh-TW" sz="2800" b="1" dirty="0">
                <a:solidFill>
                  <a:schemeClr val="tx1"/>
                </a:solidFill>
              </a:rPr>
              <a:t>者位處不同的國家例如資料（</a:t>
            </a:r>
            <a:r>
              <a:rPr lang="en-US" altLang="zh-TW" sz="2800" b="1" dirty="0">
                <a:solidFill>
                  <a:schemeClr val="tx1"/>
                </a:solidFill>
              </a:rPr>
              <a:t>Data</a:t>
            </a:r>
            <a:r>
              <a:rPr lang="zh-TW" altLang="zh-TW" sz="2800" b="1" dirty="0">
                <a:solidFill>
                  <a:schemeClr val="tx1"/>
                </a:solidFill>
              </a:rPr>
              <a:t>）之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傳輸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2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.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Model 2: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叫做</a:t>
            </a:r>
            <a:r>
              <a:rPr lang="zh-TW" altLang="zh-TW" sz="2800" b="1" dirty="0">
                <a:solidFill>
                  <a:schemeClr val="tx1"/>
                </a:solidFill>
              </a:rPr>
              <a:t>境外消費（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consumption </a:t>
            </a:r>
            <a:r>
              <a:rPr lang="en-US" altLang="zh-TW" sz="2800" b="1" dirty="0">
                <a:solidFill>
                  <a:schemeClr val="tx1"/>
                </a:solidFill>
              </a:rPr>
              <a:t>abroad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接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受</a:t>
            </a:r>
            <a:r>
              <a:rPr lang="zh-TW" altLang="zh-TW" sz="2800" b="1" dirty="0">
                <a:solidFill>
                  <a:schemeClr val="tx1"/>
                </a:solidFill>
              </a:rPr>
              <a:t>服務的消費者為了接受該服務為目的所為之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跨國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活動</a:t>
            </a:r>
            <a:r>
              <a:rPr lang="zh-TW" altLang="zh-TW" sz="2800" b="1" dirty="0">
                <a:solidFill>
                  <a:schemeClr val="tx1"/>
                </a:solidFill>
              </a:rPr>
              <a:t>，例如觀光團到他國接受導遊等之安排服務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提供</a:t>
            </a:r>
            <a:r>
              <a:rPr lang="zh-TW" altLang="zh-TW" sz="2800" b="1" dirty="0">
                <a:solidFill>
                  <a:schemeClr val="tx1"/>
                </a:solidFill>
              </a:rPr>
              <a:t>者不必跨國移動。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endParaRPr lang="zh-TW" altLang="zh-TW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18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服務業貿易</a:t>
            </a:r>
            <a:br>
              <a:rPr lang="zh-TW" altLang="zh-TW" b="1" dirty="0"/>
            </a:br>
            <a:r>
              <a:rPr lang="en-US" altLang="zh-TW" b="1" dirty="0" smtClean="0"/>
              <a:t>  </a:t>
            </a:r>
            <a:r>
              <a:rPr lang="zh-TW" altLang="en-US" sz="3600" b="1" dirty="0" smtClean="0"/>
              <a:t>三</a:t>
            </a:r>
            <a:r>
              <a:rPr lang="zh-TW" altLang="zh-TW" sz="3600" b="1" dirty="0" smtClean="0"/>
              <a:t>、</a:t>
            </a:r>
            <a:r>
              <a:rPr lang="zh-TW" altLang="zh-TW" sz="3600" b="1" dirty="0"/>
              <a:t>服務業貿易</a:t>
            </a:r>
            <a:r>
              <a:rPr lang="zh-TW" altLang="zh-TW" sz="3600" b="1" dirty="0" smtClean="0"/>
              <a:t>的</a:t>
            </a:r>
            <a:r>
              <a:rPr lang="zh-TW" altLang="zh-TW" sz="3600" b="1" dirty="0">
                <a:solidFill>
                  <a:schemeClr val="tx1"/>
                </a:solidFill>
              </a:rPr>
              <a:t>四種方式（</a:t>
            </a:r>
            <a:r>
              <a:rPr lang="en-US" altLang="zh-TW" sz="3600" b="1" dirty="0">
                <a:solidFill>
                  <a:schemeClr val="tx1"/>
                </a:solidFill>
              </a:rPr>
              <a:t>4 Models</a:t>
            </a:r>
            <a:r>
              <a:rPr lang="zh-TW" altLang="zh-TW" sz="3600" b="1" dirty="0">
                <a:solidFill>
                  <a:schemeClr val="tx1"/>
                </a:solidFill>
              </a:rPr>
              <a:t>）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8640960" cy="96125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3. </a:t>
            </a:r>
            <a:r>
              <a:rPr lang="en-US" altLang="zh-TW" sz="2800" b="1" dirty="0">
                <a:solidFill>
                  <a:schemeClr val="tx1"/>
                </a:solidFill>
              </a:rPr>
              <a:t>Model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3 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叫做</a:t>
            </a:r>
            <a:r>
              <a:rPr lang="zh-TW" altLang="zh-TW" sz="2800" b="1" dirty="0">
                <a:solidFill>
                  <a:schemeClr val="tx1"/>
                </a:solidFill>
              </a:rPr>
              <a:t>商業存在（</a:t>
            </a:r>
            <a:r>
              <a:rPr lang="en-US" altLang="zh-TW" sz="2800" b="1" dirty="0">
                <a:solidFill>
                  <a:schemeClr val="tx1"/>
                </a:solidFill>
              </a:rPr>
              <a:t>commercial presence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，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提供服務</a:t>
            </a:r>
            <a:r>
              <a:rPr lang="zh-TW" altLang="zh-TW" sz="2800" b="1" dirty="0">
                <a:solidFill>
                  <a:schemeClr val="tx1"/>
                </a:solidFill>
              </a:rPr>
              <a:t>的供應者在他國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設立</a:t>
            </a:r>
            <a:r>
              <a:rPr lang="zh-TW" altLang="zh-TW" sz="2800" b="1" dirty="0">
                <a:solidFill>
                  <a:schemeClr val="tx1"/>
                </a:solidFill>
              </a:rPr>
              <a:t>永久或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暫時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商業服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務據點</a:t>
            </a:r>
            <a:r>
              <a:rPr lang="zh-TW" altLang="zh-TW" sz="2800" b="1" dirty="0">
                <a:solidFill>
                  <a:schemeClr val="tx1"/>
                </a:solidFill>
              </a:rPr>
              <a:t>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方便服務</a:t>
            </a:r>
            <a:r>
              <a:rPr lang="zh-TW" altLang="zh-TW" sz="2800" b="1" dirty="0">
                <a:solidFill>
                  <a:schemeClr val="tx1"/>
                </a:solidFill>
              </a:rPr>
              <a:t>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提供，</a:t>
            </a:r>
            <a:r>
              <a:rPr lang="zh-TW" altLang="zh-TW" sz="2800" b="1" dirty="0">
                <a:solidFill>
                  <a:schemeClr val="tx1"/>
                </a:solidFill>
              </a:rPr>
              <a:t>例如銀行到外國設立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分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支機構</a:t>
            </a:r>
            <a:r>
              <a:rPr lang="zh-TW" altLang="zh-TW" sz="2800" b="1" dirty="0">
                <a:solidFill>
                  <a:schemeClr val="tx1"/>
                </a:solidFill>
              </a:rPr>
              <a:t>，承包工程商在國外設立暫時的辦事處。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4.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Model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4 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叫做</a:t>
            </a:r>
            <a:r>
              <a:rPr lang="zh-TW" altLang="zh-TW" sz="2800" b="1" dirty="0">
                <a:solidFill>
                  <a:schemeClr val="tx1"/>
                </a:solidFill>
              </a:rPr>
              <a:t>自然人移動（</a:t>
            </a:r>
            <a:r>
              <a:rPr lang="en-US" altLang="zh-TW" sz="2800" b="1" dirty="0">
                <a:solidFill>
                  <a:schemeClr val="tx1"/>
                </a:solidFill>
              </a:rPr>
              <a:t>movement of natural 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persons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）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提供服務</a:t>
            </a:r>
            <a:r>
              <a:rPr lang="zh-TW" altLang="zh-TW" sz="2800" b="1" dirty="0">
                <a:solidFill>
                  <a:schemeClr val="tx1"/>
                </a:solidFill>
              </a:rPr>
              <a:t>的自然人，為了特定目的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跨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國</a:t>
            </a:r>
            <a:r>
              <a:rPr lang="zh-TW" altLang="zh-TW" sz="2800" b="1" dirty="0">
                <a:solidFill>
                  <a:schemeClr val="tx1"/>
                </a:solidFill>
              </a:rPr>
              <a:t>移動以提供服務，例如顧問或技術人員的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跨國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移動</a:t>
            </a:r>
            <a:r>
              <a:rPr lang="zh-TW" altLang="zh-TW" sz="2800" b="1" dirty="0">
                <a:solidFill>
                  <a:schemeClr val="tx1"/>
                </a:solidFill>
              </a:rPr>
              <a:t>。</a:t>
            </a:r>
            <a:endParaRPr lang="zh-TW" altLang="zh-TW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87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95120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b="1" dirty="0" smtClean="0"/>
              <a:t>     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二</a:t>
            </a:r>
            <a:r>
              <a:rPr lang="zh-TW" altLang="zh-TW" b="1" dirty="0" smtClean="0"/>
              <a:t>節</a:t>
            </a:r>
            <a:r>
              <a:rPr lang="zh-TW" altLang="zh-TW" b="1" dirty="0"/>
              <a:t>　服務業貿易</a:t>
            </a:r>
            <a:br>
              <a:rPr lang="zh-TW" altLang="zh-TW" b="1" dirty="0"/>
            </a:br>
            <a:r>
              <a:rPr lang="en-US" altLang="zh-TW" b="1" dirty="0" smtClean="0"/>
              <a:t>                 </a:t>
            </a:r>
            <a:r>
              <a:rPr lang="zh-TW" altLang="en-US" sz="3600" b="1" dirty="0" smtClean="0"/>
              <a:t>四</a:t>
            </a:r>
            <a:r>
              <a:rPr lang="zh-TW" altLang="zh-TW" sz="3600" b="1" dirty="0" smtClean="0"/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服務業貿易的障礙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640960" cy="961256"/>
          </a:xfrm>
        </p:spPr>
        <p:txBody>
          <a:bodyPr>
            <a:noAutofit/>
          </a:bodyPr>
          <a:lstStyle/>
          <a:p>
            <a:r>
              <a:rPr lang="zh-TW" altLang="en-US" sz="2600" b="1" dirty="0" smtClean="0">
                <a:solidFill>
                  <a:schemeClr val="tx1"/>
                </a:solidFill>
              </a:rPr>
              <a:t>一、</a:t>
            </a:r>
            <a:r>
              <a:rPr lang="zh-TW" altLang="zh-TW" sz="2600" b="1" dirty="0">
                <a:solidFill>
                  <a:schemeClr val="tx1"/>
                </a:solidFill>
              </a:rPr>
              <a:t>商品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貿易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(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600" b="1" dirty="0">
                <a:solidFill>
                  <a:schemeClr val="tx1"/>
                </a:solidFill>
              </a:rPr>
              <a:t>商品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貿易的障礙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關稅</a:t>
            </a:r>
            <a:r>
              <a:rPr lang="zh-TW" altLang="zh-TW" sz="2600" b="1" dirty="0">
                <a:solidFill>
                  <a:schemeClr val="tx1"/>
                </a:solidFill>
              </a:rPr>
              <a:t>及非關稅方面的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障礙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(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600" b="1" dirty="0">
                <a:solidFill>
                  <a:schemeClr val="tx1"/>
                </a:solidFill>
              </a:rPr>
              <a:t>商品貿易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自由化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透過</a:t>
            </a:r>
            <a:r>
              <a:rPr lang="zh-TW" altLang="zh-TW" sz="2600" b="1" dirty="0">
                <a:solidFill>
                  <a:schemeClr val="tx1"/>
                </a:solidFill>
              </a:rPr>
              <a:t>關稅減讓等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方式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才可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達到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zh-TW" altLang="en-US" sz="2600" b="1" dirty="0" smtClean="0">
                <a:solidFill>
                  <a:schemeClr val="tx1"/>
                </a:solidFill>
              </a:rPr>
              <a:t>二、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服務業貿易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(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600" b="1" dirty="0">
                <a:solidFill>
                  <a:schemeClr val="tx1"/>
                </a:solidFill>
              </a:rPr>
              <a:t>服務業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貿易的障礙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: WTO</a:t>
            </a:r>
            <a:r>
              <a:rPr lang="zh-TW" altLang="zh-TW" sz="2600" b="1" dirty="0">
                <a:solidFill>
                  <a:schemeClr val="tx1"/>
                </a:solidFill>
              </a:rPr>
              <a:t>會員對服務業貿易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實施的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「</a:t>
            </a:r>
            <a:r>
              <a:rPr lang="zh-TW" altLang="zh-TW" sz="2600" b="1" dirty="0">
                <a:solidFill>
                  <a:schemeClr val="tx1"/>
                </a:solidFill>
              </a:rPr>
              <a:t>措施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」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，亦即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是</a:t>
            </a:r>
            <a:r>
              <a:rPr lang="zh-TW" altLang="zh-TW" sz="2600" b="1" dirty="0">
                <a:solidFill>
                  <a:schemeClr val="tx1"/>
                </a:solidFill>
              </a:rPr>
              <a:t>指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WTO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會員以</a:t>
            </a:r>
            <a:r>
              <a:rPr lang="zh-TW" altLang="zh-TW" sz="2600" b="1" dirty="0">
                <a:solidFill>
                  <a:schemeClr val="tx1"/>
                </a:solidFill>
              </a:rPr>
              <a:t>法律、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法規</a:t>
            </a:r>
            <a:r>
              <a:rPr lang="zh-TW" altLang="zh-TW" sz="2600" b="1" dirty="0">
                <a:solidFill>
                  <a:schemeClr val="tx1"/>
                </a:solidFill>
              </a:rPr>
              <a:t>、規則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、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程式</a:t>
            </a:r>
            <a:r>
              <a:rPr lang="zh-TW" altLang="zh-TW" sz="2600" b="1" dirty="0">
                <a:solidFill>
                  <a:schemeClr val="tx1"/>
                </a:solidFill>
              </a:rPr>
              <a:t>、行政行為等其他形式所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採取</a:t>
            </a:r>
            <a:r>
              <a:rPr lang="zh-TW" altLang="zh-TW" sz="2600" b="1" dirty="0">
                <a:solidFill>
                  <a:schemeClr val="tx1"/>
                </a:solidFill>
              </a:rPr>
              <a:t>的任何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措施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(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600" b="1" dirty="0">
                <a:solidFill>
                  <a:schemeClr val="tx1"/>
                </a:solidFill>
              </a:rPr>
              <a:t>服務業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貿易自由化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: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要</a:t>
            </a:r>
            <a:r>
              <a:rPr lang="zh-TW" altLang="zh-TW" sz="2600" b="1" dirty="0">
                <a:solidFill>
                  <a:schemeClr val="tx1"/>
                </a:solidFill>
              </a:rPr>
              <a:t>廢除這些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措施</a:t>
            </a:r>
            <a:r>
              <a:rPr lang="zh-TW" altLang="en-US" sz="2600" b="1" dirty="0">
                <a:solidFill>
                  <a:schemeClr val="tx1"/>
                </a:solidFill>
              </a:rPr>
              <a:t>才可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達到。</a:t>
            </a:r>
            <a:endParaRPr lang="zh-TW" altLang="zh-TW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9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68952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sz="4400" b="1" dirty="0" smtClean="0"/>
              <a:t>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三</a:t>
            </a:r>
            <a:r>
              <a:rPr lang="zh-TW" altLang="zh-TW" b="1" dirty="0" smtClean="0"/>
              <a:t>節</a:t>
            </a:r>
            <a:r>
              <a:rPr lang="en-US" altLang="zh-TW" b="1" dirty="0" smtClean="0"/>
              <a:t> TRIMS</a:t>
            </a:r>
            <a:r>
              <a:rPr lang="zh-TW" altLang="zh-TW" b="1" dirty="0"/>
              <a:t>（與貿易有關的投資措施）</a:t>
            </a:r>
            <a:br>
              <a:rPr lang="zh-TW" altLang="zh-TW" b="1" dirty="0"/>
            </a:br>
            <a:r>
              <a:rPr lang="en-US" altLang="zh-TW" b="1" dirty="0" smtClean="0"/>
              <a:t>             </a:t>
            </a:r>
            <a:r>
              <a:rPr lang="zh-TW" altLang="en-US" sz="3600" b="1" dirty="0" smtClean="0"/>
              <a:t>一、</a:t>
            </a:r>
            <a:r>
              <a:rPr lang="en-US" altLang="zh-TW" sz="3600" b="1" dirty="0"/>
              <a:t>WTO</a:t>
            </a:r>
            <a:r>
              <a:rPr lang="zh-TW" altLang="zh-TW" sz="3600" b="1" dirty="0"/>
              <a:t>的努力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7992888" cy="961256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列入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WTO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第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8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回合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烏拉圭回合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談判議題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定義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東道</a:t>
            </a:r>
            <a:r>
              <a:rPr lang="zh-TW" altLang="zh-TW" sz="2800" b="1" dirty="0">
                <a:solidFill>
                  <a:schemeClr val="tx1"/>
                </a:solidFill>
              </a:rPr>
              <a:t>國政府</a:t>
            </a:r>
            <a:r>
              <a:rPr lang="en-US" altLang="zh-TW" sz="2800" b="1" dirty="0">
                <a:solidFill>
                  <a:schemeClr val="tx1"/>
                </a:solidFill>
              </a:rPr>
              <a:t>(</a:t>
            </a:r>
            <a:r>
              <a:rPr lang="zh-TW" altLang="zh-TW" sz="2800" b="1" dirty="0">
                <a:solidFill>
                  <a:schemeClr val="tx1"/>
                </a:solidFill>
              </a:rPr>
              <a:t>資本輸入國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 採取有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限度</a:t>
            </a:r>
            <a:r>
              <a:rPr lang="zh-TW" altLang="zh-TW" sz="2800" b="1" dirty="0">
                <a:solidFill>
                  <a:schemeClr val="tx1"/>
                </a:solidFill>
              </a:rPr>
              <a:t>的開放或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限制</a:t>
            </a:r>
            <a:r>
              <a:rPr lang="zh-TW" altLang="zh-TW" sz="2800" b="1" dirty="0">
                <a:solidFill>
                  <a:schemeClr val="tx1"/>
                </a:solidFill>
              </a:rPr>
              <a:t>外資引進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政策，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若會</a:t>
            </a:r>
            <a:r>
              <a:rPr lang="zh-TW" altLang="zh-TW" sz="2800" b="1" dirty="0">
                <a:solidFill>
                  <a:schemeClr val="tx1"/>
                </a:solidFill>
              </a:rPr>
              <a:t>限制或扭曲了貿易效果，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烏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拉</a:t>
            </a:r>
            <a:r>
              <a:rPr lang="zh-TW" altLang="zh-TW" sz="2800" b="1" dirty="0">
                <a:solidFill>
                  <a:schemeClr val="tx1"/>
                </a:solidFill>
              </a:rPr>
              <a:t>圭回合乃對此部分達成合意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，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此</a:t>
            </a:r>
            <a:r>
              <a:rPr lang="zh-TW" altLang="zh-TW" sz="2800" b="1" dirty="0">
                <a:solidFill>
                  <a:schemeClr val="tx1"/>
                </a:solidFill>
              </a:rPr>
              <a:t>稱為與貿易有關投資措施之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協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800" b="1" dirty="0" smtClean="0">
                <a:solidFill>
                  <a:schemeClr val="tx1"/>
                </a:solidFill>
              </a:rPr>
              <a:t>定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三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)Trade-related </a:t>
            </a:r>
            <a:r>
              <a:rPr lang="en-US" altLang="zh-TW" sz="2800" b="1" dirty="0">
                <a:solidFill>
                  <a:schemeClr val="tx1"/>
                </a:solidFill>
              </a:rPr>
              <a:t>investment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measures</a:t>
            </a:r>
          </a:p>
          <a:p>
            <a:endParaRPr lang="zh-TW" altLang="zh-TW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13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sz="4400" b="1" dirty="0" smtClean="0"/>
              <a:t>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三</a:t>
            </a:r>
            <a:r>
              <a:rPr lang="zh-TW" altLang="zh-TW" b="1" dirty="0" smtClean="0"/>
              <a:t>節</a:t>
            </a:r>
            <a:r>
              <a:rPr lang="en-US" altLang="zh-TW" b="1" dirty="0" smtClean="0"/>
              <a:t> TRIMS</a:t>
            </a:r>
            <a:r>
              <a:rPr lang="zh-TW" altLang="zh-TW" b="1" dirty="0"/>
              <a:t>（與貿易有關的投資措施）</a:t>
            </a:r>
            <a:br>
              <a:rPr lang="zh-TW" altLang="zh-TW" b="1" dirty="0"/>
            </a:br>
            <a:r>
              <a:rPr lang="en-US" altLang="zh-TW" b="1" dirty="0" smtClean="0"/>
              <a:t>             </a:t>
            </a:r>
            <a:r>
              <a:rPr lang="zh-TW" altLang="en-US" sz="3600" b="1" dirty="0" smtClean="0"/>
              <a:t>二、</a:t>
            </a:r>
            <a:r>
              <a:rPr lang="en-US" altLang="zh-TW" sz="3600" b="1" dirty="0">
                <a:solidFill>
                  <a:schemeClr val="tx1"/>
                </a:solidFill>
              </a:rPr>
              <a:t>TRIMS</a:t>
            </a:r>
            <a:r>
              <a:rPr lang="zh-TW" altLang="zh-TW" sz="3600" b="1" dirty="0">
                <a:solidFill>
                  <a:schemeClr val="tx1"/>
                </a:solidFill>
              </a:rPr>
              <a:t>禁止的投資限制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564904"/>
            <a:ext cx="8784976" cy="961256"/>
          </a:xfrm>
        </p:spPr>
        <p:txBody>
          <a:bodyPr>
            <a:noAutofit/>
          </a:bodyPr>
          <a:lstStyle/>
          <a:p>
            <a:r>
              <a:rPr lang="zh-TW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zh-TW" b="1" dirty="0">
                <a:solidFill>
                  <a:schemeClr val="tx1"/>
                </a:solidFill>
              </a:rPr>
              <a:t>一)當地成份</a:t>
            </a:r>
            <a:r>
              <a:rPr lang="zh-TW" altLang="zh-TW" b="1" dirty="0" smtClean="0">
                <a:solidFill>
                  <a:schemeClr val="tx1"/>
                </a:solidFill>
              </a:rPr>
              <a:t>要求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乃</a:t>
            </a:r>
            <a:r>
              <a:rPr lang="zh-TW" altLang="zh-TW" b="1" dirty="0">
                <a:solidFill>
                  <a:schemeClr val="tx1"/>
                </a:solidFill>
              </a:rPr>
              <a:t>指資本輸入國不得要求外商投資企業</a:t>
            </a:r>
            <a:r>
              <a:rPr lang="zh-TW" altLang="zh-TW" b="1" dirty="0" smtClean="0">
                <a:solidFill>
                  <a:schemeClr val="tx1"/>
                </a:solidFill>
              </a:rPr>
              <a:t>必須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購</a:t>
            </a:r>
            <a:r>
              <a:rPr lang="zh-TW" altLang="zh-TW" b="1" dirty="0">
                <a:solidFill>
                  <a:schemeClr val="tx1"/>
                </a:solidFill>
              </a:rPr>
              <a:t>用一定數量或價值的當地產品作為生產投入。</a:t>
            </a:r>
          </a:p>
          <a:p>
            <a:r>
              <a:rPr lang="zh-TW" altLang="zh-TW" b="1" dirty="0">
                <a:solidFill>
                  <a:schemeClr val="tx1"/>
                </a:solidFill>
              </a:rPr>
              <a:t>(二)貿易平衡</a:t>
            </a:r>
            <a:r>
              <a:rPr lang="zh-TW" altLang="zh-TW" b="1" dirty="0" smtClean="0">
                <a:solidFill>
                  <a:schemeClr val="tx1"/>
                </a:solidFill>
              </a:rPr>
              <a:t>要求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即</a:t>
            </a:r>
            <a:r>
              <a:rPr lang="zh-TW" altLang="zh-TW" b="1" dirty="0">
                <a:solidFill>
                  <a:schemeClr val="tx1"/>
                </a:solidFill>
              </a:rPr>
              <a:t>資本輸入國不得要求外商企業就其進口</a:t>
            </a:r>
            <a:r>
              <a:rPr lang="zh-TW" altLang="zh-TW" b="1" dirty="0" smtClean="0">
                <a:solidFill>
                  <a:schemeClr val="tx1"/>
                </a:solidFill>
              </a:rPr>
              <a:t>產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品</a:t>
            </a:r>
            <a:r>
              <a:rPr lang="zh-TW" altLang="zh-TW" b="1" dirty="0">
                <a:solidFill>
                  <a:schemeClr val="tx1"/>
                </a:solidFill>
              </a:rPr>
              <a:t>所需的外匯，不得超過出口賺取外匯的一定比率。</a:t>
            </a:r>
          </a:p>
          <a:p>
            <a:r>
              <a:rPr lang="zh-TW" altLang="zh-TW" b="1" dirty="0">
                <a:solidFill>
                  <a:schemeClr val="tx1"/>
                </a:solidFill>
              </a:rPr>
              <a:t>(三)出口實績</a:t>
            </a:r>
            <a:r>
              <a:rPr lang="zh-TW" altLang="zh-TW" b="1" dirty="0" smtClean="0">
                <a:solidFill>
                  <a:schemeClr val="tx1"/>
                </a:solidFill>
              </a:rPr>
              <a:t>要求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即</a:t>
            </a:r>
            <a:r>
              <a:rPr lang="zh-TW" altLang="zh-TW" b="1" dirty="0">
                <a:solidFill>
                  <a:schemeClr val="tx1"/>
                </a:solidFill>
              </a:rPr>
              <a:t>不得要求外商投資企業應將其製造成</a:t>
            </a:r>
            <a:r>
              <a:rPr lang="zh-TW" altLang="zh-TW" b="1" dirty="0" smtClean="0">
                <a:solidFill>
                  <a:schemeClr val="tx1"/>
                </a:solidFill>
              </a:rPr>
              <a:t>生產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的</a:t>
            </a:r>
            <a:r>
              <a:rPr lang="zh-TW" altLang="zh-TW" b="1" dirty="0">
                <a:solidFill>
                  <a:schemeClr val="tx1"/>
                </a:solidFill>
              </a:rPr>
              <a:t>產品一定比例（數量或價值）外銷。</a:t>
            </a:r>
          </a:p>
          <a:p>
            <a:r>
              <a:rPr lang="zh-TW" altLang="zh-TW" b="1" dirty="0">
                <a:solidFill>
                  <a:schemeClr val="tx1"/>
                </a:solidFill>
              </a:rPr>
              <a:t>(四)當地股權</a:t>
            </a:r>
            <a:r>
              <a:rPr lang="zh-TW" altLang="zh-TW" b="1" dirty="0" smtClean="0">
                <a:solidFill>
                  <a:schemeClr val="tx1"/>
                </a:solidFill>
              </a:rPr>
              <a:t>要求</a:t>
            </a:r>
            <a:r>
              <a:rPr lang="en-US" altLang="zh-TW" b="1" dirty="0" smtClean="0">
                <a:solidFill>
                  <a:schemeClr val="tx1"/>
                </a:solidFill>
              </a:rPr>
              <a:t> : </a:t>
            </a:r>
            <a:r>
              <a:rPr lang="zh-TW" altLang="zh-TW" b="1" dirty="0" smtClean="0">
                <a:solidFill>
                  <a:schemeClr val="tx1"/>
                </a:solidFill>
              </a:rPr>
              <a:t>乃</a:t>
            </a:r>
            <a:r>
              <a:rPr lang="zh-TW" altLang="zh-TW" b="1" dirty="0">
                <a:solidFill>
                  <a:schemeClr val="tx1"/>
                </a:solidFill>
              </a:rPr>
              <a:t>指資本輸入國不得要求外商投資企業的</a:t>
            </a:r>
            <a:r>
              <a:rPr lang="zh-TW" altLang="zh-TW" b="1" dirty="0" smtClean="0">
                <a:solidFill>
                  <a:schemeClr val="tx1"/>
                </a:solidFill>
              </a:rPr>
              <a:t>股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權</a:t>
            </a:r>
            <a:r>
              <a:rPr lang="zh-TW" altLang="zh-TW" b="1" dirty="0">
                <a:solidFill>
                  <a:schemeClr val="tx1"/>
                </a:solidFill>
              </a:rPr>
              <a:t>，其中必須有一部分由當地國民所持有，或對外商</a:t>
            </a:r>
            <a:r>
              <a:rPr lang="zh-TW" altLang="zh-TW" b="1" dirty="0" smtClean="0">
                <a:solidFill>
                  <a:schemeClr val="tx1"/>
                </a:solidFill>
              </a:rPr>
              <a:t>投資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           </a:t>
            </a:r>
            <a:r>
              <a:rPr lang="zh-TW" altLang="zh-TW" b="1" dirty="0" smtClean="0">
                <a:solidFill>
                  <a:schemeClr val="tx1"/>
                </a:solidFill>
              </a:rPr>
              <a:t>企業</a:t>
            </a:r>
            <a:r>
              <a:rPr lang="zh-TW" altLang="zh-TW" b="1" dirty="0">
                <a:solidFill>
                  <a:schemeClr val="tx1"/>
                </a:solidFill>
              </a:rPr>
              <a:t>持有股權的比例規定－最高上限。</a:t>
            </a:r>
          </a:p>
        </p:txBody>
      </p:sp>
    </p:spTree>
    <p:extLst>
      <p:ext uri="{BB962C8B-B14F-4D97-AF65-F5344CB8AC3E}">
        <p14:creationId xmlns:p14="http://schemas.microsoft.com/office/powerpoint/2010/main" val="2545940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sz="4400" b="1" dirty="0" smtClean="0"/>
              <a:t>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三</a:t>
            </a:r>
            <a:r>
              <a:rPr lang="zh-TW" altLang="zh-TW" b="1" dirty="0" smtClean="0"/>
              <a:t>節</a:t>
            </a:r>
            <a:r>
              <a:rPr lang="en-US" altLang="zh-TW" b="1" dirty="0" smtClean="0"/>
              <a:t> TRIMS</a:t>
            </a:r>
            <a:r>
              <a:rPr lang="zh-TW" altLang="zh-TW" b="1" dirty="0"/>
              <a:t>（與貿易有關的投資措施）</a:t>
            </a:r>
            <a:br>
              <a:rPr lang="zh-TW" altLang="zh-TW" b="1" dirty="0"/>
            </a:br>
            <a:r>
              <a:rPr lang="en-US" altLang="zh-TW" b="1" dirty="0" smtClean="0"/>
              <a:t>             </a:t>
            </a:r>
            <a:r>
              <a:rPr lang="zh-TW" altLang="en-US" sz="3600" b="1" dirty="0" smtClean="0"/>
              <a:t>二、</a:t>
            </a:r>
            <a:r>
              <a:rPr lang="en-US" altLang="zh-TW" sz="3600" b="1" dirty="0">
                <a:solidFill>
                  <a:schemeClr val="tx1"/>
                </a:solidFill>
              </a:rPr>
              <a:t>TRIMS</a:t>
            </a:r>
            <a:r>
              <a:rPr lang="zh-TW" altLang="zh-TW" sz="3600" b="1" dirty="0">
                <a:solidFill>
                  <a:schemeClr val="tx1"/>
                </a:solidFill>
              </a:rPr>
              <a:t>禁止的投資限制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2" y="2636912"/>
            <a:ext cx="7632848" cy="961256"/>
          </a:xfrm>
        </p:spPr>
        <p:txBody>
          <a:bodyPr>
            <a:noAutofit/>
          </a:bodyPr>
          <a:lstStyle/>
          <a:p>
            <a:r>
              <a:rPr lang="zh-TW" altLang="zh-TW" sz="3200" b="1" dirty="0">
                <a:solidFill>
                  <a:schemeClr val="tx1"/>
                </a:solidFill>
              </a:rPr>
              <a:t>舉例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：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我國</a:t>
            </a:r>
            <a:r>
              <a:rPr lang="zh-TW" altLang="zh-TW" sz="3200" b="1" dirty="0">
                <a:solidFill>
                  <a:schemeClr val="tx1"/>
                </a:solidFill>
              </a:rPr>
              <a:t>機車工業在國內銷售的機車其自製率規定須達</a:t>
            </a:r>
            <a:r>
              <a:rPr lang="en-US" altLang="zh-TW" sz="3200" b="1" dirty="0">
                <a:solidFill>
                  <a:schemeClr val="tx1"/>
                </a:solidFill>
              </a:rPr>
              <a:t>90</a:t>
            </a:r>
            <a:r>
              <a:rPr lang="zh-TW" altLang="zh-TW" sz="3200" b="1" dirty="0">
                <a:solidFill>
                  <a:schemeClr val="tx1"/>
                </a:solidFill>
              </a:rPr>
              <a:t>％以上。我國汽車工業在國內銷售的汽車其自製率規定在</a:t>
            </a:r>
            <a:r>
              <a:rPr lang="en-US" altLang="zh-TW" sz="3200" b="1" dirty="0">
                <a:solidFill>
                  <a:schemeClr val="tx1"/>
                </a:solidFill>
              </a:rPr>
              <a:t>50</a:t>
            </a:r>
            <a:r>
              <a:rPr lang="zh-TW" altLang="zh-TW" sz="3200" b="1" dirty="0">
                <a:solidFill>
                  <a:schemeClr val="tx1"/>
                </a:solidFill>
              </a:rPr>
              <a:t>％以上。自</a:t>
            </a:r>
            <a:r>
              <a:rPr lang="en-US" altLang="zh-TW" sz="3200" b="1" dirty="0">
                <a:solidFill>
                  <a:schemeClr val="tx1"/>
                </a:solidFill>
              </a:rPr>
              <a:t>Trims</a:t>
            </a:r>
            <a:r>
              <a:rPr lang="zh-TW" altLang="zh-TW" sz="3200" b="1" dirty="0">
                <a:solidFill>
                  <a:schemeClr val="tx1"/>
                </a:solidFill>
              </a:rPr>
              <a:t>生效後二年取消（若</a:t>
            </a:r>
            <a:r>
              <a:rPr lang="en-US" altLang="zh-TW" sz="3200" b="1" dirty="0">
                <a:solidFill>
                  <a:schemeClr val="tx1"/>
                </a:solidFill>
              </a:rPr>
              <a:t>Trims</a:t>
            </a:r>
            <a:r>
              <a:rPr lang="zh-TW" altLang="zh-TW" sz="3200" b="1" dirty="0">
                <a:solidFill>
                  <a:schemeClr val="tx1"/>
                </a:solidFill>
              </a:rPr>
              <a:t>生效二年我國尚未入關，則於入關時取消）</a:t>
            </a:r>
            <a:r>
              <a:rPr lang="zh-TW" altLang="zh-TW" b="1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64042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sz="4400" b="1" dirty="0" smtClean="0"/>
              <a:t>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四</a:t>
            </a:r>
            <a:r>
              <a:rPr lang="zh-TW" altLang="zh-TW" b="1" dirty="0" smtClean="0"/>
              <a:t>節</a:t>
            </a:r>
            <a:r>
              <a:rPr lang="en-US" altLang="zh-TW" b="1" dirty="0" smtClean="0"/>
              <a:t> TRIPS</a:t>
            </a:r>
            <a:r>
              <a:rPr lang="zh-TW" altLang="zh-TW" sz="3100" b="1" dirty="0" smtClean="0"/>
              <a:t>（</a:t>
            </a:r>
            <a:r>
              <a:rPr lang="zh-TW" altLang="zh-TW" sz="3100" b="1" dirty="0"/>
              <a:t>與貿易有關的智慧財產權協定</a:t>
            </a:r>
            <a:r>
              <a:rPr lang="zh-TW" altLang="zh-TW" sz="3100" b="1" dirty="0" smtClean="0"/>
              <a:t>）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</a:t>
            </a:r>
            <a:r>
              <a:rPr lang="zh-TW" altLang="en-US" sz="3600" b="1" dirty="0" smtClean="0"/>
              <a:t>一、</a:t>
            </a:r>
            <a:r>
              <a:rPr lang="zh-TW" altLang="zh-TW" sz="3600" b="1" dirty="0"/>
              <a:t>智慧財產權</a:t>
            </a:r>
            <a:r>
              <a:rPr lang="zh-TW" altLang="zh-TW" sz="3600" b="1" dirty="0" smtClean="0"/>
              <a:t>（</a:t>
            </a:r>
            <a:r>
              <a:rPr lang="en-US" altLang="zh-TW" sz="3600" b="1" dirty="0" smtClean="0"/>
              <a:t>IPR</a:t>
            </a:r>
            <a:r>
              <a:rPr lang="zh-TW" altLang="zh-TW" sz="3600" b="1" dirty="0"/>
              <a:t>）</a:t>
            </a:r>
            <a:r>
              <a:rPr lang="zh-TW" altLang="en-US" sz="3600" b="1" dirty="0" smtClean="0"/>
              <a:t>定義與範圍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8568952" cy="961256"/>
          </a:xfrm>
        </p:spPr>
        <p:txBody>
          <a:bodyPr>
            <a:noAutofit/>
          </a:bodyPr>
          <a:lstStyle/>
          <a:p>
            <a:r>
              <a:rPr lang="zh-TW" altLang="en-US" sz="2600" b="1" dirty="0" smtClean="0">
                <a:solidFill>
                  <a:schemeClr val="tx1"/>
                </a:solidFill>
              </a:rPr>
              <a:t>一、定義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: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智慧財產權</a:t>
            </a:r>
            <a:r>
              <a:rPr lang="zh-TW" altLang="zh-TW" sz="2600" b="1" dirty="0">
                <a:solidFill>
                  <a:schemeClr val="tx1"/>
                </a:solidFill>
              </a:rPr>
              <a:t>（</a:t>
            </a:r>
            <a:r>
              <a:rPr lang="en-US" altLang="zh-TW" sz="2600" b="1" dirty="0">
                <a:solidFill>
                  <a:schemeClr val="tx1"/>
                </a:solidFill>
              </a:rPr>
              <a:t>Intellectual property Right ,IPR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）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     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乃</a:t>
            </a:r>
            <a:r>
              <a:rPr lang="zh-TW" altLang="zh-TW" sz="2600" b="1" dirty="0">
                <a:solidFill>
                  <a:schemeClr val="tx1"/>
                </a:solidFill>
              </a:rPr>
              <a:t>指人類運用智慧所創造出來的成果和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工商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活動</a:t>
            </a:r>
            <a:r>
              <a:rPr lang="zh-TW" altLang="zh-TW" sz="2600" b="1" dirty="0">
                <a:solidFill>
                  <a:schemeClr val="tx1"/>
                </a:solidFill>
              </a:rPr>
              <a:t>中的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標記</a:t>
            </a:r>
            <a:r>
              <a:rPr lang="zh-TW" altLang="zh-TW" sz="2600" b="1" dirty="0">
                <a:solidFill>
                  <a:schemeClr val="tx1"/>
                </a:solidFill>
              </a:rPr>
              <a:t>所有人依法享有的權利以及對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產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 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業</a:t>
            </a:r>
            <a:r>
              <a:rPr lang="zh-TW" altLang="zh-TW" sz="2600" b="1" dirty="0">
                <a:solidFill>
                  <a:schemeClr val="tx1"/>
                </a:solidFill>
              </a:rPr>
              <a:t>就正當競爭程序所給予保障之總稱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zh-TW" altLang="en-US" sz="2600" b="1" dirty="0" smtClean="0">
                <a:solidFill>
                  <a:schemeClr val="tx1"/>
                </a:solidFill>
              </a:rPr>
              <a:t>二、範圍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zh-TW" altLang="zh-TW" sz="2600" b="1" dirty="0">
                <a:solidFill>
                  <a:schemeClr val="tx1"/>
                </a:solidFill>
              </a:rPr>
              <a:t>1.著作權及鄰接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權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        ;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2</a:t>
            </a:r>
            <a:r>
              <a:rPr lang="zh-TW" altLang="zh-TW" sz="2600" b="1" dirty="0">
                <a:solidFill>
                  <a:schemeClr val="tx1"/>
                </a:solidFill>
              </a:rPr>
              <a:t>.商標權</a:t>
            </a:r>
          </a:p>
          <a:p>
            <a:r>
              <a:rPr lang="zh-TW" altLang="zh-TW" sz="2600" b="1" dirty="0">
                <a:solidFill>
                  <a:schemeClr val="tx1"/>
                </a:solidFill>
              </a:rPr>
              <a:t>3.產地標示（地理標誌權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）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;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4</a:t>
            </a:r>
            <a:r>
              <a:rPr lang="zh-TW" altLang="zh-TW" sz="2600" b="1" dirty="0">
                <a:solidFill>
                  <a:schemeClr val="tx1"/>
                </a:solidFill>
              </a:rPr>
              <a:t>.工業設計（產品外觀設計權）</a:t>
            </a:r>
          </a:p>
          <a:p>
            <a:r>
              <a:rPr lang="zh-TW" altLang="zh-TW" sz="2600" b="1" dirty="0">
                <a:solidFill>
                  <a:schemeClr val="tx1"/>
                </a:solidFill>
              </a:rPr>
              <a:t>5.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專利權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                          ;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6</a:t>
            </a:r>
            <a:r>
              <a:rPr lang="zh-TW" altLang="zh-TW" sz="2600" b="1" dirty="0">
                <a:solidFill>
                  <a:schemeClr val="tx1"/>
                </a:solidFill>
              </a:rPr>
              <a:t>.積體電路之電路佈局權</a:t>
            </a:r>
          </a:p>
          <a:p>
            <a:r>
              <a:rPr lang="zh-TW" altLang="zh-TW" sz="2600" b="1" dirty="0">
                <a:solidFill>
                  <a:schemeClr val="tx1"/>
                </a:solidFill>
              </a:rPr>
              <a:t>7.未公開資訊之保護權</a:t>
            </a:r>
          </a:p>
          <a:p>
            <a:endParaRPr lang="en-US" altLang="zh-TW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8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877000" cy="26768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chemeClr val="tx1"/>
                </a:solidFill>
              </a:rPr>
              <a:t>第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一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章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  </a:t>
            </a:r>
            <a:r>
              <a:rPr lang="zh-TW" altLang="zh-TW" sz="4000" b="1" dirty="0" smtClean="0">
                <a:solidFill>
                  <a:schemeClr val="tx1"/>
                </a:solidFill>
              </a:rPr>
              <a:t>國際貿易</a:t>
            </a:r>
            <a:r>
              <a:rPr lang="zh-TW" altLang="zh-TW" sz="4000" b="1" dirty="0">
                <a:solidFill>
                  <a:schemeClr val="tx1"/>
                </a:solidFill>
              </a:rPr>
              <a:t>法的法源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3600" b="1" dirty="0" smtClean="0">
                <a:solidFill>
                  <a:schemeClr val="tx1"/>
                </a:solidFill>
              </a:rPr>
              <a:t>       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第一</a:t>
            </a:r>
            <a:r>
              <a:rPr lang="zh-TW" altLang="zh-TW" sz="3600" b="1" dirty="0">
                <a:solidFill>
                  <a:schemeClr val="tx1"/>
                </a:solidFill>
              </a:rPr>
              <a:t>節　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條約</a:t>
            </a:r>
          </a:p>
          <a:p>
            <a:pPr algn="l"/>
            <a:r>
              <a:rPr lang="en-US" altLang="zh-TW" sz="3600" b="1" dirty="0" smtClean="0">
                <a:solidFill>
                  <a:schemeClr val="tx1"/>
                </a:solidFill>
              </a:rPr>
              <a:t>       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第二節　國際貿易習慣</a:t>
            </a:r>
          </a:p>
          <a:p>
            <a:r>
              <a:rPr lang="en-US" altLang="zh-TW" sz="3600" b="1" dirty="0" smtClean="0"/>
              <a:t>         </a:t>
            </a:r>
            <a:endParaRPr lang="zh-TW" altLang="en-US" sz="3600" b="1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 smtClean="0"/>
              <a:t>第一篇 國際貿易</a:t>
            </a:r>
            <a:r>
              <a:rPr lang="zh-TW" altLang="en-US" dirty="0" smtClean="0"/>
              <a:t>概論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1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sz="4400" b="1" dirty="0" smtClean="0"/>
              <a:t>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四</a:t>
            </a:r>
            <a:r>
              <a:rPr lang="zh-TW" altLang="zh-TW" b="1" dirty="0" smtClean="0"/>
              <a:t>節</a:t>
            </a:r>
            <a:r>
              <a:rPr lang="en-US" altLang="zh-TW" b="1" dirty="0" smtClean="0"/>
              <a:t> TRIPS</a:t>
            </a:r>
            <a:r>
              <a:rPr lang="zh-TW" altLang="zh-TW" sz="3100" b="1" dirty="0" smtClean="0"/>
              <a:t>（</a:t>
            </a:r>
            <a:r>
              <a:rPr lang="zh-TW" altLang="zh-TW" sz="3100" b="1" dirty="0"/>
              <a:t>與貿易有關的智慧財產權協定</a:t>
            </a:r>
            <a:r>
              <a:rPr lang="zh-TW" altLang="zh-TW" sz="3100" b="1" dirty="0" smtClean="0"/>
              <a:t>）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</a:t>
            </a:r>
            <a:r>
              <a:rPr lang="zh-TW" altLang="en-US" sz="3600" b="1" dirty="0" smtClean="0"/>
              <a:t>二、</a:t>
            </a:r>
            <a:r>
              <a:rPr lang="en-US" altLang="zh-TW" sz="3600" b="1" dirty="0"/>
              <a:t>WTO</a:t>
            </a:r>
            <a:r>
              <a:rPr lang="zh-TW" altLang="zh-TW" sz="3600" b="1" dirty="0"/>
              <a:t>的努力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8352928" cy="961256"/>
          </a:xfrm>
        </p:spPr>
        <p:txBody>
          <a:bodyPr>
            <a:noAutofit/>
          </a:bodyPr>
          <a:lstStyle/>
          <a:p>
            <a:r>
              <a:rPr lang="en-US" altLang="zh-TW" sz="2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列入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WTO</a:t>
            </a:r>
            <a:r>
              <a:rPr lang="zh-TW" altLang="en-US" sz="2600" b="1" dirty="0">
                <a:solidFill>
                  <a:schemeClr val="tx1"/>
                </a:solidFill>
              </a:rPr>
              <a:t>第</a:t>
            </a:r>
            <a:r>
              <a:rPr lang="en-US" altLang="zh-TW" sz="2600" b="1" dirty="0">
                <a:solidFill>
                  <a:schemeClr val="tx1"/>
                </a:solidFill>
              </a:rPr>
              <a:t>8</a:t>
            </a:r>
            <a:r>
              <a:rPr lang="zh-TW" altLang="en-US" sz="2600" b="1" dirty="0">
                <a:solidFill>
                  <a:schemeClr val="tx1"/>
                </a:solidFill>
              </a:rPr>
              <a:t>回合</a:t>
            </a:r>
            <a:r>
              <a:rPr lang="en-US" altLang="zh-TW" sz="2600" b="1" dirty="0">
                <a:solidFill>
                  <a:schemeClr val="tx1"/>
                </a:solidFill>
              </a:rPr>
              <a:t>(</a:t>
            </a:r>
            <a:r>
              <a:rPr lang="zh-TW" altLang="zh-TW" sz="2600" b="1" dirty="0">
                <a:solidFill>
                  <a:schemeClr val="tx1"/>
                </a:solidFill>
              </a:rPr>
              <a:t>烏拉圭回合</a:t>
            </a:r>
            <a:r>
              <a:rPr lang="en-US" altLang="zh-TW" sz="2600" b="1" dirty="0">
                <a:solidFill>
                  <a:schemeClr val="tx1"/>
                </a:solidFill>
              </a:rPr>
              <a:t>)</a:t>
            </a:r>
            <a:r>
              <a:rPr lang="zh-TW" altLang="en-US" sz="2600" b="1" dirty="0">
                <a:solidFill>
                  <a:schemeClr val="tx1"/>
                </a:solidFill>
              </a:rPr>
              <a:t>談判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議題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1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600" b="1" dirty="0">
                <a:solidFill>
                  <a:schemeClr val="tx1"/>
                </a:solidFill>
              </a:rPr>
              <a:t>以巴西印度為首的</a:t>
            </a:r>
            <a:r>
              <a:rPr lang="en-US" altLang="zh-TW" sz="2600" b="1" dirty="0">
                <a:solidFill>
                  <a:schemeClr val="tx1"/>
                </a:solidFill>
              </a:rPr>
              <a:t>10</a:t>
            </a:r>
            <a:r>
              <a:rPr lang="zh-TW" altLang="zh-TW" sz="2600" b="1" dirty="0">
                <a:solidFill>
                  <a:schemeClr val="tx1"/>
                </a:solidFill>
              </a:rPr>
              <a:t>個國家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主張</a:t>
            </a:r>
            <a:r>
              <a:rPr lang="zh-TW" altLang="zh-TW" sz="2600" b="1" dirty="0">
                <a:solidFill>
                  <a:schemeClr val="tx1"/>
                </a:solidFill>
              </a:rPr>
              <a:t>在傳統的商品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貿易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談判內容，</a:t>
            </a:r>
            <a:r>
              <a:rPr lang="zh-TW" altLang="zh-TW" sz="2600" b="1" dirty="0">
                <a:solidFill>
                  <a:schemeClr val="tx1"/>
                </a:solidFill>
              </a:rPr>
              <a:t>不應該包括智慧財產權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在內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2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600" b="1" dirty="0">
                <a:solidFill>
                  <a:schemeClr val="tx1"/>
                </a:solidFill>
              </a:rPr>
              <a:t>以哥倫比亞和瑞士為首的國家則提案，認為應該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把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IPR</a:t>
            </a:r>
            <a:r>
              <a:rPr lang="zh-TW" altLang="zh-TW" sz="2600" b="1" dirty="0">
                <a:solidFill>
                  <a:schemeClr val="tx1"/>
                </a:solidFill>
              </a:rPr>
              <a:t>納入談判範圍（</a:t>
            </a:r>
            <a:r>
              <a:rPr lang="en-US" altLang="zh-TW" sz="2600" b="1" dirty="0">
                <a:solidFill>
                  <a:schemeClr val="tx1"/>
                </a:solidFill>
              </a:rPr>
              <a:t>20</a:t>
            </a:r>
            <a:r>
              <a:rPr lang="zh-TW" altLang="zh-TW" sz="2600" b="1" dirty="0">
                <a:solidFill>
                  <a:schemeClr val="tx1"/>
                </a:solidFill>
              </a:rPr>
              <a:t>國集團方案）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3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後來</a:t>
            </a:r>
            <a:r>
              <a:rPr lang="zh-TW" altLang="zh-TW" sz="2600" b="1" dirty="0">
                <a:solidFill>
                  <a:schemeClr val="tx1"/>
                </a:solidFill>
              </a:rPr>
              <a:t>還是通過「與貿易有關的智慧財產權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協定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2600" b="1" dirty="0">
                <a:solidFill>
                  <a:schemeClr val="tx1"/>
                </a:solidFill>
              </a:rPr>
              <a:t>Agreement on Trade-Related Aspects of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Intellectual</a:t>
            </a: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       </a:t>
            </a:r>
            <a:r>
              <a:rPr lang="en-US" altLang="zh-TW" sz="2600" b="1" dirty="0">
                <a:solidFill>
                  <a:schemeClr val="tx1"/>
                </a:solidFill>
              </a:rPr>
              <a:t>property Rights</a:t>
            </a:r>
            <a:r>
              <a:rPr lang="zh-TW" altLang="zh-TW" sz="2600" b="1" dirty="0">
                <a:solidFill>
                  <a:schemeClr val="tx1"/>
                </a:solidFill>
              </a:rPr>
              <a:t>；</a:t>
            </a:r>
            <a:r>
              <a:rPr lang="en-US" altLang="zh-TW" sz="2600" b="1" dirty="0">
                <a:solidFill>
                  <a:schemeClr val="tx1"/>
                </a:solidFill>
              </a:rPr>
              <a:t>TRIPS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）」。</a:t>
            </a:r>
            <a:endParaRPr lang="en-US" altLang="zh-TW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24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sz="4400" b="1" dirty="0"/>
              <a:t>第</a:t>
            </a:r>
            <a:r>
              <a:rPr lang="zh-TW" altLang="en-US" sz="4400" b="1" dirty="0"/>
              <a:t>三</a:t>
            </a:r>
            <a:r>
              <a:rPr lang="zh-TW" altLang="zh-TW" sz="4400" b="1" dirty="0"/>
              <a:t>章</a:t>
            </a:r>
            <a:r>
              <a:rPr lang="en-US" altLang="zh-TW" sz="4400" b="1" dirty="0"/>
              <a:t>   </a:t>
            </a:r>
            <a:r>
              <a:rPr lang="zh-TW" altLang="zh-TW" sz="4400" b="1" dirty="0">
                <a:solidFill>
                  <a:schemeClr val="tx1"/>
                </a:solidFill>
              </a:rPr>
              <a:t>國際貿易</a:t>
            </a:r>
            <a:r>
              <a:rPr lang="zh-TW" altLang="en-US" sz="4400" b="1" dirty="0">
                <a:solidFill>
                  <a:schemeClr val="tx1"/>
                </a:solidFill>
              </a:rPr>
              <a:t>經營</a:t>
            </a:r>
            <a:r>
              <a:rPr lang="zh-TW" altLang="zh-TW" sz="4400" b="1" dirty="0">
                <a:solidFill>
                  <a:schemeClr val="tx1"/>
                </a:solidFill>
              </a:rPr>
              <a:t>的客體</a:t>
            </a:r>
            <a:r>
              <a:rPr lang="en-US" altLang="zh-TW" sz="4400" b="1" dirty="0">
                <a:solidFill>
                  <a:schemeClr val="tx1"/>
                </a:solidFill>
              </a:rPr>
              <a:t/>
            </a:r>
            <a:br>
              <a:rPr lang="en-US" altLang="zh-TW" sz="4400" b="1" dirty="0">
                <a:solidFill>
                  <a:schemeClr val="tx1"/>
                </a:solidFill>
              </a:rPr>
            </a:br>
            <a:r>
              <a:rPr lang="en-US" altLang="zh-TW" sz="4400" b="1" dirty="0" smtClean="0"/>
              <a:t>    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四</a:t>
            </a:r>
            <a:r>
              <a:rPr lang="zh-TW" altLang="zh-TW" b="1" dirty="0" smtClean="0"/>
              <a:t>節</a:t>
            </a:r>
            <a:r>
              <a:rPr lang="en-US" altLang="zh-TW" b="1" dirty="0" smtClean="0"/>
              <a:t> TRIPS</a:t>
            </a:r>
            <a:r>
              <a:rPr lang="zh-TW" altLang="zh-TW" sz="3100" b="1" dirty="0" smtClean="0"/>
              <a:t>（</a:t>
            </a:r>
            <a:r>
              <a:rPr lang="zh-TW" altLang="zh-TW" sz="3100" b="1" dirty="0"/>
              <a:t>與貿易有關的智慧財產權協定</a:t>
            </a:r>
            <a:r>
              <a:rPr lang="zh-TW" altLang="zh-TW" sz="3100" b="1" dirty="0" smtClean="0"/>
              <a:t>）</a:t>
            </a:r>
            <a:r>
              <a:rPr lang="zh-TW" altLang="zh-TW" b="1" dirty="0"/>
              <a:t/>
            </a:r>
            <a:br>
              <a:rPr lang="zh-TW" altLang="zh-TW" b="1" dirty="0"/>
            </a:br>
            <a:r>
              <a:rPr lang="en-US" altLang="zh-TW" b="1" dirty="0" smtClean="0"/>
              <a:t>             </a:t>
            </a:r>
            <a:r>
              <a:rPr lang="zh-TW" altLang="en-US" sz="3600" b="1" dirty="0" smtClean="0"/>
              <a:t>三、</a:t>
            </a:r>
            <a:r>
              <a:rPr lang="en-US" altLang="zh-TW" sz="3600" b="1" dirty="0"/>
              <a:t>TRIPS</a:t>
            </a:r>
            <a:r>
              <a:rPr lang="zh-TW" altLang="zh-TW" sz="3600" b="1" dirty="0"/>
              <a:t>的特徵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712968" cy="961256"/>
          </a:xfrm>
        </p:spPr>
        <p:txBody>
          <a:bodyPr>
            <a:noAutofit/>
          </a:bodyPr>
          <a:lstStyle/>
          <a:p>
            <a:r>
              <a:rPr lang="zh-TW" altLang="zh-TW" sz="2600" b="1" dirty="0">
                <a:solidFill>
                  <a:schemeClr val="tx1"/>
                </a:solidFill>
              </a:rPr>
              <a:t>(一)從國際貿易的角度構築智慧財產權的保護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體系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1.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可以</a:t>
            </a:r>
            <a:r>
              <a:rPr lang="zh-TW" altLang="zh-TW" sz="2600" b="1" dirty="0">
                <a:solidFill>
                  <a:schemeClr val="tx1"/>
                </a:solidFill>
              </a:rPr>
              <a:t>禁止侵權商品進入商業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管道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2.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對</a:t>
            </a:r>
            <a:r>
              <a:rPr lang="zh-TW" altLang="zh-TW" sz="2600" b="1" dirty="0">
                <a:solidFill>
                  <a:schemeClr val="tx1"/>
                </a:solidFill>
              </a:rPr>
              <a:t>侵權商品在商業管道外加以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處置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，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例如銷毀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3.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對</a:t>
            </a:r>
            <a:r>
              <a:rPr lang="zh-TW" altLang="zh-TW" sz="2600" b="1" dirty="0">
                <a:solidFill>
                  <a:schemeClr val="tx1"/>
                </a:solidFill>
              </a:rPr>
              <a:t>進出口的侵權商品暫停放行</a:t>
            </a:r>
          </a:p>
          <a:p>
            <a:r>
              <a:rPr lang="zh-TW" altLang="zh-TW" sz="2600" b="1" dirty="0">
                <a:solidFill>
                  <a:schemeClr val="tx1"/>
                </a:solidFill>
              </a:rPr>
              <a:t>(二)將各種智慧財產權制度融合為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一體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 smtClean="0">
                <a:solidFill>
                  <a:schemeClr val="tx1"/>
                </a:solidFill>
              </a:rPr>
              <a:t>    </a:t>
            </a:r>
            <a:r>
              <a:rPr lang="en-US" altLang="zh-TW" sz="2600" b="1" dirty="0">
                <a:solidFill>
                  <a:schemeClr val="tx1"/>
                </a:solidFill>
              </a:rPr>
              <a:t>1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.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巴黎</a:t>
            </a:r>
            <a:r>
              <a:rPr lang="zh-TW" altLang="zh-TW" sz="2600" b="1" dirty="0">
                <a:solidFill>
                  <a:schemeClr val="tx1"/>
                </a:solidFill>
              </a:rPr>
              <a:t>公約－規範商標與專利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</a:t>
            </a:r>
            <a:r>
              <a:rPr lang="en-US" altLang="zh-TW" sz="2600" b="1" dirty="0">
                <a:solidFill>
                  <a:schemeClr val="tx1"/>
                </a:solidFill>
              </a:rPr>
              <a:t>2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.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伯恩</a:t>
            </a:r>
            <a:r>
              <a:rPr lang="zh-TW" altLang="zh-TW" sz="2600" b="1" dirty="0">
                <a:solidFill>
                  <a:schemeClr val="tx1"/>
                </a:solidFill>
              </a:rPr>
              <a:t>公約－規範著作權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</a:t>
            </a:r>
            <a:r>
              <a:rPr lang="en-US" altLang="zh-TW" sz="2600" b="1" dirty="0">
                <a:solidFill>
                  <a:schemeClr val="tx1"/>
                </a:solidFill>
              </a:rPr>
              <a:t>3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.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關於</a:t>
            </a:r>
            <a:r>
              <a:rPr lang="zh-TW" altLang="zh-TW" sz="2600" b="1" dirty="0">
                <a:solidFill>
                  <a:schemeClr val="tx1"/>
                </a:solidFill>
              </a:rPr>
              <a:t>積體電路的智慧財產權公約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r>
              <a:rPr lang="en-US" altLang="zh-TW" sz="2600" b="1" dirty="0">
                <a:solidFill>
                  <a:schemeClr val="tx1"/>
                </a:solidFill>
              </a:rPr>
              <a:t>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   </a:t>
            </a:r>
            <a:r>
              <a:rPr lang="en-US" altLang="zh-TW" sz="2600" b="1" dirty="0">
                <a:solidFill>
                  <a:schemeClr val="tx1"/>
                </a:solidFill>
              </a:rPr>
              <a:t>4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. </a:t>
            </a:r>
            <a:r>
              <a:rPr lang="zh-TW" altLang="zh-TW" sz="2600" b="1" dirty="0" smtClean="0">
                <a:solidFill>
                  <a:schemeClr val="tx1"/>
                </a:solidFill>
              </a:rPr>
              <a:t>羅馬</a:t>
            </a:r>
            <a:r>
              <a:rPr lang="zh-TW" altLang="zh-TW" sz="2600" b="1" dirty="0">
                <a:solidFill>
                  <a:schemeClr val="tx1"/>
                </a:solidFill>
              </a:rPr>
              <a:t>公約－保護表演人、錄音製作者及廣播機構的條約。</a:t>
            </a:r>
          </a:p>
          <a:p>
            <a:endParaRPr lang="en-US" altLang="zh-TW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7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第一</a:t>
            </a:r>
            <a:r>
              <a:rPr lang="zh-TW" altLang="zh-TW" sz="3600" b="1" dirty="0"/>
              <a:t>節　</a:t>
            </a:r>
            <a:r>
              <a:rPr lang="zh-TW" altLang="zh-TW" sz="3600" b="1" dirty="0" smtClean="0"/>
              <a:t>條約</a:t>
            </a:r>
            <a:r>
              <a:rPr lang="zh-TW" altLang="zh-TW" sz="3600" b="1" dirty="0"/>
              <a:t/>
            </a:r>
            <a:br>
              <a:rPr lang="zh-TW" altLang="zh-TW" sz="3600" b="1" dirty="0"/>
            </a:br>
            <a:r>
              <a:rPr lang="en-US" altLang="zh-TW" sz="3600" b="1" dirty="0" smtClean="0"/>
              <a:t>                 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8136904" cy="961256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一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定義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二</a:t>
            </a:r>
            <a:r>
              <a:rPr lang="zh-TW" altLang="zh-TW" sz="3200" b="1" dirty="0">
                <a:solidFill>
                  <a:schemeClr val="tx1"/>
                </a:solidFill>
              </a:rPr>
              <a:t>個或二個以上的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國家所締結</a:t>
            </a:r>
            <a:r>
              <a:rPr lang="zh-TW" altLang="zh-TW" sz="3200" b="1" dirty="0">
                <a:solidFill>
                  <a:schemeClr val="tx1"/>
                </a:solidFill>
              </a:rPr>
              <a:t>而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受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          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國際法</a:t>
            </a:r>
            <a:r>
              <a:rPr lang="zh-TW" altLang="zh-TW" sz="3200" b="1" dirty="0">
                <a:solidFill>
                  <a:schemeClr val="tx1"/>
                </a:solidFill>
              </a:rPr>
              <a:t>規範的國際性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協定。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</a:rPr>
              <a:t>二</a:t>
            </a:r>
            <a:r>
              <a:rPr lang="en-US" altLang="zh-TW" sz="3200" b="1" dirty="0">
                <a:solidFill>
                  <a:schemeClr val="tx1"/>
                </a:solidFill>
              </a:rPr>
              <a:t>)</a:t>
            </a:r>
            <a:r>
              <a:rPr lang="zh-TW" altLang="en-US" sz="3200" b="1" dirty="0">
                <a:solidFill>
                  <a:schemeClr val="tx1"/>
                </a:solidFill>
              </a:rPr>
              <a:t>種類 </a:t>
            </a:r>
            <a:r>
              <a:rPr lang="en-US" altLang="zh-TW" sz="3200" b="1" dirty="0">
                <a:solidFill>
                  <a:schemeClr val="tx1"/>
                </a:solidFill>
              </a:rPr>
              <a:t>:  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                     1</a:t>
            </a:r>
            <a:r>
              <a:rPr lang="zh-TW" altLang="en-US" sz="3200" b="1" dirty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雙邊條約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                   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2</a:t>
            </a:r>
            <a:r>
              <a:rPr lang="zh-TW" altLang="en-US" sz="3200" b="1" dirty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區域性多邊條約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                   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</a:rPr>
              <a:t>3</a:t>
            </a:r>
            <a:r>
              <a:rPr lang="zh-TW" altLang="en-US" sz="3200" b="1" dirty="0">
                <a:solidFill>
                  <a:schemeClr val="tx1"/>
                </a:solidFill>
              </a:rPr>
              <a:t>、</a:t>
            </a:r>
            <a:r>
              <a:rPr lang="zh-TW" altLang="zh-TW" sz="3200" b="1" dirty="0">
                <a:solidFill>
                  <a:schemeClr val="tx1"/>
                </a:solidFill>
              </a:rPr>
              <a:t>世界性多邊條約（公約）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endParaRPr lang="en-US" altLang="zh-TW" sz="3200" b="1" dirty="0" smtClean="0"/>
          </a:p>
          <a:p>
            <a:endParaRPr lang="zh-TW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2642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952500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第一</a:t>
            </a:r>
            <a:r>
              <a:rPr lang="zh-TW" altLang="zh-TW" sz="3600" b="1" dirty="0"/>
              <a:t>節　</a:t>
            </a:r>
            <a:r>
              <a:rPr lang="zh-TW" altLang="zh-TW" sz="3600" b="1" dirty="0" smtClean="0"/>
              <a:t>條約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            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9592" y="2780928"/>
            <a:ext cx="7848872" cy="3744416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</a:rPr>
              <a:t>1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雙邊條約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zh-TW" altLang="zh-TW" sz="3200" b="1" dirty="0" smtClean="0">
                <a:solidFill>
                  <a:schemeClr val="tx1"/>
                </a:solidFill>
              </a:rPr>
              <a:t>雙方</a:t>
            </a:r>
            <a:r>
              <a:rPr lang="zh-TW" altLang="zh-TW" sz="3200" b="1" dirty="0">
                <a:solidFill>
                  <a:schemeClr val="tx1"/>
                </a:solidFill>
              </a:rPr>
              <a:t>就權利義務於條約中為一般原則性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規定。</a:t>
            </a:r>
            <a:r>
              <a:rPr lang="zh-TW" altLang="zh-TW" sz="3200" b="1" dirty="0">
                <a:solidFill>
                  <a:schemeClr val="tx1"/>
                </a:solidFill>
              </a:rPr>
              <a:t>例如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我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國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與</a:t>
            </a:r>
            <a:r>
              <a:rPr lang="zh-TW" altLang="zh-TW" sz="3200" b="1" dirty="0">
                <a:solidFill>
                  <a:schemeClr val="tx1"/>
                </a:solidFill>
              </a:rPr>
              <a:t>美國簽訂的「</a:t>
            </a:r>
            <a:r>
              <a:rPr lang="zh-TW" altLang="zh-TW" sz="3600" b="1" dirty="0">
                <a:solidFill>
                  <a:srgbClr val="FF0000"/>
                </a:solidFill>
              </a:rPr>
              <a:t>中美貿易及投資架構協定</a:t>
            </a:r>
            <a:r>
              <a:rPr lang="zh-TW" altLang="zh-TW" sz="3200" b="1" dirty="0">
                <a:solidFill>
                  <a:schemeClr val="tx1"/>
                </a:solidFill>
              </a:rPr>
              <a:t>」即是這種情形</a:t>
            </a:r>
            <a:r>
              <a:rPr lang="zh-TW" altLang="en-US" sz="3200" b="1" dirty="0">
                <a:solidFill>
                  <a:schemeClr val="tx1"/>
                </a:solidFill>
              </a:rPr>
              <a:t>，</a:t>
            </a:r>
            <a:r>
              <a:rPr lang="zh-TW" altLang="zh-TW" sz="3200" b="1" dirty="0">
                <a:solidFill>
                  <a:schemeClr val="tx1"/>
                </a:solidFill>
              </a:rPr>
              <a:t>每年定期聚會</a:t>
            </a:r>
            <a:r>
              <a:rPr lang="zh-TW" altLang="en-US" sz="3200" b="1" dirty="0">
                <a:solidFill>
                  <a:schemeClr val="tx1"/>
                </a:solidFill>
              </a:rPr>
              <a:t>，</a:t>
            </a:r>
            <a:r>
              <a:rPr lang="zh-TW" altLang="zh-TW" sz="3200" b="1" dirty="0">
                <a:solidFill>
                  <a:schemeClr val="tx1"/>
                </a:solidFill>
              </a:rPr>
              <a:t>把內容包括入協定裡面。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endParaRPr lang="en-US" altLang="zh-TW" sz="3200" b="1" dirty="0" smtClean="0"/>
          </a:p>
          <a:p>
            <a:endParaRPr lang="en-US" altLang="zh-TW" sz="3200" b="1" dirty="0" smtClean="0"/>
          </a:p>
          <a:p>
            <a:endParaRPr lang="zh-TW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37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952500"/>
            <a:ext cx="7019056" cy="136207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 smtClean="0"/>
              <a:t>第</a:t>
            </a:r>
            <a:r>
              <a:rPr lang="zh-TW" altLang="en-US" b="1" dirty="0" smtClean="0"/>
              <a:t>一</a:t>
            </a:r>
            <a:r>
              <a:rPr lang="zh-TW" altLang="zh-TW" b="1" dirty="0" smtClean="0"/>
              <a:t>章</a:t>
            </a:r>
            <a:r>
              <a:rPr lang="en-US" altLang="zh-TW" b="1" dirty="0" smtClean="0"/>
              <a:t>  </a:t>
            </a:r>
            <a:r>
              <a:rPr lang="zh-TW" altLang="zh-TW" b="1" dirty="0"/>
              <a:t>國際貿易法的法源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>        </a:t>
            </a:r>
            <a:r>
              <a:rPr lang="zh-TW" altLang="zh-TW" sz="3600" b="1" dirty="0" smtClean="0"/>
              <a:t>第一</a:t>
            </a:r>
            <a:r>
              <a:rPr lang="zh-TW" altLang="zh-TW" sz="3600" b="1" dirty="0"/>
              <a:t>節　</a:t>
            </a:r>
            <a:r>
              <a:rPr lang="zh-TW" altLang="zh-TW" sz="3600" b="1" dirty="0" smtClean="0"/>
              <a:t>條約</a:t>
            </a:r>
            <a:r>
              <a:rPr lang="zh-TW" altLang="zh-TW" sz="3600" b="1" dirty="0"/>
              <a:t/>
            </a:r>
            <a:br>
              <a:rPr lang="zh-TW" altLang="zh-TW" sz="3600" b="1" dirty="0"/>
            </a:br>
            <a:r>
              <a:rPr lang="en-US" altLang="zh-TW" sz="3600" b="1" dirty="0"/>
              <a:t> </a:t>
            </a:r>
            <a:r>
              <a:rPr lang="en-US" altLang="zh-TW" sz="3600" b="1" dirty="0" smtClean="0"/>
              <a:t>                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7584" y="2708920"/>
            <a:ext cx="7632848" cy="817240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</a:rPr>
              <a:t>2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、</a:t>
            </a:r>
            <a:r>
              <a:rPr lang="zh-TW" altLang="zh-TW" sz="3600" b="1" dirty="0">
                <a:solidFill>
                  <a:schemeClr val="tx1"/>
                </a:solidFill>
              </a:rPr>
              <a:t>區域性多邊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條約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: </a:t>
            </a: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指</a:t>
            </a:r>
            <a:r>
              <a:rPr lang="zh-TW" altLang="zh-TW" sz="3600" b="1" dirty="0">
                <a:solidFill>
                  <a:schemeClr val="tx1"/>
                </a:solidFill>
              </a:rPr>
              <a:t>為設立區域性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國際經貿</a:t>
            </a:r>
            <a:r>
              <a:rPr lang="zh-TW" altLang="zh-TW" sz="3600" b="1" dirty="0">
                <a:solidFill>
                  <a:schemeClr val="tx1"/>
                </a:solidFill>
              </a:rPr>
              <a:t>組織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的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基本條約。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例如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: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北美</a:t>
            </a:r>
            <a:r>
              <a:rPr lang="zh-TW" altLang="zh-TW" sz="3600" b="1" dirty="0">
                <a:solidFill>
                  <a:srgbClr val="FF0000"/>
                </a:solidFill>
              </a:rPr>
              <a:t>自由貿易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協定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                 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亞太</a:t>
            </a:r>
            <a:r>
              <a:rPr lang="zh-TW" altLang="zh-TW" sz="3600" b="1" dirty="0">
                <a:solidFill>
                  <a:schemeClr val="tx1"/>
                </a:solidFill>
              </a:rPr>
              <a:t>自由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貿易協定</a:t>
            </a:r>
            <a:r>
              <a:rPr lang="zh-TW" altLang="zh-TW" sz="3600" b="1" dirty="0">
                <a:solidFill>
                  <a:schemeClr val="tx1"/>
                </a:solidFill>
              </a:rPr>
              <a:t>。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endParaRPr lang="en-US" altLang="zh-TW" sz="3200" b="1" dirty="0" smtClean="0"/>
          </a:p>
          <a:p>
            <a:endParaRPr lang="zh-TW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375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5829</TotalTime>
  <Words>4938</Words>
  <Application>Microsoft Office PowerPoint</Application>
  <PresentationFormat>如螢幕大小 (4:3)</PresentationFormat>
  <Paragraphs>600</Paragraphs>
  <Slides>61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2" baseType="lpstr">
      <vt:lpstr>公正</vt:lpstr>
      <vt:lpstr>Introduction to International Trade</vt:lpstr>
      <vt:lpstr>學期成績評量標準</vt:lpstr>
      <vt:lpstr>AE同學未來職涯規劃</vt:lpstr>
      <vt:lpstr>第一章 緒論</vt:lpstr>
      <vt:lpstr>第一篇 國際貿易概論</vt:lpstr>
      <vt:lpstr>第一篇 國際貿易概論</vt:lpstr>
      <vt:lpstr>      第一章  國際貿易法的法源         第一節　條約                   </vt:lpstr>
      <vt:lpstr>    第一章  國際貿易法的法源         第一節　條約                 </vt:lpstr>
      <vt:lpstr>    第一章  國際貿易法的法源         第一節　條約                  </vt:lpstr>
      <vt:lpstr>                        北美自由貿易協定（NAFTA）  </vt:lpstr>
      <vt:lpstr>      </vt:lpstr>
      <vt:lpstr>    第一章  國際貿易法的法源         第一節　條約                  </vt:lpstr>
      <vt:lpstr>    第一章  國際貿易法的法源         第一節　條約                  </vt:lpstr>
      <vt:lpstr>    第一章  國際貿易法的法源         第二節　國際貿易習慣                一、國際貿易習慣（法）之定義</vt:lpstr>
      <vt:lpstr>    第一章  國際貿易法的法源         第二節　國際貿易習慣                  二、國際貿易習慣（法）之特徵</vt:lpstr>
      <vt:lpstr>    第一章  國際貿易法的法源         第二節　國際貿易習慣                  三、國際貿易習慣的種類</vt:lpstr>
      <vt:lpstr>常用的統一慣例</vt:lpstr>
      <vt:lpstr>第一篇 國際貿易概論</vt:lpstr>
      <vt:lpstr>      第二章  國際貿易經營的主體          第一節　公司                  一、貿易經營權 </vt:lpstr>
      <vt:lpstr>      第二章  國際貿易經營的主體          第一節　公司                  二、國營貿易事業 </vt:lpstr>
      <vt:lpstr>      第二章  國際貿易經營的主體          第一節　公司                  三、出進口廠商</vt:lpstr>
      <vt:lpstr>      第二章  國際貿易經營的主體          第一節　公司                  三、出進口廠商</vt:lpstr>
      <vt:lpstr>      第二章  國際貿易經營的主體          第一節　公司                  四、外國公司</vt:lpstr>
      <vt:lpstr>      第二章  國際貿易經營的主體          第一節　公司                  五、分公司</vt:lpstr>
      <vt:lpstr>      第二章  國際貿易經營的主體          第一節　公司                  五、分公司</vt:lpstr>
      <vt:lpstr>      第二章  國際貿易經營的主體          第一節　公司                  六、子公司 (subsidiary)</vt:lpstr>
      <vt:lpstr>      第二章  國際貿易經營的主體          第一節　公司                  七、跨國籍公司</vt:lpstr>
      <vt:lpstr>      第二章  國際貿易經營的主體          第一節　公司                  八、境外公司</vt:lpstr>
      <vt:lpstr>      第二章  國際貿易經營的主體          第一節　公司                  八、境外公司</vt:lpstr>
      <vt:lpstr>      第二章  國際貿易經營的主體          第一節　公司                  八、境外公司</vt:lpstr>
      <vt:lpstr>      第二章  國際貿易經營的主體          第二節　政府及區域經濟組織                  一、政府</vt:lpstr>
      <vt:lpstr>      第二章  國際貿易經營的主體          第二節　政府及區域經濟組織                  一、政府</vt:lpstr>
      <vt:lpstr>      第二章  國際貿易經營的主體          第二節　政府及區域經濟組織                  一、政府</vt:lpstr>
      <vt:lpstr>      第二章  國際貿易經營的主體          第二節　政府及區域經濟組織                  二、區域經濟組織</vt:lpstr>
      <vt:lpstr>      第二章  國際貿易經營的主體          第二節　政府及區域經濟組織                  二、區域經濟組織</vt:lpstr>
      <vt:lpstr>      第二章  國際貿易經營的主體          第二節　政府及區域經濟組織                  二、區域經濟組織</vt:lpstr>
      <vt:lpstr>      第二章  國際貿易經營的主體          第二節　政府及區域經濟組織                  二、區域經濟組織</vt:lpstr>
      <vt:lpstr>      第二章  國際貿易經營的主體          第二節　政府及區域經濟組織                  二、區域經濟組織</vt:lpstr>
      <vt:lpstr>      第二章  國際貿易經營的主體          第二節　政府及區域經濟組織                  二、區域經濟組織</vt:lpstr>
      <vt:lpstr>      第二章  國際貿易經營的主體          第二節　政府及區域經濟組織                  二、區域經濟組織</vt:lpstr>
      <vt:lpstr>      第二章  國際貿易經營的主體          第二節　政府及區域經濟組織                  二、區域經濟組織</vt:lpstr>
      <vt:lpstr>第一篇 國際貿易概論</vt:lpstr>
      <vt:lpstr>      第三章   國際貿易經營的客體          第一節　商品貿易                  一、關務行政有關之商品分類</vt:lpstr>
      <vt:lpstr>      第三章   國際貿易經營的客體          第一節　商品貿易                  一、關務行政有關之商品分類</vt:lpstr>
      <vt:lpstr>      第三章   國際貿易經營的客體          第一節　商品貿易                  一、關務行政有關之商品分類</vt:lpstr>
      <vt:lpstr>      第三章   國際貿易經營的客體          第一節　商品貿易                  一、關務行政有關之商品分類</vt:lpstr>
      <vt:lpstr>     T : 進口應課徵貨物稅 Subject to commodity tax　 Z : 進口貨物統計數量單位應申報「0」之稅則號別。 555 : 輸入７．１ｋｗ以下含有ＨＣＦＣ－２２之空氣調節器，           應檢附行政院環境保護署同意文件。 C02 : 本項下部分商品屬於經濟部標準檢驗局公告應施進口檢驗商品。 MWO : 大陸物品不准輸入   </vt:lpstr>
      <vt:lpstr>      第三章   國際貿易經營的客體          第一節　商品貿易                  二、貿易行政有關之商品分類</vt:lpstr>
      <vt:lpstr>      第三章   國際貿易經營的客體          第一節　商品貿易                  二、貿易行政有關之商品分類</vt:lpstr>
      <vt:lpstr>      第三章   國際貿易經營的客體          第一節　商品貿易                  二、貿易行政有關之商品分類</vt:lpstr>
      <vt:lpstr>      第三章   國際貿易經營的客體          第二節　服務業貿易                  一、服務業貿易的定義</vt:lpstr>
      <vt:lpstr>      第三章   國際貿易經營的客體          第二節　服務業貿易                  二、服務業貿易的基本原則</vt:lpstr>
      <vt:lpstr>      第三章   國際貿易經營的客體          第二節　服務業貿易   三、服務業貿易的四種方式（4 Models）</vt:lpstr>
      <vt:lpstr>      第三章   國際貿易經營的客體          第二節　服務業貿易   三、服務業貿易的四種方式（4 Models）</vt:lpstr>
      <vt:lpstr>      第三章   國際貿易經營的客體          第二節　服務業貿易                  四、服務業貿易的障礙</vt:lpstr>
      <vt:lpstr>      第三章   國際貿易經營的客體     第三節 TRIMS（與貿易有關的投資措施）              一、WTO的努力</vt:lpstr>
      <vt:lpstr>      第三章   國際貿易經營的客體     第三節 TRIMS（與貿易有關的投資措施）              二、TRIMS禁止的投資限制</vt:lpstr>
      <vt:lpstr>      第三章   國際貿易經營的客體     第三節 TRIMS（與貿易有關的投資措施）              二、TRIMS禁止的投資限制</vt:lpstr>
      <vt:lpstr>      第三章   國際貿易經營的客體     第四節 TRIPS（與貿易有關的智慧財產權協定）              一、智慧財產權（IPR）定義與範圍</vt:lpstr>
      <vt:lpstr>      第三章   國際貿易經營的客體     第四節 TRIPS（與貿易有關的智慧財產權協定）              二、WTO的努力</vt:lpstr>
      <vt:lpstr>      第三章   國際貿易經營的客體     第四節 TRIPS（與貿易有關的智慧財產權協定）              三、TRIPS的特徵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第一篇 國際貿易法總論</dc:title>
  <dc:creator>OCU</dc:creator>
  <cp:lastModifiedBy>OCU</cp:lastModifiedBy>
  <cp:revision>372</cp:revision>
  <dcterms:created xsi:type="dcterms:W3CDTF">2014-09-15T13:18:42Z</dcterms:created>
  <dcterms:modified xsi:type="dcterms:W3CDTF">2015-10-01T10:08:47Z</dcterms:modified>
</cp:coreProperties>
</file>