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2"/>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7" r:id="rId89"/>
    <p:sldId id="355" r:id="rId90"/>
    <p:sldId id="346" r:id="rId91"/>
    <p:sldId id="348" r:id="rId92"/>
    <p:sldId id="349" r:id="rId93"/>
    <p:sldId id="350" r:id="rId94"/>
    <p:sldId id="351" r:id="rId95"/>
    <p:sldId id="352" r:id="rId96"/>
    <p:sldId id="353"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384" r:id="rId126"/>
    <p:sldId id="385" r:id="rId127"/>
    <p:sldId id="386" r:id="rId128"/>
    <p:sldId id="388" r:id="rId129"/>
    <p:sldId id="389" r:id="rId130"/>
    <p:sldId id="390" r:id="rId131"/>
    <p:sldId id="391" r:id="rId132"/>
    <p:sldId id="392" r:id="rId133"/>
    <p:sldId id="393" r:id="rId134"/>
    <p:sldId id="394" r:id="rId135"/>
    <p:sldId id="395"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571F5-199C-48F0-BA7D-E00806D62A70}" type="datetimeFigureOut">
              <a:rPr lang="zh-TW" altLang="en-US" smtClean="0"/>
              <a:t>2014/10/31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BB38FC-F6DA-4072-B993-6B70EC5664F0}" type="slidenum">
              <a:rPr lang="zh-TW" altLang="en-US" smtClean="0"/>
              <a:t>‹#›</a:t>
            </a:fld>
            <a:endParaRPr lang="zh-TW" altLang="en-US"/>
          </a:p>
        </p:txBody>
      </p:sp>
    </p:spTree>
    <p:extLst>
      <p:ext uri="{BB962C8B-B14F-4D97-AF65-F5344CB8AC3E}">
        <p14:creationId xmlns:p14="http://schemas.microsoft.com/office/powerpoint/2010/main" val="2763152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r>
              <a:rPr lang="en-US" altLang="zh-TW" smtClean="0"/>
              <a:t>2014/09/01</a:t>
            </a:r>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9D3B025D-394C-4BED-BC88-A34814B36B97}" type="slidenum">
              <a:rPr lang="zh-TW" altLang="en-US" smtClean="0"/>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9D3B025D-394C-4BED-BC88-A34814B36B97}"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r>
              <a:rPr lang="en-US" altLang="zh-TW" smtClean="0"/>
              <a:t>2014/09/01</a:t>
            </a:r>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r>
              <a:rPr lang="en-US" altLang="zh-TW" smtClean="0"/>
              <a:t>2014/09/01</a:t>
            </a:r>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r>
              <a:rPr lang="en-US" altLang="zh-TW" smtClean="0"/>
              <a:t>2014/09/01</a:t>
            </a:r>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r>
              <a:rPr lang="en-US" altLang="zh-TW" smtClean="0"/>
              <a:t>2014/09/01</a:t>
            </a:r>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r>
              <a:rPr lang="en-US" altLang="zh-TW" smtClean="0"/>
              <a:t>2014/09/01</a:t>
            </a:r>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r>
              <a:rPr lang="en-US" altLang="zh-TW" smtClean="0"/>
              <a:t>2014/09/01</a:t>
            </a:r>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9D3B025D-394C-4BED-BC88-A34814B36B97}"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en-US" altLang="zh-TW" smtClean="0"/>
              <a:t>2014/09/01</a:t>
            </a:r>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3B025D-394C-4BED-BC88-A34814B36B9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4077072"/>
            <a:ext cx="6984776" cy="1561728"/>
          </a:xfrm>
        </p:spPr>
        <p:txBody>
          <a:bodyPr>
            <a:normAutofit lnSpcReduction="10000"/>
          </a:bodyPr>
          <a:lstStyle/>
          <a:p>
            <a:r>
              <a:rPr lang="zh-TW" altLang="zh-TW" sz="3200" b="1" dirty="0"/>
              <a:t> </a:t>
            </a:r>
            <a:r>
              <a:rPr lang="en-US" altLang="zh-TW" sz="3200" b="1" dirty="0"/>
              <a:t>[2007 Revision, ICC Publication no. 600</a:t>
            </a:r>
            <a:r>
              <a:rPr lang="en-US" altLang="zh-TW" sz="3200" b="1" dirty="0" smtClean="0"/>
              <a:t>]</a:t>
            </a:r>
          </a:p>
          <a:p>
            <a:r>
              <a:rPr lang="zh-TW" altLang="en-US" sz="3200" b="1" dirty="0" smtClean="0"/>
              <a:t>簡報檔製作</a:t>
            </a:r>
            <a:r>
              <a:rPr lang="en-US" altLang="zh-TW" sz="3200" b="1" dirty="0" smtClean="0"/>
              <a:t>: </a:t>
            </a:r>
            <a:r>
              <a:rPr lang="zh-TW" altLang="en-US" sz="3200" b="1" dirty="0" smtClean="0"/>
              <a:t>吳茂德</a:t>
            </a:r>
            <a:endParaRPr lang="en-US" altLang="zh-TW" sz="3200" b="1" dirty="0" smtClean="0"/>
          </a:p>
          <a:p>
            <a:r>
              <a:rPr lang="en-US" altLang="zh-TW" sz="3200" b="1" dirty="0" smtClean="0"/>
              <a:t>2014.09.01</a:t>
            </a:r>
            <a:endParaRPr lang="zh-TW" altLang="en-US" sz="3200" dirty="0"/>
          </a:p>
        </p:txBody>
      </p:sp>
      <p:sp>
        <p:nvSpPr>
          <p:cNvPr id="2" name="標題 1"/>
          <p:cNvSpPr>
            <a:spLocks noGrp="1"/>
          </p:cNvSpPr>
          <p:nvPr>
            <p:ph type="ctrTitle"/>
          </p:nvPr>
        </p:nvSpPr>
        <p:spPr/>
        <p:txBody>
          <a:bodyPr>
            <a:normAutofit/>
          </a:bodyPr>
          <a:lstStyle/>
          <a:p>
            <a:r>
              <a:rPr lang="en-US" altLang="zh-TW" b="1" dirty="0"/>
              <a:t>The Uniform Customs and Practice for Documentary Credits</a:t>
            </a:r>
            <a:endParaRPr lang="zh-TW" altLang="en-US" dirty="0"/>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a:t>
            </a:fld>
            <a:endParaRPr lang="zh-TW" altLang="en-US"/>
          </a:p>
        </p:txBody>
      </p:sp>
    </p:spTree>
    <p:extLst>
      <p:ext uri="{BB962C8B-B14F-4D97-AF65-F5344CB8AC3E}">
        <p14:creationId xmlns:p14="http://schemas.microsoft.com/office/powerpoint/2010/main" val="3944924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(1)</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539552" y="2578858"/>
            <a:ext cx="8496944" cy="4265438"/>
          </a:xfrm>
        </p:spPr>
        <p:txBody>
          <a:bodyPr>
            <a:noAutofit/>
          </a:bodyPr>
          <a:lstStyle/>
          <a:p>
            <a:r>
              <a:rPr lang="en-US" altLang="zh-TW" sz="2800" b="1" dirty="0">
                <a:solidFill>
                  <a:schemeClr val="tx1"/>
                </a:solidFill>
              </a:rPr>
              <a:t>For the purpose of these rules: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Where applicable, words in the singular include the plural and in the plural include the singular. </a:t>
            </a:r>
            <a:endParaRPr lang="zh-TW" altLang="zh-TW" sz="2800" dirty="0">
              <a:solidFill>
                <a:schemeClr val="tx1"/>
              </a:solidFill>
            </a:endParaRPr>
          </a:p>
          <a:p>
            <a:r>
              <a:rPr lang="en-US" altLang="zh-TW" sz="2800" b="1" dirty="0" smtClean="0">
                <a:solidFill>
                  <a:schemeClr val="tx1"/>
                </a:solidFill>
              </a:rPr>
              <a:t>A </a:t>
            </a:r>
            <a:r>
              <a:rPr lang="en-US" altLang="zh-TW" sz="2800" b="1" dirty="0">
                <a:solidFill>
                  <a:schemeClr val="tx1"/>
                </a:solidFill>
              </a:rPr>
              <a:t>credit is </a:t>
            </a:r>
            <a:r>
              <a:rPr lang="en-US" altLang="zh-TW" sz="2800" b="1" dirty="0">
                <a:solidFill>
                  <a:srgbClr val="FF0000"/>
                </a:solidFill>
              </a:rPr>
              <a:t>irrevocable</a:t>
            </a:r>
            <a:r>
              <a:rPr lang="en-US" altLang="zh-TW" sz="2800" b="1" dirty="0">
                <a:solidFill>
                  <a:schemeClr val="tx1"/>
                </a:solidFill>
              </a:rPr>
              <a:t> even if there is no indication to that effect. </a:t>
            </a:r>
            <a:endParaRPr lang="zh-TW" altLang="zh-TW" sz="2800" dirty="0">
              <a:solidFill>
                <a:schemeClr val="tx1"/>
              </a:solidFill>
            </a:endParaRPr>
          </a:p>
          <a:p>
            <a:r>
              <a:rPr lang="en-US" altLang="zh-TW" sz="2800" b="1" dirty="0" smtClean="0">
                <a:solidFill>
                  <a:schemeClr val="tx1"/>
                </a:solidFill>
              </a:rPr>
              <a:t>A </a:t>
            </a:r>
            <a:r>
              <a:rPr lang="en-US" altLang="zh-TW" sz="2800" b="1" dirty="0">
                <a:solidFill>
                  <a:schemeClr val="tx1"/>
                </a:solidFill>
              </a:rPr>
              <a:t>document may be </a:t>
            </a:r>
            <a:r>
              <a:rPr lang="en-US" altLang="zh-TW" sz="2800" b="1" dirty="0">
                <a:solidFill>
                  <a:srgbClr val="FF0000"/>
                </a:solidFill>
              </a:rPr>
              <a:t>signed</a:t>
            </a:r>
            <a:r>
              <a:rPr lang="en-US" altLang="zh-TW" sz="2800" b="1" dirty="0">
                <a:solidFill>
                  <a:schemeClr val="tx1"/>
                </a:solidFill>
              </a:rPr>
              <a:t> by handwriting, facsimile signature, perforated signature, stamp, symbol or any other mechanical or electronic method of authentication.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a:t>
            </a:fld>
            <a:endParaRPr lang="zh-TW" altLang="en-US"/>
          </a:p>
        </p:txBody>
      </p:sp>
    </p:spTree>
    <p:extLst>
      <p:ext uri="{BB962C8B-B14F-4D97-AF65-F5344CB8AC3E}">
        <p14:creationId xmlns:p14="http://schemas.microsoft.com/office/powerpoint/2010/main" val="154699511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(2)</a:t>
            </a:r>
            <a:endParaRPr lang="zh-TW" altLang="en-US" sz="3600" dirty="0"/>
          </a:p>
        </p:txBody>
      </p:sp>
      <p:sp>
        <p:nvSpPr>
          <p:cNvPr id="3" name="文字版面配置區 2"/>
          <p:cNvSpPr>
            <a:spLocks noGrp="1"/>
          </p:cNvSpPr>
          <p:nvPr>
            <p:ph type="body" idx="1"/>
          </p:nvPr>
        </p:nvSpPr>
        <p:spPr>
          <a:xfrm>
            <a:off x="611560" y="2564904"/>
            <a:ext cx="8208912" cy="4121422"/>
          </a:xfrm>
        </p:spPr>
        <p:txBody>
          <a:bodyPr>
            <a:noAutofit/>
          </a:bodyPr>
          <a:lstStyle/>
          <a:p>
            <a:r>
              <a:rPr lang="en-US" altLang="zh-TW" sz="2800" b="1" dirty="0">
                <a:solidFill>
                  <a:schemeClr val="tx1"/>
                </a:solidFill>
              </a:rPr>
              <a:t> </a:t>
            </a:r>
            <a:r>
              <a:rPr lang="en-US" altLang="zh-TW" sz="2800" b="1" dirty="0" smtClean="0">
                <a:solidFill>
                  <a:schemeClr val="tx1"/>
                </a:solidFill>
              </a:rPr>
              <a:t>   ii</a:t>
            </a:r>
            <a:r>
              <a:rPr lang="en-US" altLang="zh-TW" sz="2800" b="1" dirty="0">
                <a:solidFill>
                  <a:schemeClr val="tx1"/>
                </a:solidFill>
              </a:rPr>
              <a:t>. indicate that the goods have been </a:t>
            </a:r>
            <a:r>
              <a:rPr lang="en-US" altLang="zh-TW" sz="2800" b="1" dirty="0">
                <a:solidFill>
                  <a:srgbClr val="FF0000"/>
                </a:solidFill>
              </a:rPr>
              <a:t>shipped on board</a:t>
            </a:r>
            <a:r>
              <a:rPr lang="en-US" altLang="zh-TW" sz="2800" b="1" dirty="0">
                <a:solidFill>
                  <a:schemeClr val="tx1"/>
                </a:solidFill>
              </a:rPr>
              <a:t> a </a:t>
            </a:r>
            <a:r>
              <a:rPr lang="en-US" altLang="zh-TW" sz="2800" b="1" dirty="0" smtClean="0">
                <a:solidFill>
                  <a:schemeClr val="tx1"/>
                </a:solidFill>
              </a:rPr>
              <a:t>named </a:t>
            </a:r>
            <a:r>
              <a:rPr lang="en-US" altLang="zh-TW" sz="2800" b="1" dirty="0">
                <a:solidFill>
                  <a:schemeClr val="tx1"/>
                </a:solidFill>
              </a:rPr>
              <a:t>vessel at the port of loading stated </a:t>
            </a:r>
            <a:r>
              <a:rPr lang="en-US" altLang="zh-TW" sz="2800" b="1" dirty="0" smtClean="0">
                <a:solidFill>
                  <a:schemeClr val="tx1"/>
                </a:solidFill>
              </a:rPr>
              <a:t>in </a:t>
            </a:r>
            <a:r>
              <a:rPr lang="en-US" altLang="zh-TW" sz="2800" b="1" dirty="0">
                <a:solidFill>
                  <a:schemeClr val="tx1"/>
                </a:solidFill>
              </a:rPr>
              <a:t>the credit by:  </a:t>
            </a:r>
            <a:r>
              <a:rPr lang="zh-TW" altLang="zh-TW" sz="2800" dirty="0">
                <a:solidFill>
                  <a:schemeClr val="tx1"/>
                </a:solidFill>
              </a:rPr>
              <a:t>　</a:t>
            </a: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t>
            </a:r>
            <a:r>
              <a:rPr lang="en-US" altLang="zh-TW" sz="2800" b="1" dirty="0">
                <a:solidFill>
                  <a:srgbClr val="0070C0"/>
                </a:solidFill>
              </a:rPr>
              <a:t>pre-printed</a:t>
            </a:r>
            <a:r>
              <a:rPr lang="en-US" altLang="zh-TW" sz="2800" b="1" dirty="0">
                <a:solidFill>
                  <a:schemeClr val="tx1"/>
                </a:solidFill>
              </a:rPr>
              <a:t> wording, or </a:t>
            </a:r>
            <a:endParaRPr lang="zh-TW" altLang="zh-TW" sz="2800" dirty="0">
              <a:solidFill>
                <a:schemeClr val="tx1"/>
              </a:solidFill>
            </a:endParaRP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an </a:t>
            </a:r>
            <a:r>
              <a:rPr lang="en-US" altLang="zh-TW" sz="2800" b="1" dirty="0">
                <a:solidFill>
                  <a:srgbClr val="0070C0"/>
                </a:solidFill>
              </a:rPr>
              <a:t>on board notation </a:t>
            </a:r>
            <a:r>
              <a:rPr lang="en-US" altLang="zh-TW" sz="2800" b="1" dirty="0">
                <a:solidFill>
                  <a:schemeClr val="tx1"/>
                </a:solidFill>
              </a:rPr>
              <a:t>indicating the date on </a:t>
            </a:r>
            <a:r>
              <a:rPr lang="en-US" altLang="zh-TW" sz="2800" b="1" dirty="0" smtClean="0">
                <a:solidFill>
                  <a:schemeClr val="tx1"/>
                </a:solidFill>
              </a:rPr>
              <a:t>which </a:t>
            </a:r>
            <a:r>
              <a:rPr lang="en-US" altLang="zh-TW" sz="2800" b="1" dirty="0">
                <a:solidFill>
                  <a:schemeClr val="tx1"/>
                </a:solidFill>
              </a:rPr>
              <a:t>the </a:t>
            </a:r>
            <a:r>
              <a:rPr lang="en-US" altLang="zh-TW" sz="2800" b="1" dirty="0" smtClean="0">
                <a:solidFill>
                  <a:schemeClr val="tx1"/>
                </a:solidFill>
              </a:rPr>
              <a:t>goods </a:t>
            </a:r>
            <a:r>
              <a:rPr lang="en-US" altLang="zh-TW" sz="2800" b="1" dirty="0">
                <a:solidFill>
                  <a:schemeClr val="tx1"/>
                </a:solidFill>
              </a:rPr>
              <a:t>have been shipped on board. </a:t>
            </a:r>
            <a:endParaRPr lang="zh-TW" altLang="zh-TW" sz="2800" dirty="0">
              <a:solidFill>
                <a:schemeClr val="tx1"/>
              </a:solidFill>
            </a:endParaRPr>
          </a:p>
          <a:p>
            <a:r>
              <a:rPr lang="en-US" altLang="zh-TW" sz="2800" b="1" dirty="0">
                <a:solidFill>
                  <a:schemeClr val="tx1"/>
                </a:solidFill>
              </a:rPr>
              <a:t>The </a:t>
            </a:r>
            <a:r>
              <a:rPr lang="en-US" altLang="zh-TW" sz="2800" b="1" dirty="0">
                <a:solidFill>
                  <a:srgbClr val="FF0000"/>
                </a:solidFill>
              </a:rPr>
              <a:t>date of issuance </a:t>
            </a:r>
            <a:r>
              <a:rPr lang="en-US" altLang="zh-TW" sz="2800" b="1" dirty="0">
                <a:solidFill>
                  <a:schemeClr val="tx1"/>
                </a:solidFill>
              </a:rPr>
              <a:t>of the charter party bill of lading </a:t>
            </a:r>
            <a:r>
              <a:rPr lang="en-US" altLang="zh-TW" sz="2800" b="1" dirty="0" smtClean="0">
                <a:solidFill>
                  <a:schemeClr val="tx1"/>
                </a:solidFill>
              </a:rPr>
              <a:t>will </a:t>
            </a:r>
            <a:r>
              <a:rPr lang="en-US" altLang="zh-TW" sz="2800" b="1" dirty="0">
                <a:solidFill>
                  <a:schemeClr val="tx1"/>
                </a:solidFill>
              </a:rPr>
              <a:t>be deemed to be the </a:t>
            </a:r>
            <a:r>
              <a:rPr lang="en-US" altLang="zh-TW" sz="2800" b="1" dirty="0">
                <a:solidFill>
                  <a:srgbClr val="FF0000"/>
                </a:solidFill>
              </a:rPr>
              <a:t>date of </a:t>
            </a:r>
            <a:r>
              <a:rPr lang="en-US" altLang="zh-TW" sz="2800" b="1" dirty="0" smtClean="0">
                <a:solidFill>
                  <a:srgbClr val="FF0000"/>
                </a:solidFill>
              </a:rPr>
              <a:t>shipment</a:t>
            </a:r>
            <a:r>
              <a:rPr lang="en-US" altLang="zh-TW" sz="2800" b="1" dirty="0" smtClean="0">
                <a:solidFill>
                  <a:schemeClr val="tx1"/>
                </a:solidFill>
              </a:rPr>
              <a:t>. </a:t>
            </a:r>
            <a:r>
              <a:rPr lang="en-US" altLang="zh-TW" sz="2800" b="1" dirty="0">
                <a:solidFill>
                  <a:schemeClr val="tx1"/>
                </a:solidFill>
              </a:rPr>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100</a:t>
            </a:fld>
            <a:endParaRPr lang="zh-TW" altLang="en-US"/>
          </a:p>
        </p:txBody>
      </p:sp>
    </p:spTree>
    <p:extLst>
      <p:ext uri="{BB962C8B-B14F-4D97-AF65-F5344CB8AC3E}">
        <p14:creationId xmlns:p14="http://schemas.microsoft.com/office/powerpoint/2010/main" val="376321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(3)</a:t>
            </a:r>
            <a:endParaRPr lang="zh-TW" altLang="en-US" sz="3600" dirty="0"/>
          </a:p>
        </p:txBody>
      </p:sp>
      <p:sp>
        <p:nvSpPr>
          <p:cNvPr id="3" name="文字版面配置區 2"/>
          <p:cNvSpPr>
            <a:spLocks noGrp="1"/>
          </p:cNvSpPr>
          <p:nvPr>
            <p:ph type="body" idx="1"/>
          </p:nvPr>
        </p:nvSpPr>
        <p:spPr>
          <a:xfrm>
            <a:off x="467544" y="2492896"/>
            <a:ext cx="8496944" cy="4121422"/>
          </a:xfrm>
        </p:spPr>
        <p:txBody>
          <a:bodyPr>
            <a:noAutofit/>
          </a:bodyPr>
          <a:lstStyle/>
          <a:p>
            <a:r>
              <a:rPr lang="en-US" altLang="zh-TW" sz="2800" b="1" dirty="0" smtClean="0"/>
              <a:t>    </a:t>
            </a:r>
            <a:r>
              <a:rPr lang="en-US" altLang="zh-TW" sz="2800" b="1" dirty="0" smtClean="0">
                <a:solidFill>
                  <a:schemeClr val="tx1"/>
                </a:solidFill>
              </a:rPr>
              <a:t>iii</a:t>
            </a:r>
            <a:r>
              <a:rPr lang="en-US" altLang="zh-TW" sz="2800" b="1" dirty="0">
                <a:solidFill>
                  <a:schemeClr val="tx1"/>
                </a:solidFill>
              </a:rPr>
              <a:t>. indicate shipment from the </a:t>
            </a:r>
            <a:r>
              <a:rPr lang="en-US" altLang="zh-TW" sz="2800" b="1" dirty="0">
                <a:solidFill>
                  <a:srgbClr val="FF0000"/>
                </a:solidFill>
              </a:rPr>
              <a:t>port of loading </a:t>
            </a:r>
            <a:r>
              <a:rPr lang="en-US" altLang="zh-TW" sz="2800" b="1" dirty="0">
                <a:solidFill>
                  <a:schemeClr val="tx1"/>
                </a:solidFill>
              </a:rPr>
              <a:t>to the </a:t>
            </a:r>
            <a:r>
              <a:rPr lang="en-US" altLang="zh-TW" sz="2800" b="1" dirty="0">
                <a:solidFill>
                  <a:srgbClr val="FF0000"/>
                </a:solidFill>
              </a:rPr>
              <a:t>port </a:t>
            </a:r>
            <a:r>
              <a:rPr lang="en-US" altLang="zh-TW" sz="2800" b="1" dirty="0" smtClean="0">
                <a:solidFill>
                  <a:srgbClr val="FF0000"/>
                </a:solidFill>
              </a:rPr>
              <a:t>of </a:t>
            </a:r>
            <a:r>
              <a:rPr lang="en-US" altLang="zh-TW" sz="2800" b="1" dirty="0">
                <a:solidFill>
                  <a:srgbClr val="FF0000"/>
                </a:solidFill>
              </a:rPr>
              <a:t>discharge </a:t>
            </a:r>
            <a:r>
              <a:rPr lang="en-US" altLang="zh-TW" sz="2800" b="1" dirty="0">
                <a:solidFill>
                  <a:schemeClr val="tx1"/>
                </a:solidFill>
              </a:rPr>
              <a:t>stated in the credit. </a:t>
            </a:r>
            <a:r>
              <a:rPr lang="en-US" altLang="zh-TW" sz="2800" b="1" dirty="0" smtClean="0">
                <a:solidFill>
                  <a:schemeClr val="tx1"/>
                </a:solidFill>
              </a:rPr>
              <a:t> The </a:t>
            </a:r>
            <a:r>
              <a:rPr lang="en-US" altLang="zh-TW" sz="2800" b="1" dirty="0">
                <a:solidFill>
                  <a:schemeClr val="tx1"/>
                </a:solidFill>
              </a:rPr>
              <a:t>port of discharge </a:t>
            </a:r>
            <a:r>
              <a:rPr lang="en-US" altLang="zh-TW" sz="2800" b="1" dirty="0" smtClean="0">
                <a:solidFill>
                  <a:schemeClr val="tx1"/>
                </a:solidFill>
              </a:rPr>
              <a:t>may </a:t>
            </a:r>
            <a:r>
              <a:rPr lang="en-US" altLang="zh-TW" sz="2800" b="1" dirty="0">
                <a:solidFill>
                  <a:schemeClr val="tx1"/>
                </a:solidFill>
              </a:rPr>
              <a:t>also be shown as a range of ports or a </a:t>
            </a:r>
            <a:r>
              <a:rPr lang="en-US" altLang="zh-TW" sz="2800" b="1" dirty="0" err="1">
                <a:solidFill>
                  <a:schemeClr val="tx1"/>
                </a:solidFill>
              </a:rPr>
              <a:t>eographical</a:t>
            </a:r>
            <a:r>
              <a:rPr lang="en-US" altLang="zh-TW" sz="2800" b="1" dirty="0">
                <a:solidFill>
                  <a:schemeClr val="tx1"/>
                </a:solidFill>
              </a:rPr>
              <a:t> </a:t>
            </a:r>
            <a:r>
              <a:rPr lang="en-US" altLang="zh-TW" sz="2800" b="1" dirty="0" smtClean="0">
                <a:solidFill>
                  <a:schemeClr val="tx1"/>
                </a:solidFill>
              </a:rPr>
              <a:t>area</a:t>
            </a:r>
            <a:r>
              <a:rPr lang="en-US" altLang="zh-TW" sz="2800" b="1" dirty="0">
                <a:solidFill>
                  <a:schemeClr val="tx1"/>
                </a:solidFill>
              </a:rPr>
              <a:t>, as stated in the credit.     </a:t>
            </a:r>
            <a:endParaRPr lang="zh-TW" altLang="zh-TW" sz="2800" dirty="0">
              <a:solidFill>
                <a:schemeClr val="tx1"/>
              </a:solidFill>
            </a:endParaRPr>
          </a:p>
          <a:p>
            <a:r>
              <a:rPr lang="zh-TW" altLang="zh-TW" sz="2800" dirty="0">
                <a:solidFill>
                  <a:schemeClr val="tx1"/>
                </a:solidFill>
              </a:rPr>
              <a:t>　</a:t>
            </a:r>
          </a:p>
          <a:p>
            <a:r>
              <a:rPr lang="en-US" altLang="zh-TW" sz="2800" b="1" dirty="0">
                <a:solidFill>
                  <a:schemeClr val="tx1"/>
                </a:solidFill>
              </a:rPr>
              <a:t>    iv. be the sole original charter party bill of lading or, </a:t>
            </a:r>
            <a:endParaRPr lang="zh-TW" altLang="zh-TW" sz="2800" dirty="0">
              <a:solidFill>
                <a:schemeClr val="tx1"/>
              </a:solidFill>
            </a:endParaRPr>
          </a:p>
          <a:p>
            <a:r>
              <a:rPr lang="en-US" altLang="zh-TW" sz="2800" b="1" dirty="0" smtClean="0">
                <a:solidFill>
                  <a:schemeClr val="tx1"/>
                </a:solidFill>
              </a:rPr>
              <a:t>if </a:t>
            </a:r>
            <a:r>
              <a:rPr lang="en-US" altLang="zh-TW" sz="2800" b="1" dirty="0">
                <a:solidFill>
                  <a:schemeClr val="tx1"/>
                </a:solidFill>
              </a:rPr>
              <a:t>issued in more than one original, be the </a:t>
            </a:r>
            <a:r>
              <a:rPr lang="en-US" altLang="zh-TW" sz="2800" b="1" dirty="0">
                <a:solidFill>
                  <a:srgbClr val="FF0000"/>
                </a:solidFill>
              </a:rPr>
              <a:t>full set </a:t>
            </a:r>
            <a:r>
              <a:rPr lang="en-US" altLang="zh-TW" sz="2800" b="1" dirty="0">
                <a:solidFill>
                  <a:schemeClr val="tx1"/>
                </a:solidFill>
              </a:rPr>
              <a:t>as </a:t>
            </a:r>
            <a:endParaRPr lang="zh-TW" altLang="zh-TW" sz="2800" dirty="0">
              <a:solidFill>
                <a:schemeClr val="tx1"/>
              </a:solidFill>
            </a:endParaRPr>
          </a:p>
          <a:p>
            <a:r>
              <a:rPr lang="en-US" altLang="zh-TW" sz="2800" b="1" dirty="0" smtClean="0">
                <a:solidFill>
                  <a:schemeClr val="tx1"/>
                </a:solidFill>
              </a:rPr>
              <a:t>indicated </a:t>
            </a:r>
            <a:r>
              <a:rPr lang="en-US" altLang="zh-TW" sz="2800" b="1" dirty="0">
                <a:solidFill>
                  <a:schemeClr val="tx1"/>
                </a:solidFill>
              </a:rPr>
              <a:t>on the charter party bill of lading.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101</a:t>
            </a:fld>
            <a:endParaRPr lang="zh-TW" altLang="en-US"/>
          </a:p>
        </p:txBody>
      </p:sp>
    </p:spTree>
    <p:extLst>
      <p:ext uri="{BB962C8B-B14F-4D97-AF65-F5344CB8AC3E}">
        <p14:creationId xmlns:p14="http://schemas.microsoft.com/office/powerpoint/2010/main" val="345206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(4)</a:t>
            </a:r>
            <a:endParaRPr lang="zh-TW" altLang="en-US" sz="3600" dirty="0"/>
          </a:p>
        </p:txBody>
      </p:sp>
      <p:sp>
        <p:nvSpPr>
          <p:cNvPr id="3" name="文字版面配置區 2"/>
          <p:cNvSpPr>
            <a:spLocks noGrp="1"/>
          </p:cNvSpPr>
          <p:nvPr>
            <p:ph type="body" idx="1"/>
          </p:nvPr>
        </p:nvSpPr>
        <p:spPr>
          <a:xfrm>
            <a:off x="683568" y="2852936"/>
            <a:ext cx="7848872" cy="4121422"/>
          </a:xfrm>
        </p:spPr>
        <p:txBody>
          <a:bodyPr>
            <a:noAutofit/>
          </a:bodyPr>
          <a:lstStyle/>
          <a:p>
            <a:r>
              <a:rPr lang="en-US" altLang="zh-TW" sz="3600" b="1" dirty="0" smtClean="0">
                <a:solidFill>
                  <a:schemeClr val="tx1"/>
                </a:solidFill>
              </a:rPr>
              <a:t>b</a:t>
            </a:r>
            <a:r>
              <a:rPr lang="en-US" altLang="zh-TW" sz="3600" b="1" dirty="0">
                <a:solidFill>
                  <a:schemeClr val="tx1"/>
                </a:solidFill>
              </a:rPr>
              <a:t>. A bank will </a:t>
            </a:r>
            <a:r>
              <a:rPr lang="en-US" altLang="zh-TW" sz="3600" b="1" dirty="0">
                <a:solidFill>
                  <a:srgbClr val="FF0000"/>
                </a:solidFill>
              </a:rPr>
              <a:t>not examine </a:t>
            </a:r>
            <a:r>
              <a:rPr lang="en-US" altLang="zh-TW" sz="3600" b="1" dirty="0">
                <a:solidFill>
                  <a:schemeClr val="tx1"/>
                </a:solidFill>
              </a:rPr>
              <a:t>charter party contracts, even if </a:t>
            </a:r>
            <a:r>
              <a:rPr lang="en-US" altLang="zh-TW" sz="3600" b="1" dirty="0" smtClean="0">
                <a:solidFill>
                  <a:schemeClr val="tx1"/>
                </a:solidFill>
              </a:rPr>
              <a:t>they </a:t>
            </a:r>
            <a:r>
              <a:rPr lang="en-US" altLang="zh-TW" sz="3600" b="1" dirty="0">
                <a:solidFill>
                  <a:schemeClr val="tx1"/>
                </a:solidFill>
              </a:rPr>
              <a:t>are required to be presented by the terms of the </a:t>
            </a:r>
            <a:r>
              <a:rPr lang="en-US" altLang="zh-TW" sz="3600" b="1" dirty="0" smtClean="0">
                <a:solidFill>
                  <a:schemeClr val="tx1"/>
                </a:solidFill>
              </a:rPr>
              <a:t>credit</a:t>
            </a:r>
            <a:r>
              <a:rPr lang="en-US" altLang="zh-TW" sz="3600" b="1" dirty="0">
                <a:solidFill>
                  <a:schemeClr val="tx1"/>
                </a:solidFill>
              </a:rPr>
              <a:t>.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102</a:t>
            </a:fld>
            <a:endParaRPr lang="zh-TW" altLang="en-US"/>
          </a:p>
        </p:txBody>
      </p:sp>
    </p:spTree>
    <p:extLst>
      <p:ext uri="{BB962C8B-B14F-4D97-AF65-F5344CB8AC3E}">
        <p14:creationId xmlns:p14="http://schemas.microsoft.com/office/powerpoint/2010/main" val="35674673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(1)</a:t>
            </a:r>
            <a:endParaRPr lang="zh-TW" altLang="en-US" sz="3600" dirty="0"/>
          </a:p>
        </p:txBody>
      </p:sp>
      <p:sp>
        <p:nvSpPr>
          <p:cNvPr id="3" name="文字版面配置區 2"/>
          <p:cNvSpPr>
            <a:spLocks noGrp="1"/>
          </p:cNvSpPr>
          <p:nvPr>
            <p:ph type="body" idx="1"/>
          </p:nvPr>
        </p:nvSpPr>
        <p:spPr>
          <a:xfrm>
            <a:off x="467544" y="2348880"/>
            <a:ext cx="8352928" cy="4121422"/>
          </a:xfrm>
        </p:spPr>
        <p:txBody>
          <a:bodyPr>
            <a:noAutofit/>
          </a:bodyPr>
          <a:lstStyle/>
          <a:p>
            <a:r>
              <a:rPr lang="en-US" altLang="zh-TW" sz="2800" b="1" dirty="0">
                <a:solidFill>
                  <a:schemeClr val="tx1"/>
                </a:solidFill>
              </a:rPr>
              <a:t>a. An air transport document, however named, must appear </a:t>
            </a:r>
            <a:r>
              <a:rPr lang="en-US" altLang="zh-TW" sz="2800" b="1" dirty="0" smtClean="0">
                <a:solidFill>
                  <a:schemeClr val="tx1"/>
                </a:solidFill>
              </a:rPr>
              <a:t>to:</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a:t>
            </a:r>
            <a:r>
              <a:rPr lang="en-US" altLang="zh-TW" sz="2800" b="1" dirty="0">
                <a:solidFill>
                  <a:srgbClr val="FF0000"/>
                </a:solidFill>
              </a:rPr>
              <a:t>indicate </a:t>
            </a:r>
            <a:r>
              <a:rPr lang="en-US" altLang="zh-TW" sz="2800" b="1" dirty="0">
                <a:solidFill>
                  <a:schemeClr val="tx1"/>
                </a:solidFill>
              </a:rPr>
              <a:t>the name of the carrier and be </a:t>
            </a:r>
            <a:r>
              <a:rPr lang="en-US" altLang="zh-TW" sz="2800" b="1" dirty="0">
                <a:solidFill>
                  <a:srgbClr val="FF0000"/>
                </a:solidFill>
              </a:rPr>
              <a:t>signed by</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t>
            </a:r>
            <a:r>
              <a:rPr lang="en-US" altLang="zh-TW" sz="2800" b="1" dirty="0">
                <a:solidFill>
                  <a:srgbClr val="0070C0"/>
                </a:solidFill>
              </a:rPr>
              <a:t>the carrier</a:t>
            </a:r>
            <a:r>
              <a:rPr lang="en-US" altLang="zh-TW" sz="2800" b="1" dirty="0">
                <a:solidFill>
                  <a:schemeClr val="tx1"/>
                </a:solidFill>
              </a:rPr>
              <a:t>, or </a:t>
            </a:r>
            <a:endParaRPr lang="zh-TW" altLang="zh-TW" sz="2800" dirty="0">
              <a:solidFill>
                <a:schemeClr val="tx1"/>
              </a:solidFill>
            </a:endParaRP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 named </a:t>
            </a:r>
            <a:r>
              <a:rPr lang="en-US" altLang="zh-TW" sz="2800" b="1" dirty="0">
                <a:solidFill>
                  <a:srgbClr val="0070C0"/>
                </a:solidFill>
              </a:rPr>
              <a:t>agent</a:t>
            </a:r>
            <a:r>
              <a:rPr lang="en-US" altLang="zh-TW" sz="2800" b="1" dirty="0">
                <a:solidFill>
                  <a:schemeClr val="tx1"/>
                </a:solidFill>
              </a:rPr>
              <a:t> for or on </a:t>
            </a:r>
            <a:r>
              <a:rPr lang="en-US" altLang="zh-TW" sz="2800" b="1" dirty="0">
                <a:solidFill>
                  <a:srgbClr val="0070C0"/>
                </a:solidFill>
              </a:rPr>
              <a:t>behalf</a:t>
            </a:r>
            <a:r>
              <a:rPr lang="en-US" altLang="zh-TW" sz="2800" b="1" dirty="0">
                <a:solidFill>
                  <a:schemeClr val="tx1"/>
                </a:solidFill>
              </a:rPr>
              <a:t> of the carrier. </a:t>
            </a:r>
            <a:r>
              <a:rPr lang="zh-TW" altLang="zh-TW" sz="2800" dirty="0">
                <a:solidFill>
                  <a:schemeClr val="tx1"/>
                </a:solidFill>
              </a:rPr>
              <a:t>　</a:t>
            </a:r>
          </a:p>
          <a:p>
            <a:r>
              <a:rPr lang="en-US" altLang="zh-TW" sz="2800" b="1" dirty="0">
                <a:solidFill>
                  <a:schemeClr val="tx1"/>
                </a:solidFill>
              </a:rPr>
              <a:t>       Any signature by the carrier or agent must be identified </a:t>
            </a:r>
            <a:r>
              <a:rPr lang="en-US" altLang="zh-TW" sz="2800" b="1" dirty="0" smtClean="0">
                <a:solidFill>
                  <a:schemeClr val="tx1"/>
                </a:solidFill>
              </a:rPr>
              <a:t>as </a:t>
            </a:r>
            <a:r>
              <a:rPr lang="en-US" altLang="zh-TW" sz="2800" b="1" dirty="0">
                <a:solidFill>
                  <a:schemeClr val="tx1"/>
                </a:solidFill>
              </a:rPr>
              <a:t>that of the carrier or agent. </a:t>
            </a:r>
            <a:r>
              <a:rPr lang="zh-TW" altLang="zh-TW" sz="2800" dirty="0">
                <a:solidFill>
                  <a:schemeClr val="tx1"/>
                </a:solidFill>
              </a:rPr>
              <a:t>　</a:t>
            </a:r>
          </a:p>
          <a:p>
            <a:r>
              <a:rPr lang="en-US" altLang="zh-TW" sz="2800" b="1" dirty="0">
                <a:solidFill>
                  <a:schemeClr val="tx1"/>
                </a:solidFill>
              </a:rPr>
              <a:t>       Any signature by an agent must indicate that the agent </a:t>
            </a:r>
            <a:r>
              <a:rPr lang="en-US" altLang="zh-TW" sz="2800" b="1" dirty="0" smtClean="0">
                <a:solidFill>
                  <a:schemeClr val="tx1"/>
                </a:solidFill>
              </a:rPr>
              <a:t>has </a:t>
            </a:r>
            <a:r>
              <a:rPr lang="en-US" altLang="zh-TW" sz="2800" b="1" dirty="0">
                <a:solidFill>
                  <a:schemeClr val="tx1"/>
                </a:solidFill>
              </a:rPr>
              <a:t>signed for or on behalf of the carrier. </a:t>
            </a:r>
            <a:endParaRPr lang="zh-TW" altLang="zh-TW" sz="28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103</a:t>
            </a:fld>
            <a:endParaRPr lang="zh-TW" altLang="en-US"/>
          </a:p>
        </p:txBody>
      </p:sp>
    </p:spTree>
    <p:extLst>
      <p:ext uri="{BB962C8B-B14F-4D97-AF65-F5344CB8AC3E}">
        <p14:creationId xmlns:p14="http://schemas.microsoft.com/office/powerpoint/2010/main" val="9597853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(2)</a:t>
            </a:r>
            <a:endParaRPr lang="zh-TW" altLang="en-US" sz="3600" dirty="0"/>
          </a:p>
        </p:txBody>
      </p:sp>
      <p:sp>
        <p:nvSpPr>
          <p:cNvPr id="3" name="文字版面配置區 2"/>
          <p:cNvSpPr>
            <a:spLocks noGrp="1"/>
          </p:cNvSpPr>
          <p:nvPr>
            <p:ph type="body" idx="1"/>
          </p:nvPr>
        </p:nvSpPr>
        <p:spPr>
          <a:xfrm>
            <a:off x="539552" y="2420888"/>
            <a:ext cx="8712968" cy="4176464"/>
          </a:xfrm>
        </p:spPr>
        <p:txBody>
          <a:bodyPr>
            <a:noAutofit/>
          </a:bodyPr>
          <a:lstStyle/>
          <a:p>
            <a:r>
              <a:rPr lang="en-US" altLang="zh-TW" sz="2800" b="1" dirty="0" smtClean="0">
                <a:solidFill>
                  <a:schemeClr val="tx1"/>
                </a:solidFill>
              </a:rPr>
              <a:t>      </a:t>
            </a:r>
            <a:r>
              <a:rPr lang="en-US" altLang="zh-TW" sz="2600" b="1" dirty="0" smtClean="0">
                <a:solidFill>
                  <a:schemeClr val="tx1"/>
                </a:solidFill>
              </a:rPr>
              <a:t>ii</a:t>
            </a:r>
            <a:r>
              <a:rPr lang="en-US" altLang="zh-TW" sz="2600" b="1" dirty="0">
                <a:solidFill>
                  <a:schemeClr val="tx1"/>
                </a:solidFill>
              </a:rPr>
              <a:t>. indicate that the goods </a:t>
            </a:r>
            <a:r>
              <a:rPr lang="en-US" altLang="zh-TW" sz="2600" b="1" dirty="0">
                <a:solidFill>
                  <a:srgbClr val="FF0000"/>
                </a:solidFill>
              </a:rPr>
              <a:t>have been accepted </a:t>
            </a:r>
            <a:r>
              <a:rPr lang="en-US" altLang="zh-TW" sz="2600" b="1" dirty="0">
                <a:solidFill>
                  <a:schemeClr val="tx1"/>
                </a:solidFill>
              </a:rPr>
              <a:t>for </a:t>
            </a:r>
            <a:endParaRPr lang="zh-TW" altLang="zh-TW" sz="2600" dirty="0">
              <a:solidFill>
                <a:schemeClr val="tx1"/>
              </a:solidFill>
            </a:endParaRPr>
          </a:p>
          <a:p>
            <a:r>
              <a:rPr lang="en-US" altLang="zh-TW" sz="2600" b="1" dirty="0" smtClean="0">
                <a:solidFill>
                  <a:schemeClr val="tx1"/>
                </a:solidFill>
              </a:rPr>
              <a:t>carriage.</a:t>
            </a:r>
            <a:r>
              <a:rPr lang="zh-TW" altLang="zh-TW" sz="2600" dirty="0">
                <a:solidFill>
                  <a:schemeClr val="tx1"/>
                </a:solidFill>
              </a:rPr>
              <a:t>　</a:t>
            </a:r>
          </a:p>
          <a:p>
            <a:r>
              <a:rPr lang="en-US" altLang="zh-TW" sz="2600" b="1" dirty="0">
                <a:solidFill>
                  <a:schemeClr val="tx1"/>
                </a:solidFill>
              </a:rPr>
              <a:t>     iii. indicate </a:t>
            </a:r>
            <a:r>
              <a:rPr lang="en-US" altLang="zh-TW" sz="2600" b="1" dirty="0">
                <a:solidFill>
                  <a:srgbClr val="FF0000"/>
                </a:solidFill>
              </a:rPr>
              <a:t>the date of issuance</a:t>
            </a:r>
            <a:r>
              <a:rPr lang="en-US" altLang="zh-TW" sz="2600" b="1" dirty="0">
                <a:solidFill>
                  <a:schemeClr val="tx1"/>
                </a:solidFill>
              </a:rPr>
              <a:t>. This date will be deemed </a:t>
            </a:r>
            <a:r>
              <a:rPr lang="en-US" altLang="zh-TW" sz="2600" b="1" dirty="0" smtClean="0">
                <a:solidFill>
                  <a:schemeClr val="tx1"/>
                </a:solidFill>
              </a:rPr>
              <a:t>to </a:t>
            </a:r>
            <a:r>
              <a:rPr lang="en-US" altLang="zh-TW" sz="2600" b="1" dirty="0">
                <a:solidFill>
                  <a:schemeClr val="tx1"/>
                </a:solidFill>
              </a:rPr>
              <a:t>be </a:t>
            </a:r>
            <a:r>
              <a:rPr lang="en-US" altLang="zh-TW" sz="2600" b="1" dirty="0">
                <a:solidFill>
                  <a:srgbClr val="FF0000"/>
                </a:solidFill>
              </a:rPr>
              <a:t>the date of shipment </a:t>
            </a:r>
            <a:r>
              <a:rPr lang="en-US" altLang="zh-TW" sz="2600" b="1" dirty="0">
                <a:solidFill>
                  <a:schemeClr val="tx1"/>
                </a:solidFill>
              </a:rPr>
              <a:t>unless the  air transport </a:t>
            </a:r>
            <a:r>
              <a:rPr lang="en-US" altLang="zh-TW" sz="2600" b="1" dirty="0" smtClean="0">
                <a:solidFill>
                  <a:schemeClr val="tx1"/>
                </a:solidFill>
              </a:rPr>
              <a:t>document </a:t>
            </a:r>
            <a:r>
              <a:rPr lang="en-US" altLang="zh-TW" sz="2600" b="1" dirty="0">
                <a:solidFill>
                  <a:schemeClr val="tx1"/>
                </a:solidFill>
              </a:rPr>
              <a:t>contains a specific notation of the actual </a:t>
            </a:r>
            <a:r>
              <a:rPr lang="en-US" altLang="zh-TW" sz="2600" b="1" dirty="0" smtClean="0">
                <a:solidFill>
                  <a:schemeClr val="tx1"/>
                </a:solidFill>
              </a:rPr>
              <a:t>date </a:t>
            </a:r>
            <a:r>
              <a:rPr lang="en-US" altLang="zh-TW" sz="2600" b="1" dirty="0">
                <a:solidFill>
                  <a:schemeClr val="tx1"/>
                </a:solidFill>
              </a:rPr>
              <a:t>of shipment, in which case the date stated in the </a:t>
            </a:r>
            <a:r>
              <a:rPr lang="en-US" altLang="zh-TW" sz="2600" b="1" dirty="0" smtClean="0">
                <a:solidFill>
                  <a:schemeClr val="tx1"/>
                </a:solidFill>
              </a:rPr>
              <a:t>notation </a:t>
            </a:r>
            <a:r>
              <a:rPr lang="en-US" altLang="zh-TW" sz="2600" b="1" dirty="0">
                <a:solidFill>
                  <a:schemeClr val="tx1"/>
                </a:solidFill>
              </a:rPr>
              <a:t>will be deemed to be the date of shipment</a:t>
            </a:r>
            <a:r>
              <a:rPr lang="en-US" altLang="zh-TW" sz="2600" b="1" dirty="0" smtClean="0">
                <a:solidFill>
                  <a:schemeClr val="tx1"/>
                </a:solidFill>
              </a:rPr>
              <a:t>.</a:t>
            </a:r>
            <a:r>
              <a:rPr lang="en-US" altLang="zh-TW" sz="2600" b="1" dirty="0"/>
              <a:t> </a:t>
            </a:r>
            <a:endParaRPr lang="en-US" altLang="zh-TW" sz="2600" b="1" dirty="0" smtClean="0"/>
          </a:p>
          <a:p>
            <a:r>
              <a:rPr lang="en-US" altLang="zh-TW" sz="2600" b="1" dirty="0" smtClean="0">
                <a:solidFill>
                  <a:schemeClr val="tx1"/>
                </a:solidFill>
              </a:rPr>
              <a:t>Any </a:t>
            </a:r>
            <a:r>
              <a:rPr lang="en-US" altLang="zh-TW" sz="2600" b="1" dirty="0">
                <a:solidFill>
                  <a:schemeClr val="tx1"/>
                </a:solidFill>
              </a:rPr>
              <a:t>other information appearing on the air transport </a:t>
            </a:r>
            <a:r>
              <a:rPr lang="en-US" altLang="zh-TW" sz="2600" b="1" dirty="0" smtClean="0">
                <a:solidFill>
                  <a:schemeClr val="tx1"/>
                </a:solidFill>
              </a:rPr>
              <a:t>document </a:t>
            </a:r>
            <a:r>
              <a:rPr lang="en-US" altLang="zh-TW" sz="2600" b="1" dirty="0">
                <a:solidFill>
                  <a:schemeClr val="tx1"/>
                </a:solidFill>
              </a:rPr>
              <a:t>relative to the flight number and date will </a:t>
            </a:r>
            <a:r>
              <a:rPr lang="en-US" altLang="zh-TW" sz="2600" b="1" dirty="0" smtClean="0">
                <a:solidFill>
                  <a:schemeClr val="tx1"/>
                </a:solidFill>
              </a:rPr>
              <a:t>not </a:t>
            </a:r>
            <a:r>
              <a:rPr lang="en-US" altLang="zh-TW" sz="2600" b="1" dirty="0">
                <a:solidFill>
                  <a:schemeClr val="tx1"/>
                </a:solidFill>
              </a:rPr>
              <a:t>be considered in determining the date of shipment.</a:t>
            </a:r>
            <a:endParaRPr lang="zh-TW" altLang="en-US" sz="2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104</a:t>
            </a:fld>
            <a:endParaRPr lang="zh-TW" altLang="en-US"/>
          </a:p>
        </p:txBody>
      </p:sp>
    </p:spTree>
    <p:extLst>
      <p:ext uri="{BB962C8B-B14F-4D97-AF65-F5344CB8AC3E}">
        <p14:creationId xmlns:p14="http://schemas.microsoft.com/office/powerpoint/2010/main" val="23051824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(3)</a:t>
            </a:r>
            <a:endParaRPr lang="zh-TW" altLang="en-US" sz="3600" dirty="0"/>
          </a:p>
        </p:txBody>
      </p:sp>
      <p:sp>
        <p:nvSpPr>
          <p:cNvPr id="3" name="文字版面配置區 2"/>
          <p:cNvSpPr>
            <a:spLocks noGrp="1"/>
          </p:cNvSpPr>
          <p:nvPr>
            <p:ph type="body" idx="1"/>
          </p:nvPr>
        </p:nvSpPr>
        <p:spPr>
          <a:xfrm>
            <a:off x="611560" y="2420888"/>
            <a:ext cx="8352928" cy="4176464"/>
          </a:xfrm>
        </p:spPr>
        <p:txBody>
          <a:bodyPr>
            <a:noAutofit/>
          </a:bodyPr>
          <a:lstStyle/>
          <a:p>
            <a:r>
              <a:rPr lang="en-US" altLang="zh-TW" sz="2800" b="1" dirty="0" smtClean="0"/>
              <a:t>    </a:t>
            </a:r>
            <a:r>
              <a:rPr lang="en-US" altLang="zh-TW" sz="2900" b="1" dirty="0" smtClean="0">
                <a:solidFill>
                  <a:schemeClr val="tx1"/>
                </a:solidFill>
              </a:rPr>
              <a:t>iv</a:t>
            </a:r>
            <a:r>
              <a:rPr lang="en-US" altLang="zh-TW" sz="2900" b="1" dirty="0">
                <a:solidFill>
                  <a:schemeClr val="tx1"/>
                </a:solidFill>
              </a:rPr>
              <a:t>. indicate the </a:t>
            </a:r>
            <a:r>
              <a:rPr lang="en-US" altLang="zh-TW" sz="2900" b="1" dirty="0">
                <a:solidFill>
                  <a:srgbClr val="FF0000"/>
                </a:solidFill>
              </a:rPr>
              <a:t>airport of departure </a:t>
            </a:r>
            <a:r>
              <a:rPr lang="en-US" altLang="zh-TW" sz="2900" b="1" dirty="0">
                <a:solidFill>
                  <a:schemeClr val="tx1"/>
                </a:solidFill>
              </a:rPr>
              <a:t>and the </a:t>
            </a:r>
            <a:r>
              <a:rPr lang="en-US" altLang="zh-TW" sz="2900" b="1" dirty="0">
                <a:solidFill>
                  <a:srgbClr val="FF0000"/>
                </a:solidFill>
              </a:rPr>
              <a:t>airport of </a:t>
            </a:r>
            <a:r>
              <a:rPr lang="en-US" altLang="zh-TW" sz="2900" b="1" dirty="0" smtClean="0">
                <a:solidFill>
                  <a:srgbClr val="FF0000"/>
                </a:solidFill>
              </a:rPr>
              <a:t>destination </a:t>
            </a:r>
            <a:r>
              <a:rPr lang="en-US" altLang="zh-TW" sz="2900" b="1" dirty="0">
                <a:solidFill>
                  <a:schemeClr val="tx1"/>
                </a:solidFill>
              </a:rPr>
              <a:t>stated in the credit. </a:t>
            </a:r>
            <a:r>
              <a:rPr lang="zh-TW" altLang="zh-TW" sz="2900" dirty="0">
                <a:solidFill>
                  <a:schemeClr val="tx1"/>
                </a:solidFill>
              </a:rPr>
              <a:t>　</a:t>
            </a:r>
          </a:p>
          <a:p>
            <a:r>
              <a:rPr lang="en-US" altLang="zh-TW" sz="2900" b="1" dirty="0">
                <a:solidFill>
                  <a:schemeClr val="tx1"/>
                </a:solidFill>
              </a:rPr>
              <a:t>     v. be </a:t>
            </a:r>
            <a:r>
              <a:rPr lang="en-US" altLang="zh-TW" sz="2900" b="1" dirty="0">
                <a:solidFill>
                  <a:srgbClr val="FF0000"/>
                </a:solidFill>
              </a:rPr>
              <a:t>the original for consignor or shipper</a:t>
            </a:r>
            <a:r>
              <a:rPr lang="en-US" altLang="zh-TW" sz="2900" b="1" dirty="0">
                <a:solidFill>
                  <a:schemeClr val="tx1"/>
                </a:solidFill>
              </a:rPr>
              <a:t>, even if the </a:t>
            </a:r>
            <a:r>
              <a:rPr lang="en-US" altLang="zh-TW" sz="2900" b="1" dirty="0" smtClean="0">
                <a:solidFill>
                  <a:schemeClr val="tx1"/>
                </a:solidFill>
              </a:rPr>
              <a:t>credit </a:t>
            </a:r>
            <a:r>
              <a:rPr lang="en-US" altLang="zh-TW" sz="2900" b="1" dirty="0">
                <a:solidFill>
                  <a:schemeClr val="tx1"/>
                </a:solidFill>
              </a:rPr>
              <a:t>stipulates a full set of originals. </a:t>
            </a:r>
            <a:r>
              <a:rPr lang="zh-TW" altLang="zh-TW" sz="2900" dirty="0">
                <a:solidFill>
                  <a:schemeClr val="tx1"/>
                </a:solidFill>
              </a:rPr>
              <a:t>　</a:t>
            </a:r>
          </a:p>
          <a:p>
            <a:r>
              <a:rPr lang="en-US" altLang="zh-TW" sz="2900" b="1" dirty="0">
                <a:solidFill>
                  <a:schemeClr val="tx1"/>
                </a:solidFill>
              </a:rPr>
              <a:t>     vi. contain terms and conditions of carriage or make </a:t>
            </a:r>
            <a:r>
              <a:rPr lang="en-US" altLang="zh-TW" sz="2900" b="1" dirty="0" smtClean="0">
                <a:solidFill>
                  <a:schemeClr val="tx1"/>
                </a:solidFill>
              </a:rPr>
              <a:t>reference </a:t>
            </a:r>
            <a:r>
              <a:rPr lang="en-US" altLang="zh-TW" sz="2900" b="1" dirty="0">
                <a:solidFill>
                  <a:schemeClr val="tx1"/>
                </a:solidFill>
              </a:rPr>
              <a:t>to another source containing the </a:t>
            </a:r>
            <a:r>
              <a:rPr lang="en-US" altLang="zh-TW" sz="2900" b="1" dirty="0" smtClean="0">
                <a:solidFill>
                  <a:schemeClr val="tx1"/>
                </a:solidFill>
              </a:rPr>
              <a:t>terms </a:t>
            </a:r>
            <a:r>
              <a:rPr lang="en-US" altLang="zh-TW" sz="2900" b="1" dirty="0">
                <a:solidFill>
                  <a:schemeClr val="tx1"/>
                </a:solidFill>
              </a:rPr>
              <a:t>and conditions of </a:t>
            </a:r>
            <a:r>
              <a:rPr lang="en-US" altLang="zh-TW" sz="2900" b="1" dirty="0" smtClean="0">
                <a:solidFill>
                  <a:schemeClr val="tx1"/>
                </a:solidFill>
              </a:rPr>
              <a:t>carriage</a:t>
            </a:r>
            <a:r>
              <a:rPr lang="en-US" altLang="zh-TW" sz="2800" b="1" dirty="0" smtClean="0">
                <a:solidFill>
                  <a:schemeClr val="tx1"/>
                </a:solidFill>
              </a:rPr>
              <a:t>(</a:t>
            </a:r>
            <a:r>
              <a:rPr lang="zh-TW" altLang="en-US" sz="2800" b="1" dirty="0" smtClean="0">
                <a:solidFill>
                  <a:schemeClr val="tx1"/>
                </a:solidFill>
              </a:rPr>
              <a:t>簡式提單</a:t>
            </a:r>
            <a:r>
              <a:rPr lang="en-US" altLang="zh-TW" sz="2800" b="1" dirty="0" smtClean="0">
                <a:solidFill>
                  <a:schemeClr val="tx1"/>
                </a:solidFill>
              </a:rPr>
              <a:t>)</a:t>
            </a:r>
            <a:r>
              <a:rPr lang="en-US" altLang="zh-TW" sz="2900" b="1" dirty="0" smtClean="0">
                <a:solidFill>
                  <a:schemeClr val="tx1"/>
                </a:solidFill>
              </a:rPr>
              <a:t>. </a:t>
            </a:r>
            <a:r>
              <a:rPr lang="en-US" altLang="zh-TW" sz="2900" b="1" dirty="0">
                <a:solidFill>
                  <a:schemeClr val="tx1"/>
                </a:solidFill>
              </a:rPr>
              <a:t>Contents of terms and </a:t>
            </a:r>
            <a:r>
              <a:rPr lang="en-US" altLang="zh-TW" sz="2900" b="1" dirty="0" smtClean="0">
                <a:solidFill>
                  <a:schemeClr val="tx1"/>
                </a:solidFill>
              </a:rPr>
              <a:t> </a:t>
            </a:r>
            <a:r>
              <a:rPr lang="en-US" altLang="zh-TW" sz="2900" b="1" dirty="0">
                <a:solidFill>
                  <a:schemeClr val="tx1"/>
                </a:solidFill>
              </a:rPr>
              <a:t>conditions of carriage </a:t>
            </a:r>
            <a:r>
              <a:rPr lang="en-US" altLang="zh-TW" sz="2900" b="1" dirty="0">
                <a:solidFill>
                  <a:srgbClr val="FF0000"/>
                </a:solidFill>
              </a:rPr>
              <a:t>will not be examined</a:t>
            </a:r>
            <a:r>
              <a:rPr lang="en-US" altLang="zh-TW" sz="2900" b="1" dirty="0">
                <a:solidFill>
                  <a:schemeClr val="tx1"/>
                </a:solidFill>
              </a:rPr>
              <a:t>. </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105</a:t>
            </a:fld>
            <a:endParaRPr lang="zh-TW" altLang="en-US"/>
          </a:p>
        </p:txBody>
      </p:sp>
    </p:spTree>
    <p:extLst>
      <p:ext uri="{BB962C8B-B14F-4D97-AF65-F5344CB8AC3E}">
        <p14:creationId xmlns:p14="http://schemas.microsoft.com/office/powerpoint/2010/main" val="5161324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(4)</a:t>
            </a:r>
            <a:endParaRPr lang="zh-TW" altLang="en-US" sz="3600" dirty="0"/>
          </a:p>
        </p:txBody>
      </p:sp>
      <p:sp>
        <p:nvSpPr>
          <p:cNvPr id="3" name="文字版面配置區 2"/>
          <p:cNvSpPr>
            <a:spLocks noGrp="1"/>
          </p:cNvSpPr>
          <p:nvPr>
            <p:ph type="body" idx="1"/>
          </p:nvPr>
        </p:nvSpPr>
        <p:spPr>
          <a:xfrm>
            <a:off x="899592" y="2780928"/>
            <a:ext cx="7920880" cy="4176464"/>
          </a:xfrm>
        </p:spPr>
        <p:txBody>
          <a:bodyPr>
            <a:noAutofit/>
          </a:bodyPr>
          <a:lstStyle/>
          <a:p>
            <a:r>
              <a:rPr lang="en-US" altLang="zh-TW" sz="3200" b="1" dirty="0">
                <a:solidFill>
                  <a:schemeClr val="tx1"/>
                </a:solidFill>
              </a:rPr>
              <a:t>b. For the purpose of this article, </a:t>
            </a:r>
            <a:r>
              <a:rPr lang="en-US" altLang="zh-TW" sz="3200" b="1" dirty="0" err="1">
                <a:solidFill>
                  <a:srgbClr val="FF0000"/>
                </a:solidFill>
              </a:rPr>
              <a:t>transhipment</a:t>
            </a:r>
            <a:r>
              <a:rPr lang="en-US" altLang="zh-TW" sz="3200" b="1" dirty="0">
                <a:solidFill>
                  <a:schemeClr val="tx1"/>
                </a:solidFill>
              </a:rPr>
              <a:t> means </a:t>
            </a:r>
            <a:r>
              <a:rPr lang="en-US" altLang="zh-TW" sz="3200" b="1" dirty="0" smtClean="0">
                <a:solidFill>
                  <a:schemeClr val="tx1"/>
                </a:solidFill>
              </a:rPr>
              <a:t>unloading </a:t>
            </a:r>
            <a:r>
              <a:rPr lang="en-US" altLang="zh-TW" sz="3200" b="1" dirty="0">
                <a:solidFill>
                  <a:schemeClr val="tx1"/>
                </a:solidFill>
              </a:rPr>
              <a:t>from one aircraft and reloading to another </a:t>
            </a:r>
            <a:r>
              <a:rPr lang="en-US" altLang="zh-TW" sz="3200" b="1" dirty="0" smtClean="0">
                <a:solidFill>
                  <a:schemeClr val="tx1"/>
                </a:solidFill>
              </a:rPr>
              <a:t>aircraft </a:t>
            </a:r>
            <a:r>
              <a:rPr lang="en-US" altLang="zh-TW" sz="3200" b="1" dirty="0">
                <a:solidFill>
                  <a:schemeClr val="tx1"/>
                </a:solidFill>
              </a:rPr>
              <a:t>during the carriage from the airport of departure to </a:t>
            </a:r>
            <a:r>
              <a:rPr lang="en-US" altLang="zh-TW" sz="3200" b="1" dirty="0" smtClean="0">
                <a:solidFill>
                  <a:schemeClr val="tx1"/>
                </a:solidFill>
              </a:rPr>
              <a:t>the </a:t>
            </a:r>
            <a:r>
              <a:rPr lang="en-US" altLang="zh-TW" sz="3200" b="1" dirty="0">
                <a:solidFill>
                  <a:schemeClr val="tx1"/>
                </a:solidFill>
              </a:rPr>
              <a:t>airport of destination stated in the credit. </a:t>
            </a:r>
            <a:endParaRPr lang="zh-TW" altLang="zh-TW" sz="3200" dirty="0">
              <a:solidFill>
                <a:schemeClr val="tx1"/>
              </a:solidFill>
            </a:endParaRPr>
          </a:p>
          <a:p>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106</a:t>
            </a:fld>
            <a:endParaRPr lang="zh-TW" altLang="en-US"/>
          </a:p>
        </p:txBody>
      </p:sp>
    </p:spTree>
    <p:extLst>
      <p:ext uri="{BB962C8B-B14F-4D97-AF65-F5344CB8AC3E}">
        <p14:creationId xmlns:p14="http://schemas.microsoft.com/office/powerpoint/2010/main" val="419710892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(5)</a:t>
            </a:r>
            <a:endParaRPr lang="zh-TW" altLang="en-US" sz="3600" dirty="0"/>
          </a:p>
        </p:txBody>
      </p:sp>
      <p:sp>
        <p:nvSpPr>
          <p:cNvPr id="3" name="文字版面配置區 2"/>
          <p:cNvSpPr>
            <a:spLocks noGrp="1"/>
          </p:cNvSpPr>
          <p:nvPr>
            <p:ph type="body" idx="1"/>
          </p:nvPr>
        </p:nvSpPr>
        <p:spPr>
          <a:xfrm>
            <a:off x="611560" y="2492896"/>
            <a:ext cx="8352928" cy="4176464"/>
          </a:xfrm>
        </p:spPr>
        <p:txBody>
          <a:bodyPr>
            <a:noAutofit/>
          </a:bodyPr>
          <a:lstStyle/>
          <a:p>
            <a:r>
              <a:rPr lang="en-US" altLang="zh-TW" sz="3200" b="1" dirty="0">
                <a:solidFill>
                  <a:schemeClr val="tx1"/>
                </a:solidFill>
              </a:rPr>
              <a:t>c. </a:t>
            </a:r>
            <a:r>
              <a:rPr lang="en-US" altLang="zh-TW" sz="3200" b="1" dirty="0" err="1">
                <a:solidFill>
                  <a:schemeClr val="tx1"/>
                </a:solidFill>
              </a:rPr>
              <a:t>i</a:t>
            </a:r>
            <a:r>
              <a:rPr lang="en-US" altLang="zh-TW" sz="3200" b="1" dirty="0">
                <a:solidFill>
                  <a:schemeClr val="tx1"/>
                </a:solidFill>
              </a:rPr>
              <a:t>. An air transport document </a:t>
            </a:r>
            <a:r>
              <a:rPr lang="en-US" altLang="zh-TW" sz="3200" b="1" dirty="0">
                <a:solidFill>
                  <a:srgbClr val="FF0000"/>
                </a:solidFill>
              </a:rPr>
              <a:t>may indicate </a:t>
            </a:r>
            <a:r>
              <a:rPr lang="en-US" altLang="zh-TW" sz="3200" b="1" dirty="0">
                <a:solidFill>
                  <a:schemeClr val="tx1"/>
                </a:solidFill>
              </a:rPr>
              <a:t>that the goods </a:t>
            </a:r>
            <a:r>
              <a:rPr lang="en-US" altLang="zh-TW" sz="3200" b="1" dirty="0" smtClean="0">
                <a:solidFill>
                  <a:srgbClr val="FF0000"/>
                </a:solidFill>
              </a:rPr>
              <a:t>will </a:t>
            </a:r>
            <a:r>
              <a:rPr lang="en-US" altLang="zh-TW" sz="3200" b="1" dirty="0">
                <a:solidFill>
                  <a:srgbClr val="FF0000"/>
                </a:solidFill>
              </a:rPr>
              <a:t>or may be </a:t>
            </a:r>
            <a:r>
              <a:rPr lang="en-US" altLang="zh-TW" sz="3200" b="1" dirty="0" err="1">
                <a:solidFill>
                  <a:srgbClr val="FF0000"/>
                </a:solidFill>
              </a:rPr>
              <a:t>transhipped</a:t>
            </a:r>
            <a:r>
              <a:rPr lang="en-US" altLang="zh-TW" sz="3200" b="1" dirty="0">
                <a:solidFill>
                  <a:schemeClr val="tx1"/>
                </a:solidFill>
              </a:rPr>
              <a:t>, provided that the  entire </a:t>
            </a:r>
            <a:r>
              <a:rPr lang="en-US" altLang="zh-TW" sz="3200" b="1" dirty="0" smtClean="0">
                <a:solidFill>
                  <a:schemeClr val="tx1"/>
                </a:solidFill>
              </a:rPr>
              <a:t>carriage </a:t>
            </a:r>
            <a:r>
              <a:rPr lang="en-US" altLang="zh-TW" sz="3200" b="1" dirty="0">
                <a:solidFill>
                  <a:schemeClr val="tx1"/>
                </a:solidFill>
              </a:rPr>
              <a:t>is covered by one and the same air transport </a:t>
            </a:r>
            <a:r>
              <a:rPr lang="en-US" altLang="zh-TW" sz="3200" b="1" dirty="0" smtClean="0">
                <a:solidFill>
                  <a:schemeClr val="tx1"/>
                </a:solidFill>
              </a:rPr>
              <a:t>document</a:t>
            </a:r>
            <a:r>
              <a:rPr lang="en-US" altLang="zh-TW" sz="3200" b="1" dirty="0">
                <a:solidFill>
                  <a:schemeClr val="tx1"/>
                </a:solidFill>
              </a:rPr>
              <a:t>. </a:t>
            </a:r>
            <a:r>
              <a:rPr lang="zh-TW" altLang="zh-TW" sz="3200" dirty="0">
                <a:solidFill>
                  <a:schemeClr val="tx1"/>
                </a:solidFill>
              </a:rPr>
              <a:t>　</a:t>
            </a:r>
          </a:p>
          <a:p>
            <a:r>
              <a:rPr lang="en-US" altLang="zh-TW" sz="3200" b="1" dirty="0">
                <a:solidFill>
                  <a:schemeClr val="tx1"/>
                </a:solidFill>
              </a:rPr>
              <a:t>   ii. An air transport document indicating that </a:t>
            </a:r>
            <a:r>
              <a:rPr lang="en-US" altLang="zh-TW" sz="3200" b="1" dirty="0" err="1">
                <a:solidFill>
                  <a:schemeClr val="tx1"/>
                </a:solidFill>
              </a:rPr>
              <a:t>transhipment</a:t>
            </a:r>
            <a:r>
              <a:rPr lang="en-US" altLang="zh-TW" sz="3200" b="1" dirty="0">
                <a:solidFill>
                  <a:schemeClr val="tx1"/>
                </a:solidFill>
              </a:rPr>
              <a:t> </a:t>
            </a:r>
            <a:r>
              <a:rPr lang="en-US" altLang="zh-TW" sz="3200" b="1" dirty="0" smtClean="0">
                <a:solidFill>
                  <a:schemeClr val="tx1"/>
                </a:solidFill>
              </a:rPr>
              <a:t>will </a:t>
            </a:r>
            <a:r>
              <a:rPr lang="en-US" altLang="zh-TW" sz="3200" b="1" dirty="0">
                <a:solidFill>
                  <a:schemeClr val="tx1"/>
                </a:solidFill>
              </a:rPr>
              <a:t>or may take place is </a:t>
            </a:r>
            <a:r>
              <a:rPr lang="en-US" altLang="zh-TW" sz="3200" b="1" dirty="0">
                <a:solidFill>
                  <a:srgbClr val="FF0000"/>
                </a:solidFill>
              </a:rPr>
              <a:t>acceptable</a:t>
            </a:r>
            <a:r>
              <a:rPr lang="en-US" altLang="zh-TW" sz="3200" b="1" dirty="0">
                <a:solidFill>
                  <a:schemeClr val="tx1"/>
                </a:solidFill>
              </a:rPr>
              <a:t>, even if </a:t>
            </a:r>
            <a:r>
              <a:rPr lang="en-US" altLang="zh-TW" sz="3200" b="1" dirty="0" smtClean="0">
                <a:solidFill>
                  <a:schemeClr val="tx1"/>
                </a:solidFill>
              </a:rPr>
              <a:t>the</a:t>
            </a:r>
            <a:r>
              <a:rPr lang="en-US" altLang="zh-TW" sz="3200" b="1" dirty="0">
                <a:solidFill>
                  <a:schemeClr val="tx1"/>
                </a:solidFill>
              </a:rPr>
              <a:t> credit prohibits </a:t>
            </a:r>
            <a:r>
              <a:rPr lang="en-US" altLang="zh-TW" sz="3200" b="1" dirty="0" err="1">
                <a:solidFill>
                  <a:schemeClr val="tx1"/>
                </a:solidFill>
              </a:rPr>
              <a:t>transhipment</a:t>
            </a:r>
            <a:r>
              <a:rPr lang="en-US" altLang="zh-TW" sz="3200" b="1" dirty="0">
                <a:solidFill>
                  <a:schemeClr val="tx1"/>
                </a:solidFill>
              </a:rPr>
              <a:t>. </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107</a:t>
            </a:fld>
            <a:endParaRPr lang="zh-TW" altLang="en-US"/>
          </a:p>
        </p:txBody>
      </p:sp>
    </p:spTree>
    <p:extLst>
      <p:ext uri="{BB962C8B-B14F-4D97-AF65-F5344CB8AC3E}">
        <p14:creationId xmlns:p14="http://schemas.microsoft.com/office/powerpoint/2010/main" val="11142739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(1)</a:t>
            </a:r>
            <a:endParaRPr lang="zh-TW" altLang="en-US" sz="3000" dirty="0"/>
          </a:p>
        </p:txBody>
      </p:sp>
      <p:sp>
        <p:nvSpPr>
          <p:cNvPr id="3" name="文字版面配置區 2"/>
          <p:cNvSpPr>
            <a:spLocks noGrp="1"/>
          </p:cNvSpPr>
          <p:nvPr>
            <p:ph type="body" idx="1"/>
          </p:nvPr>
        </p:nvSpPr>
        <p:spPr>
          <a:xfrm>
            <a:off x="683568" y="2420888"/>
            <a:ext cx="8352928" cy="4176464"/>
          </a:xfrm>
        </p:spPr>
        <p:txBody>
          <a:bodyPr>
            <a:noAutofit/>
          </a:bodyPr>
          <a:lstStyle/>
          <a:p>
            <a:r>
              <a:rPr lang="en-US" altLang="zh-TW" sz="3200" b="1" dirty="0">
                <a:solidFill>
                  <a:schemeClr val="tx1"/>
                </a:solidFill>
              </a:rPr>
              <a:t>a. A road, rail or inland waterway transport document, </a:t>
            </a:r>
            <a:r>
              <a:rPr lang="en-US" altLang="zh-TW" sz="3200" b="1" dirty="0" smtClean="0">
                <a:solidFill>
                  <a:schemeClr val="tx1"/>
                </a:solidFill>
              </a:rPr>
              <a:t>however </a:t>
            </a:r>
            <a:r>
              <a:rPr lang="en-US" altLang="zh-TW" sz="3200" b="1" dirty="0">
                <a:solidFill>
                  <a:schemeClr val="tx1"/>
                </a:solidFill>
              </a:rPr>
              <a:t>named, must appear to: </a:t>
            </a:r>
            <a:r>
              <a:rPr lang="zh-TW" altLang="zh-TW" sz="3200" dirty="0">
                <a:solidFill>
                  <a:schemeClr val="tx1"/>
                </a:solidFill>
              </a:rPr>
              <a:t>　</a:t>
            </a:r>
          </a:p>
          <a:p>
            <a:r>
              <a:rPr lang="en-US" altLang="zh-TW" sz="3200" b="1" dirty="0">
                <a:solidFill>
                  <a:schemeClr val="tx1"/>
                </a:solidFill>
              </a:rPr>
              <a:t>    </a:t>
            </a:r>
            <a:r>
              <a:rPr lang="en-US" altLang="zh-TW" sz="3200" b="1" dirty="0" err="1">
                <a:solidFill>
                  <a:schemeClr val="tx1"/>
                </a:solidFill>
              </a:rPr>
              <a:t>i</a:t>
            </a:r>
            <a:r>
              <a:rPr lang="en-US" altLang="zh-TW" sz="3200" b="1" dirty="0">
                <a:solidFill>
                  <a:schemeClr val="tx1"/>
                </a:solidFill>
              </a:rPr>
              <a:t>. indicate the </a:t>
            </a:r>
            <a:r>
              <a:rPr lang="en-US" altLang="zh-TW" sz="3200" b="1" dirty="0">
                <a:solidFill>
                  <a:srgbClr val="FF0000"/>
                </a:solidFill>
              </a:rPr>
              <a:t>name of the carrier </a:t>
            </a:r>
            <a:r>
              <a:rPr lang="en-US" altLang="zh-TW" sz="3200" b="1" dirty="0">
                <a:solidFill>
                  <a:schemeClr val="tx1"/>
                </a:solidFill>
              </a:rPr>
              <a:t>and: </a:t>
            </a:r>
            <a:r>
              <a:rPr lang="zh-TW" altLang="zh-TW" sz="3200" dirty="0">
                <a:solidFill>
                  <a:schemeClr val="tx1"/>
                </a:solidFill>
              </a:rPr>
              <a:t>　</a:t>
            </a: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be </a:t>
            </a:r>
            <a:r>
              <a:rPr lang="en-US" altLang="zh-TW" sz="3200" b="1" dirty="0">
                <a:solidFill>
                  <a:srgbClr val="FF0000"/>
                </a:solidFill>
              </a:rPr>
              <a:t>signed by </a:t>
            </a:r>
            <a:r>
              <a:rPr lang="en-US" altLang="zh-TW" sz="3200" b="1" dirty="0">
                <a:solidFill>
                  <a:schemeClr val="tx1"/>
                </a:solidFill>
              </a:rPr>
              <a:t>the </a:t>
            </a:r>
            <a:r>
              <a:rPr lang="en-US" altLang="zh-TW" sz="3200" b="1" dirty="0">
                <a:solidFill>
                  <a:srgbClr val="FF0000"/>
                </a:solidFill>
              </a:rPr>
              <a:t>carrier</a:t>
            </a:r>
            <a:r>
              <a:rPr lang="en-US" altLang="zh-TW" sz="3200" b="1" dirty="0">
                <a:solidFill>
                  <a:schemeClr val="tx1"/>
                </a:solidFill>
              </a:rPr>
              <a:t> or a named agent for or on </a:t>
            </a:r>
            <a:r>
              <a:rPr lang="en-US" altLang="zh-TW" sz="3200" b="1" dirty="0" smtClean="0">
                <a:solidFill>
                  <a:schemeClr val="tx1"/>
                </a:solidFill>
              </a:rPr>
              <a:t>behalf </a:t>
            </a:r>
            <a:r>
              <a:rPr lang="en-US" altLang="zh-TW" sz="3200" b="1" dirty="0">
                <a:solidFill>
                  <a:schemeClr val="tx1"/>
                </a:solidFill>
              </a:rPr>
              <a:t>of the carrier, or </a:t>
            </a:r>
            <a:r>
              <a:rPr lang="zh-TW" altLang="zh-TW" sz="3200" dirty="0">
                <a:solidFill>
                  <a:schemeClr val="tx1"/>
                </a:solidFill>
              </a:rPr>
              <a:t>　</a:t>
            </a: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indicate </a:t>
            </a:r>
            <a:r>
              <a:rPr lang="en-US" altLang="zh-TW" sz="3200" b="1" dirty="0">
                <a:solidFill>
                  <a:srgbClr val="FF0000"/>
                </a:solidFill>
              </a:rPr>
              <a:t>receipt of the goods </a:t>
            </a:r>
            <a:r>
              <a:rPr lang="en-US" altLang="zh-TW" sz="3200" b="1" dirty="0">
                <a:solidFill>
                  <a:schemeClr val="tx1"/>
                </a:solidFill>
              </a:rPr>
              <a:t>by signature, stamp or </a:t>
            </a:r>
            <a:r>
              <a:rPr lang="en-US" altLang="zh-TW" sz="3200" b="1" dirty="0" smtClean="0">
                <a:solidFill>
                  <a:schemeClr val="tx1"/>
                </a:solidFill>
              </a:rPr>
              <a:t>notation </a:t>
            </a:r>
            <a:r>
              <a:rPr lang="en-US" altLang="zh-TW" sz="3200" b="1" dirty="0">
                <a:solidFill>
                  <a:schemeClr val="tx1"/>
                </a:solidFill>
              </a:rPr>
              <a:t>by the carrier or a named agent for or on </a:t>
            </a:r>
            <a:r>
              <a:rPr lang="en-US" altLang="zh-TW" sz="3200" b="1" dirty="0" smtClean="0">
                <a:solidFill>
                  <a:schemeClr val="tx1"/>
                </a:solidFill>
              </a:rPr>
              <a:t>behalf </a:t>
            </a:r>
            <a:r>
              <a:rPr lang="en-US" altLang="zh-TW" sz="3200" b="1" dirty="0">
                <a:solidFill>
                  <a:schemeClr val="tx1"/>
                </a:solidFill>
              </a:rPr>
              <a:t>of the carrier. </a:t>
            </a:r>
            <a:endParaRPr lang="zh-TW" altLang="zh-TW" sz="3200" dirty="0">
              <a:solidFill>
                <a:schemeClr val="tx1"/>
              </a:solidFill>
            </a:endParaRPr>
          </a:p>
          <a:p>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108</a:t>
            </a:fld>
            <a:endParaRPr lang="zh-TW" altLang="en-US"/>
          </a:p>
        </p:txBody>
      </p:sp>
    </p:spTree>
    <p:extLst>
      <p:ext uri="{BB962C8B-B14F-4D97-AF65-F5344CB8AC3E}">
        <p14:creationId xmlns:p14="http://schemas.microsoft.com/office/powerpoint/2010/main" val="26094892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(2)</a:t>
            </a:r>
            <a:endParaRPr lang="zh-TW" altLang="en-US" sz="3000" dirty="0"/>
          </a:p>
        </p:txBody>
      </p:sp>
      <p:sp>
        <p:nvSpPr>
          <p:cNvPr id="3" name="文字版面配置區 2"/>
          <p:cNvSpPr>
            <a:spLocks noGrp="1"/>
          </p:cNvSpPr>
          <p:nvPr>
            <p:ph type="body" idx="1"/>
          </p:nvPr>
        </p:nvSpPr>
        <p:spPr>
          <a:xfrm>
            <a:off x="683568" y="2492896"/>
            <a:ext cx="8352928" cy="4176464"/>
          </a:xfrm>
        </p:spPr>
        <p:txBody>
          <a:bodyPr>
            <a:noAutofit/>
          </a:bodyPr>
          <a:lstStyle/>
          <a:p>
            <a:r>
              <a:rPr lang="en-US" altLang="zh-TW" sz="3200" b="1" dirty="0" smtClean="0">
                <a:solidFill>
                  <a:schemeClr val="tx1"/>
                </a:solidFill>
              </a:rPr>
              <a:t>    </a:t>
            </a:r>
            <a:r>
              <a:rPr lang="en-US" altLang="zh-TW" sz="2900" b="1" dirty="0" smtClean="0">
                <a:solidFill>
                  <a:schemeClr val="tx1"/>
                </a:solidFill>
              </a:rPr>
              <a:t>ii</a:t>
            </a:r>
            <a:r>
              <a:rPr lang="en-US" altLang="zh-TW" sz="2900" b="1" dirty="0">
                <a:solidFill>
                  <a:schemeClr val="tx1"/>
                </a:solidFill>
              </a:rPr>
              <a:t>. indicate the date of shipment or the date the goods have </a:t>
            </a:r>
            <a:r>
              <a:rPr lang="en-US" altLang="zh-TW" sz="2900" b="1" dirty="0" smtClean="0">
                <a:solidFill>
                  <a:schemeClr val="tx1"/>
                </a:solidFill>
              </a:rPr>
              <a:t>been </a:t>
            </a:r>
            <a:r>
              <a:rPr lang="en-US" altLang="zh-TW" sz="2900" b="1" dirty="0">
                <a:solidFill>
                  <a:srgbClr val="FF0000"/>
                </a:solidFill>
              </a:rPr>
              <a:t>received for shipment</a:t>
            </a:r>
            <a:r>
              <a:rPr lang="en-US" altLang="zh-TW" sz="2900" b="1" dirty="0">
                <a:solidFill>
                  <a:schemeClr val="tx1"/>
                </a:solidFill>
              </a:rPr>
              <a:t>, dispatch or carriage at the </a:t>
            </a:r>
            <a:r>
              <a:rPr lang="en-US" altLang="zh-TW" sz="2900" b="1" dirty="0" smtClean="0">
                <a:solidFill>
                  <a:schemeClr val="tx1"/>
                </a:solidFill>
              </a:rPr>
              <a:t>place </a:t>
            </a:r>
            <a:r>
              <a:rPr lang="en-US" altLang="zh-TW" sz="2900" b="1" dirty="0">
                <a:solidFill>
                  <a:schemeClr val="tx1"/>
                </a:solidFill>
              </a:rPr>
              <a:t>stated in the credit</a:t>
            </a:r>
            <a:r>
              <a:rPr lang="en-US" altLang="zh-TW" sz="2900" b="1" dirty="0" smtClean="0">
                <a:solidFill>
                  <a:schemeClr val="tx1"/>
                </a:solidFill>
              </a:rPr>
              <a:t>.</a:t>
            </a:r>
            <a:r>
              <a:rPr lang="en-US" altLang="zh-TW" sz="2900" b="1" dirty="0">
                <a:solidFill>
                  <a:schemeClr val="tx1"/>
                </a:solidFill>
              </a:rPr>
              <a:t> </a:t>
            </a:r>
            <a:r>
              <a:rPr lang="en-US" altLang="zh-TW" sz="2900" b="1" dirty="0" smtClean="0">
                <a:solidFill>
                  <a:schemeClr val="tx1"/>
                </a:solidFill>
              </a:rPr>
              <a:t>An </a:t>
            </a:r>
            <a:r>
              <a:rPr lang="en-US" altLang="zh-TW" sz="2900" b="1" dirty="0">
                <a:solidFill>
                  <a:schemeClr val="tx1"/>
                </a:solidFill>
              </a:rPr>
              <a:t>indication of the </a:t>
            </a:r>
            <a:r>
              <a:rPr lang="en-US" altLang="zh-TW" sz="2900" b="1" dirty="0" smtClean="0">
                <a:solidFill>
                  <a:schemeClr val="tx1"/>
                </a:solidFill>
              </a:rPr>
              <a:t>date </a:t>
            </a:r>
            <a:r>
              <a:rPr lang="en-US" altLang="zh-TW" sz="2900" b="1" dirty="0">
                <a:solidFill>
                  <a:schemeClr val="tx1"/>
                </a:solidFill>
              </a:rPr>
              <a:t>of receipt or a date of shipment, the date of </a:t>
            </a:r>
            <a:r>
              <a:rPr lang="en-US" altLang="zh-TW" sz="2900" b="1" dirty="0" smtClean="0">
                <a:solidFill>
                  <a:schemeClr val="tx1"/>
                </a:solidFill>
              </a:rPr>
              <a:t>issuance </a:t>
            </a:r>
            <a:r>
              <a:rPr lang="en-US" altLang="zh-TW" sz="2900" b="1" dirty="0">
                <a:solidFill>
                  <a:schemeClr val="tx1"/>
                </a:solidFill>
              </a:rPr>
              <a:t>of the transport  document will be deemed to </a:t>
            </a:r>
            <a:r>
              <a:rPr lang="en-US" altLang="zh-TW" sz="2900" b="1" dirty="0" smtClean="0">
                <a:solidFill>
                  <a:schemeClr val="tx1"/>
                </a:solidFill>
              </a:rPr>
              <a:t>be </a:t>
            </a:r>
            <a:r>
              <a:rPr lang="en-US" altLang="zh-TW" sz="2900" b="1" dirty="0">
                <a:solidFill>
                  <a:schemeClr val="tx1"/>
                </a:solidFill>
              </a:rPr>
              <a:t>the date of shipment. </a:t>
            </a:r>
            <a:endParaRPr lang="en-US" altLang="zh-TW" sz="2900" b="1" dirty="0" smtClean="0">
              <a:solidFill>
                <a:schemeClr val="tx1"/>
              </a:solidFill>
            </a:endParaRPr>
          </a:p>
          <a:p>
            <a:r>
              <a:rPr lang="en-US" altLang="zh-TW" sz="2900" b="1" dirty="0">
                <a:solidFill>
                  <a:schemeClr val="tx1"/>
                </a:solidFill>
              </a:rPr>
              <a:t> </a:t>
            </a:r>
            <a:r>
              <a:rPr lang="en-US" altLang="zh-TW" sz="2900" b="1" dirty="0" smtClean="0">
                <a:solidFill>
                  <a:schemeClr val="tx1"/>
                </a:solidFill>
              </a:rPr>
              <a:t>  iii</a:t>
            </a:r>
            <a:r>
              <a:rPr lang="en-US" altLang="zh-TW" sz="2900" b="1" dirty="0">
                <a:solidFill>
                  <a:schemeClr val="tx1"/>
                </a:solidFill>
              </a:rPr>
              <a:t>. indicate the </a:t>
            </a:r>
            <a:r>
              <a:rPr lang="en-US" altLang="zh-TW" sz="2900" b="1" dirty="0">
                <a:solidFill>
                  <a:srgbClr val="FF0000"/>
                </a:solidFill>
              </a:rPr>
              <a:t>place of shipment </a:t>
            </a:r>
            <a:r>
              <a:rPr lang="en-US" altLang="zh-TW" sz="2900" b="1" dirty="0">
                <a:solidFill>
                  <a:schemeClr val="tx1"/>
                </a:solidFill>
              </a:rPr>
              <a:t>and the </a:t>
            </a:r>
            <a:r>
              <a:rPr lang="en-US" altLang="zh-TW" sz="2900" b="1" dirty="0">
                <a:solidFill>
                  <a:srgbClr val="FF0000"/>
                </a:solidFill>
              </a:rPr>
              <a:t>place of </a:t>
            </a:r>
            <a:r>
              <a:rPr lang="en-US" altLang="zh-TW" sz="2900" b="1" dirty="0" smtClean="0">
                <a:solidFill>
                  <a:srgbClr val="FF0000"/>
                </a:solidFill>
              </a:rPr>
              <a:t>destination</a:t>
            </a:r>
            <a:r>
              <a:rPr lang="en-US" altLang="zh-TW" sz="2900" b="1" dirty="0" smtClean="0">
                <a:solidFill>
                  <a:schemeClr val="tx1"/>
                </a:solidFill>
              </a:rPr>
              <a:t> </a:t>
            </a:r>
            <a:r>
              <a:rPr lang="en-US" altLang="zh-TW" sz="2900" b="1" dirty="0">
                <a:solidFill>
                  <a:schemeClr val="tx1"/>
                </a:solidFill>
              </a:rPr>
              <a:t>stated in the credit.</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109</a:t>
            </a:fld>
            <a:endParaRPr lang="zh-TW" altLang="en-US"/>
          </a:p>
        </p:txBody>
      </p:sp>
    </p:spTree>
    <p:extLst>
      <p:ext uri="{BB962C8B-B14F-4D97-AF65-F5344CB8AC3E}">
        <p14:creationId xmlns:p14="http://schemas.microsoft.com/office/powerpoint/2010/main" val="780436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(2)</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539552" y="2420888"/>
            <a:ext cx="8496944" cy="4265438"/>
          </a:xfrm>
        </p:spPr>
        <p:txBody>
          <a:bodyPr>
            <a:noAutofit/>
          </a:bodyPr>
          <a:lstStyle/>
          <a:p>
            <a:r>
              <a:rPr lang="en-US" altLang="zh-TW" sz="2600" b="1" dirty="0">
                <a:solidFill>
                  <a:schemeClr val="tx1"/>
                </a:solidFill>
              </a:rPr>
              <a:t>A requirement for a document </a:t>
            </a:r>
            <a:r>
              <a:rPr lang="en-US" altLang="zh-TW" sz="2600" b="1" dirty="0">
                <a:solidFill>
                  <a:srgbClr val="FF0000"/>
                </a:solidFill>
              </a:rPr>
              <a:t>to be legalized, </a:t>
            </a:r>
            <a:r>
              <a:rPr lang="en-US" altLang="zh-TW" sz="2600" b="1" dirty="0" err="1">
                <a:solidFill>
                  <a:srgbClr val="FF0000"/>
                </a:solidFill>
              </a:rPr>
              <a:t>visaed</a:t>
            </a:r>
            <a:r>
              <a:rPr lang="en-US" altLang="zh-TW" sz="2600" b="1" dirty="0">
                <a:solidFill>
                  <a:srgbClr val="FF0000"/>
                </a:solidFill>
              </a:rPr>
              <a:t>, certified </a:t>
            </a:r>
            <a:r>
              <a:rPr lang="en-US" altLang="zh-TW" sz="2600" b="1" dirty="0">
                <a:solidFill>
                  <a:schemeClr val="tx1"/>
                </a:solidFill>
              </a:rPr>
              <a:t>or similar will be satisfied by any signature, mark, stamp or label on the document which appears to satisfy that requirement. </a:t>
            </a:r>
            <a:endParaRPr lang="zh-TW" altLang="zh-TW" sz="2600" dirty="0">
              <a:solidFill>
                <a:schemeClr val="tx1"/>
              </a:solidFill>
            </a:endParaRPr>
          </a:p>
          <a:p>
            <a:r>
              <a:rPr lang="en-US" altLang="zh-TW" sz="2600" b="1" dirty="0" smtClean="0">
                <a:solidFill>
                  <a:srgbClr val="FF0000"/>
                </a:solidFill>
              </a:rPr>
              <a:t>Branches </a:t>
            </a:r>
            <a:r>
              <a:rPr lang="en-US" altLang="zh-TW" sz="2600" b="1" dirty="0">
                <a:solidFill>
                  <a:srgbClr val="FF0000"/>
                </a:solidFill>
              </a:rPr>
              <a:t>of a bank </a:t>
            </a:r>
            <a:r>
              <a:rPr lang="en-US" altLang="zh-TW" sz="2600" b="1" dirty="0">
                <a:solidFill>
                  <a:schemeClr val="tx1"/>
                </a:solidFill>
              </a:rPr>
              <a:t>in different countries are considered to be separate banks. </a:t>
            </a:r>
            <a:endParaRPr lang="zh-TW" altLang="zh-TW" sz="2600" dirty="0">
              <a:solidFill>
                <a:schemeClr val="tx1"/>
              </a:solidFill>
            </a:endParaRPr>
          </a:p>
          <a:p>
            <a:r>
              <a:rPr lang="en-US" altLang="zh-TW" sz="2600" b="1" dirty="0" smtClean="0">
                <a:solidFill>
                  <a:schemeClr val="tx1"/>
                </a:solidFill>
              </a:rPr>
              <a:t>Terms </a:t>
            </a:r>
            <a:r>
              <a:rPr lang="en-US" altLang="zh-TW" sz="2600" b="1" dirty="0">
                <a:solidFill>
                  <a:schemeClr val="tx1"/>
                </a:solidFill>
              </a:rPr>
              <a:t>such as "</a:t>
            </a:r>
            <a:r>
              <a:rPr lang="en-US" altLang="zh-TW" sz="2600" b="1" dirty="0">
                <a:solidFill>
                  <a:srgbClr val="FF0000"/>
                </a:solidFill>
              </a:rPr>
              <a:t>first class</a:t>
            </a:r>
            <a:r>
              <a:rPr lang="en-US" altLang="zh-TW" sz="2600" b="1" dirty="0">
                <a:solidFill>
                  <a:schemeClr val="tx1"/>
                </a:solidFill>
              </a:rPr>
              <a:t>", "</a:t>
            </a:r>
            <a:r>
              <a:rPr lang="en-US" altLang="zh-TW" sz="2600" b="1" dirty="0">
                <a:solidFill>
                  <a:srgbClr val="FF0000"/>
                </a:solidFill>
              </a:rPr>
              <a:t>well known</a:t>
            </a:r>
            <a:r>
              <a:rPr lang="en-US" altLang="zh-TW" sz="2600" b="1" dirty="0">
                <a:solidFill>
                  <a:schemeClr val="tx1"/>
                </a:solidFill>
              </a:rPr>
              <a:t>", "qualified", "independent", "official", "competent" or "local" used to describe the issuer of a document allow any issuer </a:t>
            </a:r>
            <a:r>
              <a:rPr lang="en-US" altLang="zh-TW" sz="2600" b="1" dirty="0">
                <a:solidFill>
                  <a:srgbClr val="0070C0"/>
                </a:solidFill>
              </a:rPr>
              <a:t>except the beneficiary</a:t>
            </a:r>
            <a:r>
              <a:rPr lang="en-US" altLang="zh-TW" sz="2600" b="1" dirty="0">
                <a:solidFill>
                  <a:schemeClr val="tx1"/>
                </a:solidFill>
              </a:rPr>
              <a:t> to issue that document. </a:t>
            </a:r>
            <a:endParaRPr lang="zh-TW" altLang="en-US" sz="2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a:t>
            </a:fld>
            <a:endParaRPr lang="zh-TW" altLang="en-US"/>
          </a:p>
        </p:txBody>
      </p:sp>
    </p:spTree>
    <p:extLst>
      <p:ext uri="{BB962C8B-B14F-4D97-AF65-F5344CB8AC3E}">
        <p14:creationId xmlns:p14="http://schemas.microsoft.com/office/powerpoint/2010/main" val="160008038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(3)</a:t>
            </a:r>
            <a:endParaRPr lang="zh-TW" altLang="en-US" sz="3000" dirty="0"/>
          </a:p>
        </p:txBody>
      </p:sp>
      <p:sp>
        <p:nvSpPr>
          <p:cNvPr id="3" name="文字版面配置區 2"/>
          <p:cNvSpPr>
            <a:spLocks noGrp="1"/>
          </p:cNvSpPr>
          <p:nvPr>
            <p:ph type="body" idx="1"/>
          </p:nvPr>
        </p:nvSpPr>
        <p:spPr>
          <a:xfrm>
            <a:off x="539552" y="2564904"/>
            <a:ext cx="8352928" cy="4176464"/>
          </a:xfrm>
        </p:spPr>
        <p:txBody>
          <a:bodyPr>
            <a:noAutofit/>
          </a:bodyPr>
          <a:lstStyle/>
          <a:p>
            <a:r>
              <a:rPr lang="en-US" altLang="zh-TW" sz="2800" b="1" dirty="0">
                <a:solidFill>
                  <a:schemeClr val="tx1"/>
                </a:solidFill>
              </a:rPr>
              <a:t>b. </a:t>
            </a:r>
            <a:r>
              <a:rPr lang="en-US" altLang="zh-TW" sz="2800" b="1" dirty="0" err="1">
                <a:solidFill>
                  <a:schemeClr val="tx1"/>
                </a:solidFill>
              </a:rPr>
              <a:t>i</a:t>
            </a:r>
            <a:r>
              <a:rPr lang="en-US" altLang="zh-TW" sz="2800" b="1" dirty="0">
                <a:solidFill>
                  <a:schemeClr val="tx1"/>
                </a:solidFill>
              </a:rPr>
              <a:t>. A </a:t>
            </a:r>
            <a:r>
              <a:rPr lang="en-US" altLang="zh-TW" sz="2800" b="1" dirty="0">
                <a:solidFill>
                  <a:srgbClr val="0070C0"/>
                </a:solidFill>
              </a:rPr>
              <a:t>road</a:t>
            </a:r>
            <a:r>
              <a:rPr lang="en-US" altLang="zh-TW" sz="2800" b="1" dirty="0">
                <a:solidFill>
                  <a:schemeClr val="tx1"/>
                </a:solidFill>
              </a:rPr>
              <a:t> transport document must appear to be the </a:t>
            </a:r>
            <a:endParaRPr lang="zh-TW" altLang="zh-TW" sz="2800" dirty="0">
              <a:solidFill>
                <a:schemeClr val="tx1"/>
              </a:solidFill>
            </a:endParaRPr>
          </a:p>
          <a:p>
            <a:r>
              <a:rPr lang="en-US" altLang="zh-TW" sz="2800" b="1" dirty="0" smtClean="0">
                <a:solidFill>
                  <a:srgbClr val="FF0000"/>
                </a:solidFill>
              </a:rPr>
              <a:t>original </a:t>
            </a:r>
            <a:r>
              <a:rPr lang="en-US" altLang="zh-TW" sz="2800" b="1" dirty="0">
                <a:solidFill>
                  <a:srgbClr val="FF0000"/>
                </a:solidFill>
              </a:rPr>
              <a:t>for consignor or shipper </a:t>
            </a:r>
            <a:r>
              <a:rPr lang="en-US" altLang="zh-TW" sz="2800" b="1" dirty="0">
                <a:solidFill>
                  <a:schemeClr val="tx1"/>
                </a:solidFill>
              </a:rPr>
              <a:t>or bear no marking </a:t>
            </a:r>
            <a:endParaRPr lang="zh-TW" altLang="zh-TW" sz="2800" dirty="0">
              <a:solidFill>
                <a:schemeClr val="tx1"/>
              </a:solidFill>
            </a:endParaRPr>
          </a:p>
          <a:p>
            <a:r>
              <a:rPr lang="en-US" altLang="zh-TW" sz="2800" b="1" dirty="0" smtClean="0">
                <a:solidFill>
                  <a:schemeClr val="tx1"/>
                </a:solidFill>
              </a:rPr>
              <a:t>indicating </a:t>
            </a:r>
            <a:r>
              <a:rPr lang="en-US" altLang="zh-TW" sz="2800" b="1" dirty="0">
                <a:solidFill>
                  <a:schemeClr val="tx1"/>
                </a:solidFill>
              </a:rPr>
              <a:t>for whom the document has been prepared</a:t>
            </a:r>
            <a:r>
              <a:rPr lang="en-US" altLang="zh-TW" sz="2800" b="1" dirty="0" smtClean="0">
                <a:solidFill>
                  <a:schemeClr val="tx1"/>
                </a:solidFill>
              </a:rPr>
              <a:t>.</a:t>
            </a:r>
            <a:endParaRPr lang="zh-TW" altLang="zh-TW" sz="2800" dirty="0" smtClean="0">
              <a:solidFill>
                <a:schemeClr val="tx1"/>
              </a:solidFill>
            </a:endParaRPr>
          </a:p>
          <a:p>
            <a:r>
              <a:rPr lang="en-US" altLang="zh-TW" sz="2800" b="1" dirty="0" smtClean="0">
                <a:solidFill>
                  <a:schemeClr val="tx1"/>
                </a:solidFill>
              </a:rPr>
              <a:t>    ii</a:t>
            </a:r>
            <a:r>
              <a:rPr lang="en-US" altLang="zh-TW" sz="2800" b="1" dirty="0">
                <a:solidFill>
                  <a:schemeClr val="tx1"/>
                </a:solidFill>
              </a:rPr>
              <a:t>. A </a:t>
            </a:r>
            <a:r>
              <a:rPr lang="en-US" altLang="zh-TW" sz="2800" b="1" dirty="0">
                <a:solidFill>
                  <a:srgbClr val="0070C0"/>
                </a:solidFill>
              </a:rPr>
              <a:t>rail</a:t>
            </a:r>
            <a:r>
              <a:rPr lang="en-US" altLang="zh-TW" sz="2800" b="1" dirty="0">
                <a:solidFill>
                  <a:schemeClr val="tx1"/>
                </a:solidFill>
              </a:rPr>
              <a:t> transport document marked </a:t>
            </a:r>
            <a:r>
              <a:rPr lang="zh-TW" altLang="zh-TW" sz="2800" b="1" dirty="0">
                <a:solidFill>
                  <a:schemeClr val="tx1"/>
                </a:solidFill>
              </a:rPr>
              <a:t>“</a:t>
            </a:r>
            <a:r>
              <a:rPr lang="en-US" altLang="zh-TW" sz="2800" b="1" dirty="0">
                <a:solidFill>
                  <a:srgbClr val="FF0000"/>
                </a:solidFill>
              </a:rPr>
              <a:t>duplicate</a:t>
            </a:r>
            <a:r>
              <a:rPr lang="zh-TW" altLang="zh-TW" sz="2800" b="1" dirty="0">
                <a:solidFill>
                  <a:schemeClr val="tx1"/>
                </a:solidFill>
              </a:rPr>
              <a:t>”</a:t>
            </a:r>
            <a:r>
              <a:rPr lang="en-US" altLang="zh-TW" sz="2800" b="1" dirty="0">
                <a:solidFill>
                  <a:schemeClr val="tx1"/>
                </a:solidFill>
              </a:rPr>
              <a:t> </a:t>
            </a:r>
            <a:r>
              <a:rPr lang="en-US" altLang="zh-TW" sz="2800" b="1" dirty="0">
                <a:solidFill>
                  <a:srgbClr val="FF0000"/>
                </a:solidFill>
              </a:rPr>
              <a:t>will be </a:t>
            </a:r>
            <a:r>
              <a:rPr lang="en-US" altLang="zh-TW" sz="2800" b="1" dirty="0" smtClean="0">
                <a:solidFill>
                  <a:srgbClr val="FF0000"/>
                </a:solidFill>
              </a:rPr>
              <a:t>accepted </a:t>
            </a:r>
            <a:r>
              <a:rPr lang="en-US" altLang="zh-TW" sz="2800" b="1" dirty="0">
                <a:solidFill>
                  <a:srgbClr val="FF0000"/>
                </a:solidFill>
              </a:rPr>
              <a:t>as an original</a:t>
            </a:r>
            <a:r>
              <a:rPr lang="en-US" altLang="zh-TW" sz="2800" b="1" dirty="0">
                <a:solidFill>
                  <a:schemeClr val="tx1"/>
                </a:solidFill>
              </a:rPr>
              <a:t>. </a:t>
            </a:r>
            <a:endParaRPr lang="zh-TW" altLang="zh-TW" sz="2800" dirty="0">
              <a:solidFill>
                <a:schemeClr val="tx1"/>
              </a:solidFill>
            </a:endParaRPr>
          </a:p>
          <a:p>
            <a:r>
              <a:rPr lang="en-US" altLang="zh-TW" sz="2800" dirty="0">
                <a:solidFill>
                  <a:schemeClr val="tx1"/>
                </a:solidFill>
              </a:rPr>
              <a:t> </a:t>
            </a:r>
            <a:r>
              <a:rPr lang="en-US" altLang="zh-TW" sz="2800" dirty="0" smtClean="0">
                <a:solidFill>
                  <a:schemeClr val="tx1"/>
                </a:solidFill>
              </a:rPr>
              <a:t>   </a:t>
            </a:r>
            <a:r>
              <a:rPr lang="en-US" altLang="zh-TW" sz="2800" b="1" dirty="0" smtClean="0">
                <a:solidFill>
                  <a:schemeClr val="tx1"/>
                </a:solidFill>
              </a:rPr>
              <a:t>iii</a:t>
            </a:r>
            <a:r>
              <a:rPr lang="en-US" altLang="zh-TW" sz="2800" b="1" dirty="0">
                <a:solidFill>
                  <a:schemeClr val="tx1"/>
                </a:solidFill>
              </a:rPr>
              <a:t>. A rail or </a:t>
            </a:r>
            <a:r>
              <a:rPr lang="en-US" altLang="zh-TW" sz="2800" b="1" dirty="0">
                <a:solidFill>
                  <a:srgbClr val="0070C0"/>
                </a:solidFill>
              </a:rPr>
              <a:t>inland waterway </a:t>
            </a:r>
            <a:r>
              <a:rPr lang="en-US" altLang="zh-TW" sz="2800" b="1" dirty="0">
                <a:solidFill>
                  <a:schemeClr val="tx1"/>
                </a:solidFill>
              </a:rPr>
              <a:t>transport document will be </a:t>
            </a:r>
            <a:r>
              <a:rPr lang="en-US" altLang="zh-TW" sz="2800" b="1" dirty="0" smtClean="0">
                <a:solidFill>
                  <a:srgbClr val="FF0000"/>
                </a:solidFill>
              </a:rPr>
              <a:t>accepted </a:t>
            </a:r>
            <a:r>
              <a:rPr lang="en-US" altLang="zh-TW" sz="2800" b="1" dirty="0">
                <a:solidFill>
                  <a:srgbClr val="FF0000"/>
                </a:solidFill>
              </a:rPr>
              <a:t>as an original </a:t>
            </a:r>
            <a:r>
              <a:rPr lang="en-US" altLang="zh-TW" sz="2800" b="1" dirty="0">
                <a:solidFill>
                  <a:schemeClr val="tx1"/>
                </a:solidFill>
              </a:rPr>
              <a:t>whether marked as an original </a:t>
            </a:r>
            <a:r>
              <a:rPr lang="en-US" altLang="zh-TW" sz="2800" b="1" dirty="0" smtClean="0">
                <a:solidFill>
                  <a:schemeClr val="tx1"/>
                </a:solidFill>
              </a:rPr>
              <a:t>or </a:t>
            </a:r>
            <a:r>
              <a:rPr lang="en-US" altLang="zh-TW" sz="2800" b="1" dirty="0">
                <a:solidFill>
                  <a:schemeClr val="tx1"/>
                </a:solidFill>
              </a:rPr>
              <a:t>not. </a:t>
            </a:r>
            <a:endParaRPr lang="zh-TW" altLang="zh-TW" sz="2800" dirty="0">
              <a:solidFill>
                <a:schemeClr val="tx1"/>
              </a:solidFill>
            </a:endParaRPr>
          </a:p>
          <a:p>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110</a:t>
            </a:fld>
            <a:endParaRPr lang="zh-TW" altLang="en-US"/>
          </a:p>
        </p:txBody>
      </p:sp>
    </p:spTree>
    <p:extLst>
      <p:ext uri="{BB962C8B-B14F-4D97-AF65-F5344CB8AC3E}">
        <p14:creationId xmlns:p14="http://schemas.microsoft.com/office/powerpoint/2010/main" val="219219058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(4)</a:t>
            </a:r>
            <a:endParaRPr lang="zh-TW" altLang="en-US" sz="3000" dirty="0"/>
          </a:p>
        </p:txBody>
      </p:sp>
      <p:sp>
        <p:nvSpPr>
          <p:cNvPr id="3" name="文字版面配置區 2"/>
          <p:cNvSpPr>
            <a:spLocks noGrp="1"/>
          </p:cNvSpPr>
          <p:nvPr>
            <p:ph type="body" idx="1"/>
          </p:nvPr>
        </p:nvSpPr>
        <p:spPr>
          <a:xfrm>
            <a:off x="539552" y="2492896"/>
            <a:ext cx="8496944" cy="4176464"/>
          </a:xfrm>
        </p:spPr>
        <p:txBody>
          <a:bodyPr>
            <a:noAutofit/>
          </a:bodyPr>
          <a:lstStyle/>
          <a:p>
            <a:r>
              <a:rPr lang="en-US" altLang="zh-TW" sz="2700" b="1" dirty="0">
                <a:solidFill>
                  <a:schemeClr val="tx1"/>
                </a:solidFill>
              </a:rPr>
              <a:t>c. In the absence of an indication on the transport document </a:t>
            </a:r>
            <a:r>
              <a:rPr lang="en-US" altLang="zh-TW" sz="2700" b="1" dirty="0" smtClean="0">
                <a:solidFill>
                  <a:schemeClr val="tx1"/>
                </a:solidFill>
              </a:rPr>
              <a:t>as </a:t>
            </a:r>
            <a:r>
              <a:rPr lang="en-US" altLang="zh-TW" sz="2700" b="1" dirty="0">
                <a:solidFill>
                  <a:schemeClr val="tx1"/>
                </a:solidFill>
              </a:rPr>
              <a:t>to the number of originals issued, the </a:t>
            </a:r>
            <a:r>
              <a:rPr lang="en-US" altLang="zh-TW" sz="2700" b="1" dirty="0" smtClean="0">
                <a:solidFill>
                  <a:srgbClr val="FF0000"/>
                </a:solidFill>
              </a:rPr>
              <a:t>number presented </a:t>
            </a:r>
            <a:r>
              <a:rPr lang="en-US" altLang="zh-TW" sz="2700" b="1" dirty="0">
                <a:solidFill>
                  <a:schemeClr val="tx1"/>
                </a:solidFill>
              </a:rPr>
              <a:t>will be deemed to </a:t>
            </a:r>
            <a:r>
              <a:rPr lang="en-US" altLang="zh-TW" sz="2700" b="1" dirty="0">
                <a:solidFill>
                  <a:srgbClr val="FF0000"/>
                </a:solidFill>
              </a:rPr>
              <a:t>constitute a full set</a:t>
            </a:r>
            <a:r>
              <a:rPr lang="en-US" altLang="zh-TW" sz="2700" b="1" dirty="0">
                <a:solidFill>
                  <a:schemeClr val="tx1"/>
                </a:solidFill>
              </a:rPr>
              <a:t>. </a:t>
            </a:r>
            <a:r>
              <a:rPr lang="zh-TW" altLang="zh-TW" sz="2700" dirty="0">
                <a:solidFill>
                  <a:schemeClr val="tx1"/>
                </a:solidFill>
              </a:rPr>
              <a:t>　</a:t>
            </a:r>
          </a:p>
          <a:p>
            <a:r>
              <a:rPr lang="en-US" altLang="zh-TW" sz="2700" b="1" dirty="0">
                <a:solidFill>
                  <a:schemeClr val="tx1"/>
                </a:solidFill>
              </a:rPr>
              <a:t>d. For the purpose of this article, </a:t>
            </a:r>
            <a:r>
              <a:rPr lang="en-US" altLang="zh-TW" sz="2700" b="1" dirty="0" err="1">
                <a:solidFill>
                  <a:srgbClr val="FF0000"/>
                </a:solidFill>
              </a:rPr>
              <a:t>transhipment</a:t>
            </a:r>
            <a:r>
              <a:rPr lang="en-US" altLang="zh-TW" sz="2700" b="1" dirty="0">
                <a:solidFill>
                  <a:srgbClr val="FF0000"/>
                </a:solidFill>
              </a:rPr>
              <a:t> </a:t>
            </a:r>
            <a:r>
              <a:rPr lang="en-US" altLang="zh-TW" sz="2700" b="1" dirty="0">
                <a:solidFill>
                  <a:schemeClr val="tx1"/>
                </a:solidFill>
              </a:rPr>
              <a:t>means </a:t>
            </a:r>
            <a:endParaRPr lang="zh-TW" altLang="zh-TW" sz="2700" dirty="0">
              <a:solidFill>
                <a:schemeClr val="tx1"/>
              </a:solidFill>
            </a:endParaRPr>
          </a:p>
          <a:p>
            <a:r>
              <a:rPr lang="en-US" altLang="zh-TW" sz="2700" b="1" dirty="0" smtClean="0">
                <a:solidFill>
                  <a:schemeClr val="tx1"/>
                </a:solidFill>
              </a:rPr>
              <a:t>unloading </a:t>
            </a:r>
            <a:r>
              <a:rPr lang="en-US" altLang="zh-TW" sz="2700" b="1" dirty="0">
                <a:solidFill>
                  <a:schemeClr val="tx1"/>
                </a:solidFill>
              </a:rPr>
              <a:t>from one means of conveyance </a:t>
            </a:r>
            <a:r>
              <a:rPr lang="en-US" altLang="zh-TW" sz="2700" b="1" dirty="0" smtClean="0">
                <a:solidFill>
                  <a:schemeClr val="tx1"/>
                </a:solidFill>
              </a:rPr>
              <a:t>and </a:t>
            </a:r>
            <a:r>
              <a:rPr lang="en-US" altLang="zh-TW" sz="2700" b="1" dirty="0">
                <a:solidFill>
                  <a:schemeClr val="tx1"/>
                </a:solidFill>
              </a:rPr>
              <a:t> reloading </a:t>
            </a:r>
            <a:r>
              <a:rPr lang="en-US" altLang="zh-TW" sz="2700" b="1" dirty="0" smtClean="0">
                <a:solidFill>
                  <a:schemeClr val="tx1"/>
                </a:solidFill>
              </a:rPr>
              <a:t>to </a:t>
            </a:r>
            <a:r>
              <a:rPr lang="en-US" altLang="zh-TW" sz="2700" b="1" dirty="0">
                <a:solidFill>
                  <a:schemeClr val="tx1"/>
                </a:solidFill>
              </a:rPr>
              <a:t>another means of conveyance, within the same mode of </a:t>
            </a:r>
            <a:r>
              <a:rPr lang="en-US" altLang="zh-TW" sz="2700" b="1" dirty="0" smtClean="0">
                <a:solidFill>
                  <a:schemeClr val="tx1"/>
                </a:solidFill>
              </a:rPr>
              <a:t>transport</a:t>
            </a:r>
            <a:r>
              <a:rPr lang="en-US" altLang="zh-TW" sz="2700" b="1" dirty="0">
                <a:solidFill>
                  <a:schemeClr val="tx1"/>
                </a:solidFill>
              </a:rPr>
              <a:t>, during the carriage from the place of shipment, </a:t>
            </a:r>
            <a:r>
              <a:rPr lang="en-US" altLang="zh-TW" sz="2700" b="1" dirty="0" smtClean="0">
                <a:solidFill>
                  <a:schemeClr val="tx1"/>
                </a:solidFill>
              </a:rPr>
              <a:t>dispatch </a:t>
            </a:r>
            <a:r>
              <a:rPr lang="en-US" altLang="zh-TW" sz="2700" b="1" dirty="0">
                <a:solidFill>
                  <a:schemeClr val="tx1"/>
                </a:solidFill>
              </a:rPr>
              <a:t>or carriage to the place of destination stated in </a:t>
            </a:r>
            <a:r>
              <a:rPr lang="en-US" altLang="zh-TW" sz="2700" b="1" dirty="0" smtClean="0">
                <a:solidFill>
                  <a:schemeClr val="tx1"/>
                </a:solidFill>
              </a:rPr>
              <a:t>the </a:t>
            </a:r>
            <a:r>
              <a:rPr lang="en-US" altLang="zh-TW" sz="2700" b="1" dirty="0">
                <a:solidFill>
                  <a:schemeClr val="tx1"/>
                </a:solidFill>
              </a:rPr>
              <a:t>credit. </a:t>
            </a:r>
            <a:endParaRPr lang="zh-TW" altLang="en-US" sz="27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111</a:t>
            </a:fld>
            <a:endParaRPr lang="zh-TW" altLang="en-US"/>
          </a:p>
        </p:txBody>
      </p:sp>
    </p:spTree>
    <p:extLst>
      <p:ext uri="{BB962C8B-B14F-4D97-AF65-F5344CB8AC3E}">
        <p14:creationId xmlns:p14="http://schemas.microsoft.com/office/powerpoint/2010/main" val="5119963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(5)</a:t>
            </a:r>
            <a:endParaRPr lang="zh-TW" altLang="en-US" sz="3000" dirty="0"/>
          </a:p>
        </p:txBody>
      </p:sp>
      <p:sp>
        <p:nvSpPr>
          <p:cNvPr id="3" name="文字版面配置區 2"/>
          <p:cNvSpPr>
            <a:spLocks noGrp="1"/>
          </p:cNvSpPr>
          <p:nvPr>
            <p:ph type="body" idx="1"/>
          </p:nvPr>
        </p:nvSpPr>
        <p:spPr>
          <a:xfrm>
            <a:off x="683568" y="2420888"/>
            <a:ext cx="8064896" cy="4176464"/>
          </a:xfrm>
        </p:spPr>
        <p:txBody>
          <a:bodyPr>
            <a:noAutofit/>
          </a:bodyPr>
          <a:lstStyle/>
          <a:p>
            <a:r>
              <a:rPr lang="en-US" altLang="zh-TW" sz="2900" b="1" dirty="0">
                <a:solidFill>
                  <a:schemeClr val="tx1"/>
                </a:solidFill>
              </a:rPr>
              <a:t>e. </a:t>
            </a:r>
            <a:r>
              <a:rPr lang="en-US" altLang="zh-TW" sz="2900" b="1" dirty="0" err="1">
                <a:solidFill>
                  <a:schemeClr val="tx1"/>
                </a:solidFill>
              </a:rPr>
              <a:t>i</a:t>
            </a:r>
            <a:r>
              <a:rPr lang="en-US" altLang="zh-TW" sz="2900" b="1" dirty="0">
                <a:solidFill>
                  <a:schemeClr val="tx1"/>
                </a:solidFill>
              </a:rPr>
              <a:t>. A road, rail or inland waterway transport document </a:t>
            </a:r>
            <a:r>
              <a:rPr lang="en-US" altLang="zh-TW" sz="2900" b="1" dirty="0">
                <a:solidFill>
                  <a:srgbClr val="FF0000"/>
                </a:solidFill>
              </a:rPr>
              <a:t>may </a:t>
            </a:r>
            <a:r>
              <a:rPr lang="en-US" altLang="zh-TW" sz="2900" b="1" dirty="0" smtClean="0">
                <a:solidFill>
                  <a:srgbClr val="FF0000"/>
                </a:solidFill>
              </a:rPr>
              <a:t>indicate </a:t>
            </a:r>
            <a:r>
              <a:rPr lang="en-US" altLang="zh-TW" sz="2900" b="1" dirty="0">
                <a:solidFill>
                  <a:schemeClr val="tx1"/>
                </a:solidFill>
              </a:rPr>
              <a:t>that the goods will or may </a:t>
            </a:r>
            <a:r>
              <a:rPr lang="en-US" altLang="zh-TW" sz="2900" b="1" dirty="0">
                <a:solidFill>
                  <a:srgbClr val="FF0000"/>
                </a:solidFill>
              </a:rPr>
              <a:t>be </a:t>
            </a:r>
            <a:r>
              <a:rPr lang="en-US" altLang="zh-TW" sz="2900" b="1" dirty="0" err="1">
                <a:solidFill>
                  <a:srgbClr val="FF0000"/>
                </a:solidFill>
              </a:rPr>
              <a:t>transhipped</a:t>
            </a:r>
            <a:r>
              <a:rPr lang="en-US" altLang="zh-TW" sz="2900" b="1" dirty="0">
                <a:solidFill>
                  <a:schemeClr val="tx1"/>
                </a:solidFill>
              </a:rPr>
              <a:t> </a:t>
            </a:r>
            <a:r>
              <a:rPr lang="en-US" altLang="zh-TW" sz="2900" b="1" dirty="0" smtClean="0">
                <a:solidFill>
                  <a:schemeClr val="tx1"/>
                </a:solidFill>
              </a:rPr>
              <a:t>provided </a:t>
            </a:r>
            <a:r>
              <a:rPr lang="en-US" altLang="zh-TW" sz="2900" b="1" dirty="0">
                <a:solidFill>
                  <a:schemeClr val="tx1"/>
                </a:solidFill>
              </a:rPr>
              <a:t>that the entire carriage is covered by one and </a:t>
            </a:r>
            <a:r>
              <a:rPr lang="en-US" altLang="zh-TW" sz="2900" b="1" dirty="0" smtClean="0">
                <a:solidFill>
                  <a:schemeClr val="tx1"/>
                </a:solidFill>
              </a:rPr>
              <a:t>the </a:t>
            </a:r>
            <a:r>
              <a:rPr lang="en-US" altLang="zh-TW" sz="2900" b="1" dirty="0">
                <a:solidFill>
                  <a:schemeClr val="tx1"/>
                </a:solidFill>
              </a:rPr>
              <a:t>same transport document. </a:t>
            </a:r>
            <a:endParaRPr lang="zh-TW" altLang="zh-TW" sz="2900" dirty="0">
              <a:solidFill>
                <a:schemeClr val="tx1"/>
              </a:solidFill>
            </a:endParaRPr>
          </a:p>
          <a:p>
            <a:r>
              <a:rPr lang="zh-TW" altLang="zh-TW" sz="2900" dirty="0">
                <a:solidFill>
                  <a:schemeClr val="tx1"/>
                </a:solidFill>
              </a:rPr>
              <a:t>　</a:t>
            </a:r>
            <a:r>
              <a:rPr lang="en-US" altLang="zh-TW" sz="2900" b="1" dirty="0" smtClean="0">
                <a:solidFill>
                  <a:schemeClr val="tx1"/>
                </a:solidFill>
              </a:rPr>
              <a:t>ii</a:t>
            </a:r>
            <a:r>
              <a:rPr lang="en-US" altLang="zh-TW" sz="2900" b="1" dirty="0">
                <a:solidFill>
                  <a:schemeClr val="tx1"/>
                </a:solidFill>
              </a:rPr>
              <a:t>. A road, rail or inland waterway transport document </a:t>
            </a:r>
            <a:r>
              <a:rPr lang="en-US" altLang="zh-TW" sz="2900" b="1" dirty="0" smtClean="0">
                <a:solidFill>
                  <a:schemeClr val="tx1"/>
                </a:solidFill>
              </a:rPr>
              <a:t>indicating </a:t>
            </a:r>
            <a:r>
              <a:rPr lang="en-US" altLang="zh-TW" sz="2900" b="1" dirty="0">
                <a:solidFill>
                  <a:schemeClr val="tx1"/>
                </a:solidFill>
              </a:rPr>
              <a:t>that </a:t>
            </a:r>
            <a:r>
              <a:rPr lang="en-US" altLang="zh-TW" sz="2900" b="1" dirty="0" err="1">
                <a:solidFill>
                  <a:srgbClr val="FF0000"/>
                </a:solidFill>
              </a:rPr>
              <a:t>transhipment</a:t>
            </a:r>
            <a:r>
              <a:rPr lang="en-US" altLang="zh-TW" sz="2900" b="1" dirty="0">
                <a:solidFill>
                  <a:srgbClr val="FF0000"/>
                </a:solidFill>
              </a:rPr>
              <a:t> </a:t>
            </a:r>
            <a:r>
              <a:rPr lang="en-US" altLang="zh-TW" sz="2900" b="1" dirty="0">
                <a:solidFill>
                  <a:schemeClr val="tx1"/>
                </a:solidFill>
              </a:rPr>
              <a:t>will or may take place </a:t>
            </a:r>
            <a:r>
              <a:rPr lang="en-US" altLang="zh-TW" sz="2900" b="1" dirty="0">
                <a:solidFill>
                  <a:srgbClr val="FF0000"/>
                </a:solidFill>
              </a:rPr>
              <a:t>is </a:t>
            </a:r>
            <a:r>
              <a:rPr lang="en-US" altLang="zh-TW" sz="2900" b="1" dirty="0" smtClean="0">
                <a:solidFill>
                  <a:srgbClr val="FF0000"/>
                </a:solidFill>
              </a:rPr>
              <a:t>acceptable</a:t>
            </a:r>
            <a:r>
              <a:rPr lang="en-US" altLang="zh-TW" sz="2900" b="1" dirty="0">
                <a:solidFill>
                  <a:schemeClr val="tx1"/>
                </a:solidFill>
              </a:rPr>
              <a:t>, even if the credit prohibits </a:t>
            </a:r>
            <a:r>
              <a:rPr lang="en-US" altLang="zh-TW" sz="2900" b="1" dirty="0" err="1">
                <a:solidFill>
                  <a:schemeClr val="tx1"/>
                </a:solidFill>
              </a:rPr>
              <a:t>transhipment</a:t>
            </a:r>
            <a:r>
              <a:rPr lang="en-US" altLang="zh-TW" sz="2900" b="1" dirty="0">
                <a:solidFill>
                  <a:schemeClr val="tx1"/>
                </a:solidFill>
              </a:rPr>
              <a:t>. </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112</a:t>
            </a:fld>
            <a:endParaRPr lang="zh-TW" altLang="en-US"/>
          </a:p>
        </p:txBody>
      </p:sp>
    </p:spTree>
    <p:extLst>
      <p:ext uri="{BB962C8B-B14F-4D97-AF65-F5344CB8AC3E}">
        <p14:creationId xmlns:p14="http://schemas.microsoft.com/office/powerpoint/2010/main" val="29097940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9361040" cy="1362075"/>
          </a:xfrm>
        </p:spPr>
        <p:txBody>
          <a:bodyPr>
            <a:noAutofit/>
          </a:bodyPr>
          <a:lstStyle/>
          <a:p>
            <a:r>
              <a:rPr lang="en-US" altLang="zh-TW" sz="3200" b="1" dirty="0"/>
              <a:t>Article </a:t>
            </a:r>
            <a:r>
              <a:rPr lang="en-US" altLang="zh-TW" sz="3200" b="1" dirty="0" smtClean="0"/>
              <a:t>25:  </a:t>
            </a:r>
            <a:r>
              <a:rPr lang="en-US" altLang="zh-TW" sz="3200" b="1" dirty="0"/>
              <a:t>Courier Receipt, Post Receipt or </a:t>
            </a:r>
            <a:r>
              <a:rPr lang="en-US" altLang="zh-TW" sz="3200" b="1" dirty="0" smtClean="0"/>
              <a:t/>
            </a:r>
            <a:br>
              <a:rPr lang="en-US" altLang="zh-TW" sz="3200" b="1" dirty="0" smtClean="0"/>
            </a:br>
            <a:r>
              <a:rPr lang="en-US" altLang="zh-TW" sz="3200" b="1" dirty="0"/>
              <a:t> </a:t>
            </a:r>
            <a:r>
              <a:rPr lang="en-US" altLang="zh-TW" sz="3200" b="1" dirty="0" smtClean="0"/>
              <a:t>                   Certificate </a:t>
            </a:r>
            <a:r>
              <a:rPr lang="en-US" altLang="zh-TW" sz="3200" b="1" dirty="0"/>
              <a:t>of Posting    </a:t>
            </a:r>
            <a:r>
              <a:rPr lang="en-US" altLang="zh-TW" sz="3200" b="1" dirty="0" smtClean="0"/>
              <a:t>  (1)</a:t>
            </a:r>
            <a:br>
              <a:rPr lang="en-US" altLang="zh-TW" sz="3200" b="1" dirty="0" smtClean="0"/>
            </a:br>
            <a:r>
              <a:rPr lang="zh-TW" altLang="zh-TW" sz="3200" b="1" dirty="0" smtClean="0"/>
              <a:t>第二十五條</a:t>
            </a:r>
            <a:r>
              <a:rPr lang="en-US" altLang="zh-TW" sz="3200" b="1" dirty="0" smtClean="0"/>
              <a:t>:</a:t>
            </a:r>
            <a:r>
              <a:rPr lang="en-US" altLang="zh-TW" sz="3200" b="1" dirty="0"/>
              <a:t>  </a:t>
            </a:r>
            <a:r>
              <a:rPr lang="zh-TW" altLang="zh-TW" sz="3200" b="1" dirty="0"/>
              <a:t>快遞收據，郵政收據或投郵證明 </a:t>
            </a:r>
            <a:endParaRPr lang="zh-TW" altLang="en-US" sz="3000" dirty="0"/>
          </a:p>
        </p:txBody>
      </p:sp>
      <p:sp>
        <p:nvSpPr>
          <p:cNvPr id="3" name="文字版面配置區 2"/>
          <p:cNvSpPr>
            <a:spLocks noGrp="1"/>
          </p:cNvSpPr>
          <p:nvPr>
            <p:ph type="body" idx="1"/>
          </p:nvPr>
        </p:nvSpPr>
        <p:spPr>
          <a:xfrm>
            <a:off x="611560" y="2492896"/>
            <a:ext cx="8424936" cy="4176464"/>
          </a:xfrm>
        </p:spPr>
        <p:txBody>
          <a:bodyPr>
            <a:noAutofit/>
          </a:bodyPr>
          <a:lstStyle/>
          <a:p>
            <a:r>
              <a:rPr lang="en-US" altLang="zh-TW" sz="2800" b="1" dirty="0">
                <a:solidFill>
                  <a:schemeClr val="tx1"/>
                </a:solidFill>
              </a:rPr>
              <a:t>a. A courier receipt, however named, evidencing </a:t>
            </a:r>
            <a:r>
              <a:rPr lang="en-US" altLang="zh-TW" sz="2800" b="1" dirty="0">
                <a:solidFill>
                  <a:srgbClr val="FF0000"/>
                </a:solidFill>
              </a:rPr>
              <a:t>receipt of </a:t>
            </a:r>
            <a:r>
              <a:rPr lang="en-US" altLang="zh-TW" sz="2800" b="1" dirty="0" smtClean="0">
                <a:solidFill>
                  <a:srgbClr val="FF0000"/>
                </a:solidFill>
              </a:rPr>
              <a:t> </a:t>
            </a:r>
            <a:r>
              <a:rPr lang="en-US" altLang="zh-TW" sz="2800" b="1" dirty="0">
                <a:solidFill>
                  <a:srgbClr val="FF0000"/>
                </a:solidFill>
              </a:rPr>
              <a:t>goods </a:t>
            </a:r>
            <a:r>
              <a:rPr lang="en-US" altLang="zh-TW" sz="2800" b="1" dirty="0">
                <a:solidFill>
                  <a:schemeClr val="tx1"/>
                </a:solidFill>
              </a:rPr>
              <a:t>for transport, must appear to:  </a:t>
            </a:r>
            <a:r>
              <a:rPr lang="zh-TW" altLang="zh-TW" sz="2800" dirty="0">
                <a:solidFill>
                  <a:schemeClr val="tx1"/>
                </a:solidFill>
              </a:rPr>
              <a:t>　</a:t>
            </a: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indicate the </a:t>
            </a:r>
            <a:r>
              <a:rPr lang="en-US" altLang="zh-TW" sz="2800" b="1" dirty="0">
                <a:solidFill>
                  <a:srgbClr val="FF0000"/>
                </a:solidFill>
              </a:rPr>
              <a:t>name of the courier service </a:t>
            </a:r>
            <a:r>
              <a:rPr lang="en-US" altLang="zh-TW" sz="2800" b="1" dirty="0">
                <a:solidFill>
                  <a:schemeClr val="tx1"/>
                </a:solidFill>
              </a:rPr>
              <a:t>and be </a:t>
            </a:r>
            <a:r>
              <a:rPr lang="en-US" altLang="zh-TW" sz="2800" b="1" dirty="0">
                <a:solidFill>
                  <a:srgbClr val="FF0000"/>
                </a:solidFill>
              </a:rPr>
              <a:t>stamped </a:t>
            </a:r>
            <a:r>
              <a:rPr lang="en-US" altLang="zh-TW" sz="2800" b="1" dirty="0" smtClean="0">
                <a:solidFill>
                  <a:srgbClr val="FF0000"/>
                </a:solidFill>
              </a:rPr>
              <a:t>or </a:t>
            </a:r>
            <a:r>
              <a:rPr lang="en-US" altLang="zh-TW" sz="2800" b="1" dirty="0">
                <a:solidFill>
                  <a:srgbClr val="FF0000"/>
                </a:solidFill>
              </a:rPr>
              <a:t>signed </a:t>
            </a:r>
            <a:r>
              <a:rPr lang="en-US" altLang="zh-TW" sz="2800" b="1" dirty="0">
                <a:solidFill>
                  <a:schemeClr val="tx1"/>
                </a:solidFill>
              </a:rPr>
              <a:t>by the named courier service at the place </a:t>
            </a:r>
            <a:r>
              <a:rPr lang="en-US" altLang="zh-TW" sz="2800" b="1" dirty="0" smtClean="0">
                <a:solidFill>
                  <a:schemeClr val="tx1"/>
                </a:solidFill>
              </a:rPr>
              <a:t>from </a:t>
            </a:r>
            <a:r>
              <a:rPr lang="en-US" altLang="zh-TW" sz="2800" b="1" dirty="0">
                <a:solidFill>
                  <a:schemeClr val="tx1"/>
                </a:solidFill>
              </a:rPr>
              <a:t>which the credit states the goods are to be </a:t>
            </a:r>
            <a:endParaRPr lang="zh-TW" altLang="zh-TW" sz="2800" dirty="0">
              <a:solidFill>
                <a:schemeClr val="tx1"/>
              </a:solidFill>
            </a:endParaRPr>
          </a:p>
          <a:p>
            <a:r>
              <a:rPr lang="en-US" altLang="zh-TW" sz="2800" b="1" dirty="0" smtClean="0">
                <a:solidFill>
                  <a:schemeClr val="tx1"/>
                </a:solidFill>
              </a:rPr>
              <a:t>shipped</a:t>
            </a:r>
            <a:r>
              <a:rPr lang="en-US" altLang="zh-TW" sz="2800" b="1" dirty="0">
                <a:solidFill>
                  <a:schemeClr val="tx1"/>
                </a:solidFill>
              </a:rPr>
              <a:t>; and </a:t>
            </a:r>
            <a:r>
              <a:rPr lang="zh-TW" altLang="zh-TW" sz="2800" dirty="0">
                <a:solidFill>
                  <a:schemeClr val="tx1"/>
                </a:solidFill>
              </a:rPr>
              <a:t>　</a:t>
            </a:r>
          </a:p>
          <a:p>
            <a:r>
              <a:rPr lang="en-US" altLang="zh-TW" sz="2800" b="1" dirty="0">
                <a:solidFill>
                  <a:schemeClr val="tx1"/>
                </a:solidFill>
              </a:rPr>
              <a:t>     ii. indicate a </a:t>
            </a:r>
            <a:r>
              <a:rPr lang="en-US" altLang="zh-TW" sz="2800" b="1" dirty="0">
                <a:solidFill>
                  <a:srgbClr val="FF0000"/>
                </a:solidFill>
              </a:rPr>
              <a:t>date of pick-up </a:t>
            </a:r>
            <a:r>
              <a:rPr lang="en-US" altLang="zh-TW" sz="2800" b="1" dirty="0">
                <a:solidFill>
                  <a:schemeClr val="tx1"/>
                </a:solidFill>
              </a:rPr>
              <a:t>or of receipt or wording to </a:t>
            </a:r>
            <a:r>
              <a:rPr lang="en-US" altLang="zh-TW" sz="2800" b="1" dirty="0" smtClean="0">
                <a:solidFill>
                  <a:schemeClr val="tx1"/>
                </a:solidFill>
              </a:rPr>
              <a:t>this </a:t>
            </a:r>
            <a:r>
              <a:rPr lang="en-US" altLang="zh-TW" sz="2800" b="1" dirty="0">
                <a:solidFill>
                  <a:schemeClr val="tx1"/>
                </a:solidFill>
              </a:rPr>
              <a:t>effect. This date will be deemed to be the </a:t>
            </a:r>
            <a:r>
              <a:rPr lang="en-US" altLang="zh-TW" sz="2800" b="1" dirty="0">
                <a:solidFill>
                  <a:srgbClr val="0070C0"/>
                </a:solidFill>
              </a:rPr>
              <a:t>date of </a:t>
            </a:r>
            <a:r>
              <a:rPr lang="en-US" altLang="zh-TW" sz="2800" b="1" dirty="0" smtClean="0">
                <a:solidFill>
                  <a:srgbClr val="0070C0"/>
                </a:solidFill>
              </a:rPr>
              <a:t>shipment</a:t>
            </a:r>
            <a:r>
              <a:rPr lang="en-US" altLang="zh-TW" sz="2800" b="1" dirty="0">
                <a:solidFill>
                  <a:schemeClr val="tx1"/>
                </a:solidFill>
              </a:rPr>
              <a:t>.</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113</a:t>
            </a:fld>
            <a:endParaRPr lang="zh-TW" altLang="en-US"/>
          </a:p>
        </p:txBody>
      </p:sp>
    </p:spTree>
    <p:extLst>
      <p:ext uri="{BB962C8B-B14F-4D97-AF65-F5344CB8AC3E}">
        <p14:creationId xmlns:p14="http://schemas.microsoft.com/office/powerpoint/2010/main" val="26750972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9361040" cy="1362075"/>
          </a:xfrm>
        </p:spPr>
        <p:txBody>
          <a:bodyPr>
            <a:noAutofit/>
          </a:bodyPr>
          <a:lstStyle/>
          <a:p>
            <a:r>
              <a:rPr lang="en-US" altLang="zh-TW" sz="3200" b="1" dirty="0"/>
              <a:t>Article </a:t>
            </a:r>
            <a:r>
              <a:rPr lang="en-US" altLang="zh-TW" sz="3200" b="1" dirty="0" smtClean="0"/>
              <a:t>25:  </a:t>
            </a:r>
            <a:r>
              <a:rPr lang="en-US" altLang="zh-TW" sz="3200" b="1" dirty="0"/>
              <a:t>Courier Receipt, Post Receipt or </a:t>
            </a:r>
            <a:r>
              <a:rPr lang="en-US" altLang="zh-TW" sz="3200" b="1" dirty="0" smtClean="0"/>
              <a:t/>
            </a:r>
            <a:br>
              <a:rPr lang="en-US" altLang="zh-TW" sz="3200" b="1" dirty="0" smtClean="0"/>
            </a:br>
            <a:r>
              <a:rPr lang="en-US" altLang="zh-TW" sz="3200" b="1" dirty="0"/>
              <a:t> </a:t>
            </a:r>
            <a:r>
              <a:rPr lang="en-US" altLang="zh-TW" sz="3200" b="1" dirty="0" smtClean="0"/>
              <a:t>                   Certificate </a:t>
            </a:r>
            <a:r>
              <a:rPr lang="en-US" altLang="zh-TW" sz="3200" b="1" dirty="0"/>
              <a:t>of Posting    </a:t>
            </a:r>
            <a:r>
              <a:rPr lang="en-US" altLang="zh-TW" sz="3200" b="1" dirty="0" smtClean="0"/>
              <a:t>  (2)</a:t>
            </a:r>
            <a:br>
              <a:rPr lang="en-US" altLang="zh-TW" sz="3200" b="1" dirty="0" smtClean="0"/>
            </a:br>
            <a:r>
              <a:rPr lang="zh-TW" altLang="zh-TW" sz="3200" b="1" dirty="0" smtClean="0"/>
              <a:t>第二十五條</a:t>
            </a:r>
            <a:r>
              <a:rPr lang="en-US" altLang="zh-TW" sz="3200" b="1" dirty="0" smtClean="0"/>
              <a:t>:</a:t>
            </a:r>
            <a:r>
              <a:rPr lang="en-US" altLang="zh-TW" sz="3200" b="1" dirty="0"/>
              <a:t>  </a:t>
            </a:r>
            <a:r>
              <a:rPr lang="zh-TW" altLang="zh-TW" sz="3200" b="1" dirty="0"/>
              <a:t>快遞收據，郵政收據或投郵證明 </a:t>
            </a:r>
            <a:endParaRPr lang="zh-TW" altLang="en-US" sz="3000" dirty="0"/>
          </a:p>
        </p:txBody>
      </p:sp>
      <p:sp>
        <p:nvSpPr>
          <p:cNvPr id="3" name="文字版面配置區 2"/>
          <p:cNvSpPr>
            <a:spLocks noGrp="1"/>
          </p:cNvSpPr>
          <p:nvPr>
            <p:ph type="body" idx="1"/>
          </p:nvPr>
        </p:nvSpPr>
        <p:spPr>
          <a:xfrm>
            <a:off x="467544" y="2492896"/>
            <a:ext cx="8568952" cy="4176464"/>
          </a:xfrm>
        </p:spPr>
        <p:txBody>
          <a:bodyPr>
            <a:noAutofit/>
          </a:bodyPr>
          <a:lstStyle/>
          <a:p>
            <a:r>
              <a:rPr lang="en-US" altLang="zh-TW" sz="2700" b="1" dirty="0">
                <a:solidFill>
                  <a:schemeClr val="tx1"/>
                </a:solidFill>
              </a:rPr>
              <a:t>b. A requirement that courier </a:t>
            </a:r>
            <a:r>
              <a:rPr lang="en-US" altLang="zh-TW" sz="2700" b="1" dirty="0">
                <a:solidFill>
                  <a:srgbClr val="FF0000"/>
                </a:solidFill>
              </a:rPr>
              <a:t>charges</a:t>
            </a:r>
            <a:r>
              <a:rPr lang="en-US" altLang="zh-TW" sz="2700" b="1" dirty="0">
                <a:solidFill>
                  <a:schemeClr val="tx1"/>
                </a:solidFill>
              </a:rPr>
              <a:t> are to be </a:t>
            </a:r>
            <a:r>
              <a:rPr lang="en-US" altLang="zh-TW" sz="2700" b="1" dirty="0">
                <a:solidFill>
                  <a:srgbClr val="FF0000"/>
                </a:solidFill>
              </a:rPr>
              <a:t>paid</a:t>
            </a:r>
            <a:r>
              <a:rPr lang="en-US" altLang="zh-TW" sz="2700" b="1" dirty="0">
                <a:solidFill>
                  <a:schemeClr val="tx1"/>
                </a:solidFill>
              </a:rPr>
              <a:t> or </a:t>
            </a:r>
            <a:endParaRPr lang="zh-TW" altLang="zh-TW" sz="2700" dirty="0">
              <a:solidFill>
                <a:schemeClr val="tx1"/>
              </a:solidFill>
            </a:endParaRPr>
          </a:p>
          <a:p>
            <a:r>
              <a:rPr lang="en-US" altLang="zh-TW" sz="2700" b="1" dirty="0" smtClean="0">
                <a:solidFill>
                  <a:schemeClr val="tx1"/>
                </a:solidFill>
              </a:rPr>
              <a:t>prepaid </a:t>
            </a:r>
            <a:r>
              <a:rPr lang="en-US" altLang="zh-TW" sz="2700" b="1" dirty="0">
                <a:solidFill>
                  <a:schemeClr val="tx1"/>
                </a:solidFill>
              </a:rPr>
              <a:t>may be satisfied by a transport document issued </a:t>
            </a:r>
            <a:r>
              <a:rPr lang="en-US" altLang="zh-TW" sz="2700" b="1" dirty="0" smtClean="0">
                <a:solidFill>
                  <a:schemeClr val="tx1"/>
                </a:solidFill>
              </a:rPr>
              <a:t>by </a:t>
            </a:r>
            <a:r>
              <a:rPr lang="en-US" altLang="zh-TW" sz="2700" b="1" dirty="0">
                <a:solidFill>
                  <a:schemeClr val="tx1"/>
                </a:solidFill>
              </a:rPr>
              <a:t>a courier service evidencing that </a:t>
            </a:r>
            <a:r>
              <a:rPr lang="en-US" altLang="zh-TW" sz="2700" b="1" dirty="0">
                <a:solidFill>
                  <a:srgbClr val="FF0000"/>
                </a:solidFill>
              </a:rPr>
              <a:t>courier charges are </a:t>
            </a:r>
            <a:r>
              <a:rPr lang="en-US" altLang="zh-TW" sz="2700" b="1" dirty="0" smtClean="0">
                <a:solidFill>
                  <a:srgbClr val="FF0000"/>
                </a:solidFill>
              </a:rPr>
              <a:t>for </a:t>
            </a:r>
            <a:r>
              <a:rPr lang="en-US" altLang="zh-TW" sz="2700" b="1" dirty="0">
                <a:solidFill>
                  <a:srgbClr val="FF0000"/>
                </a:solidFill>
              </a:rPr>
              <a:t>the account of a party other than the consignee</a:t>
            </a:r>
            <a:r>
              <a:rPr lang="en-US" altLang="zh-TW" sz="2700" b="1" dirty="0">
                <a:solidFill>
                  <a:schemeClr val="tx1"/>
                </a:solidFill>
              </a:rPr>
              <a:t>. </a:t>
            </a:r>
            <a:r>
              <a:rPr lang="zh-TW" altLang="zh-TW" sz="2700" dirty="0">
                <a:solidFill>
                  <a:schemeClr val="tx1"/>
                </a:solidFill>
              </a:rPr>
              <a:t>　</a:t>
            </a:r>
          </a:p>
          <a:p>
            <a:r>
              <a:rPr lang="en-US" altLang="zh-TW" sz="2700" b="1" dirty="0">
                <a:solidFill>
                  <a:schemeClr val="tx1"/>
                </a:solidFill>
              </a:rPr>
              <a:t>c. A post receipt or certificate of posting, however named, </a:t>
            </a:r>
            <a:r>
              <a:rPr lang="en-US" altLang="zh-TW" sz="2700" b="1" dirty="0" smtClean="0">
                <a:solidFill>
                  <a:schemeClr val="tx1"/>
                </a:solidFill>
              </a:rPr>
              <a:t>evidencing </a:t>
            </a:r>
            <a:r>
              <a:rPr lang="en-US" altLang="zh-TW" sz="2700" b="1" dirty="0">
                <a:solidFill>
                  <a:srgbClr val="FF0000"/>
                </a:solidFill>
              </a:rPr>
              <a:t>receipt of goods </a:t>
            </a:r>
            <a:r>
              <a:rPr lang="en-US" altLang="zh-TW" sz="2700" b="1" dirty="0">
                <a:solidFill>
                  <a:schemeClr val="tx1"/>
                </a:solidFill>
              </a:rPr>
              <a:t>for transport, must  appear to </a:t>
            </a:r>
            <a:r>
              <a:rPr lang="en-US" altLang="zh-TW" sz="2700" b="1" dirty="0" smtClean="0">
                <a:solidFill>
                  <a:srgbClr val="FF0000"/>
                </a:solidFill>
              </a:rPr>
              <a:t>be </a:t>
            </a:r>
            <a:r>
              <a:rPr lang="en-US" altLang="zh-TW" sz="2700" b="1" dirty="0">
                <a:solidFill>
                  <a:srgbClr val="FF0000"/>
                </a:solidFill>
              </a:rPr>
              <a:t>stamped or signed </a:t>
            </a:r>
            <a:r>
              <a:rPr lang="en-US" altLang="zh-TW" sz="2700" b="1" dirty="0">
                <a:solidFill>
                  <a:schemeClr val="tx1"/>
                </a:solidFill>
              </a:rPr>
              <a:t>and dated at the place from which </a:t>
            </a:r>
            <a:r>
              <a:rPr lang="en-US" altLang="zh-TW" sz="2700" b="1" dirty="0" smtClean="0">
                <a:solidFill>
                  <a:schemeClr val="tx1"/>
                </a:solidFill>
              </a:rPr>
              <a:t>the </a:t>
            </a:r>
            <a:r>
              <a:rPr lang="en-US" altLang="zh-TW" sz="2700" b="1" dirty="0">
                <a:solidFill>
                  <a:schemeClr val="tx1"/>
                </a:solidFill>
              </a:rPr>
              <a:t>credit states the goods are to be shipped. This date will </a:t>
            </a:r>
            <a:r>
              <a:rPr lang="en-US" altLang="zh-TW" sz="2700" b="1" dirty="0" smtClean="0">
                <a:solidFill>
                  <a:schemeClr val="tx1"/>
                </a:solidFill>
              </a:rPr>
              <a:t>be </a:t>
            </a:r>
            <a:r>
              <a:rPr lang="en-US" altLang="zh-TW" sz="2700" b="1" dirty="0">
                <a:solidFill>
                  <a:schemeClr val="tx1"/>
                </a:solidFill>
              </a:rPr>
              <a:t>deemed to be </a:t>
            </a:r>
            <a:r>
              <a:rPr lang="en-US" altLang="zh-TW" sz="2700" b="1" dirty="0">
                <a:solidFill>
                  <a:srgbClr val="FF0000"/>
                </a:solidFill>
              </a:rPr>
              <a:t>the date of shipment</a:t>
            </a:r>
            <a:r>
              <a:rPr lang="en-US" altLang="zh-TW" sz="2700" b="1" dirty="0">
                <a:solidFill>
                  <a:schemeClr val="tx1"/>
                </a:solidFill>
              </a:rPr>
              <a:t>.</a:t>
            </a:r>
            <a:endParaRPr lang="zh-TW" altLang="en-US" sz="27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114</a:t>
            </a:fld>
            <a:endParaRPr lang="zh-TW" altLang="en-US"/>
          </a:p>
        </p:txBody>
      </p:sp>
    </p:spTree>
    <p:extLst>
      <p:ext uri="{BB962C8B-B14F-4D97-AF65-F5344CB8AC3E}">
        <p14:creationId xmlns:p14="http://schemas.microsoft.com/office/powerpoint/2010/main" val="416255930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764704"/>
            <a:ext cx="9361040" cy="1362075"/>
          </a:xfrm>
        </p:spPr>
        <p:txBody>
          <a:bodyPr>
            <a:noAutofit/>
          </a:bodyPr>
          <a:lstStyle/>
          <a:p>
            <a:r>
              <a:rPr lang="en-US" altLang="zh-TW" sz="2500" b="1" dirty="0"/>
              <a:t>Article </a:t>
            </a:r>
            <a:r>
              <a:rPr lang="en-US" altLang="zh-TW" sz="2500" b="1" dirty="0" smtClean="0"/>
              <a:t>26:  </a:t>
            </a:r>
            <a:r>
              <a:rPr lang="en-US" altLang="zh-TW" sz="2500" b="1" dirty="0"/>
              <a:t>"On Deck", "Shipper's Load and Count</a:t>
            </a:r>
            <a:r>
              <a:rPr lang="en-US" altLang="zh-TW" sz="2500" b="1" dirty="0" smtClean="0"/>
              <a:t>", “</a:t>
            </a:r>
            <a:r>
              <a:rPr lang="en-US" altLang="zh-TW" sz="2500" b="1" dirty="0"/>
              <a:t>Said </a:t>
            </a:r>
            <a:r>
              <a:rPr lang="en-US" altLang="zh-TW" sz="2500" b="1" dirty="0" smtClean="0"/>
              <a:t>by</a:t>
            </a:r>
            <a:br>
              <a:rPr lang="en-US" altLang="zh-TW" sz="2500" b="1" dirty="0" smtClean="0"/>
            </a:br>
            <a:r>
              <a:rPr lang="en-US" altLang="zh-TW" sz="2500" b="1" dirty="0"/>
              <a:t> </a:t>
            </a:r>
            <a:r>
              <a:rPr lang="en-US" altLang="zh-TW" sz="2500" b="1" dirty="0" smtClean="0"/>
              <a:t>                    </a:t>
            </a:r>
            <a:r>
              <a:rPr lang="en-US" altLang="zh-TW" sz="2500" b="1" dirty="0"/>
              <a:t>Shipper to Contain” and Charges Additional to Freight  </a:t>
            </a:r>
            <a:r>
              <a:rPr lang="zh-TW" altLang="zh-TW" sz="2500" dirty="0"/>
              <a:t/>
            </a:r>
            <a:br>
              <a:rPr lang="zh-TW" altLang="zh-TW" sz="2500" dirty="0"/>
            </a:br>
            <a:r>
              <a:rPr lang="zh-TW" altLang="zh-TW" sz="2500" b="1" dirty="0"/>
              <a:t>第二十六</a:t>
            </a:r>
            <a:r>
              <a:rPr lang="zh-TW" altLang="zh-TW" sz="2500" b="1" dirty="0" smtClean="0"/>
              <a:t>條</a:t>
            </a:r>
            <a:r>
              <a:rPr lang="en-US" altLang="zh-TW" sz="2500" b="1" dirty="0" smtClean="0"/>
              <a:t>:</a:t>
            </a:r>
            <a:r>
              <a:rPr lang="en-US" altLang="zh-TW" sz="2500" b="1" dirty="0"/>
              <a:t>  </a:t>
            </a:r>
            <a:r>
              <a:rPr lang="zh-TW" altLang="zh-TW" sz="2500" b="1" dirty="0"/>
              <a:t>“甲板上”，“託運人自行裝貨點數”</a:t>
            </a:r>
            <a:r>
              <a:rPr lang="zh-TW" altLang="zh-TW" sz="2500" b="1" dirty="0" smtClean="0"/>
              <a:t>，</a:t>
            </a:r>
            <a:r>
              <a:rPr lang="en-US" altLang="zh-TW" sz="2500" b="1" dirty="0" smtClean="0"/>
              <a:t/>
            </a:r>
            <a:br>
              <a:rPr lang="en-US" altLang="zh-TW" sz="2500" b="1" dirty="0" smtClean="0"/>
            </a:br>
            <a:r>
              <a:rPr lang="en-US" altLang="zh-TW" sz="2500" b="1" dirty="0"/>
              <a:t> </a:t>
            </a:r>
            <a:r>
              <a:rPr lang="en-US" altLang="zh-TW" sz="2500" b="1" dirty="0" smtClean="0"/>
              <a:t>                      </a:t>
            </a:r>
            <a:r>
              <a:rPr lang="zh-TW" altLang="zh-TW" sz="2500" b="1" dirty="0" smtClean="0"/>
              <a:t>“</a:t>
            </a:r>
            <a:r>
              <a:rPr lang="zh-TW" altLang="zh-TW" sz="2500" b="1" dirty="0"/>
              <a:t>託運人稱內裝”及運費以外的費用 </a:t>
            </a:r>
            <a:endParaRPr lang="zh-TW" altLang="en-US" sz="2500" dirty="0"/>
          </a:p>
        </p:txBody>
      </p:sp>
      <p:sp>
        <p:nvSpPr>
          <p:cNvPr id="3" name="文字版面配置區 2"/>
          <p:cNvSpPr>
            <a:spLocks noGrp="1"/>
          </p:cNvSpPr>
          <p:nvPr>
            <p:ph type="body" idx="1"/>
          </p:nvPr>
        </p:nvSpPr>
        <p:spPr>
          <a:xfrm>
            <a:off x="683568" y="2348880"/>
            <a:ext cx="8568952" cy="4176464"/>
          </a:xfrm>
        </p:spPr>
        <p:txBody>
          <a:bodyPr>
            <a:noAutofit/>
          </a:bodyPr>
          <a:lstStyle/>
          <a:p>
            <a:r>
              <a:rPr lang="en-US" altLang="zh-TW" sz="2800" b="1" dirty="0">
                <a:solidFill>
                  <a:schemeClr val="tx1"/>
                </a:solidFill>
              </a:rPr>
              <a:t>a. A transport document </a:t>
            </a:r>
            <a:r>
              <a:rPr lang="en-US" altLang="zh-TW" sz="2800" b="1" dirty="0">
                <a:solidFill>
                  <a:srgbClr val="FF0000"/>
                </a:solidFill>
              </a:rPr>
              <a:t>must not indicate </a:t>
            </a:r>
            <a:r>
              <a:rPr lang="en-US" altLang="zh-TW" sz="2800" b="1" dirty="0">
                <a:solidFill>
                  <a:schemeClr val="tx1"/>
                </a:solidFill>
              </a:rPr>
              <a:t>that the goods </a:t>
            </a:r>
            <a:r>
              <a:rPr lang="en-US" altLang="zh-TW" sz="2800" b="1" dirty="0">
                <a:solidFill>
                  <a:srgbClr val="FF0000"/>
                </a:solidFill>
              </a:rPr>
              <a:t>are </a:t>
            </a:r>
            <a:r>
              <a:rPr lang="en-US" altLang="zh-TW" sz="2800" b="1" dirty="0" smtClean="0">
                <a:solidFill>
                  <a:srgbClr val="FF0000"/>
                </a:solidFill>
              </a:rPr>
              <a:t>or </a:t>
            </a:r>
            <a:r>
              <a:rPr lang="en-US" altLang="zh-TW" sz="2800" b="1" dirty="0">
                <a:solidFill>
                  <a:srgbClr val="FF0000"/>
                </a:solidFill>
              </a:rPr>
              <a:t>will be </a:t>
            </a:r>
            <a:r>
              <a:rPr lang="en-US" altLang="zh-TW" sz="2800" b="1" dirty="0">
                <a:solidFill>
                  <a:schemeClr val="tx1"/>
                </a:solidFill>
              </a:rPr>
              <a:t>loaded on deck. A clause on a  transport </a:t>
            </a:r>
            <a:r>
              <a:rPr lang="en-US" altLang="zh-TW" sz="2800" b="1" dirty="0" smtClean="0">
                <a:solidFill>
                  <a:schemeClr val="tx1"/>
                </a:solidFill>
              </a:rPr>
              <a:t>document </a:t>
            </a:r>
            <a:r>
              <a:rPr lang="en-US" altLang="zh-TW" sz="2800" b="1" dirty="0">
                <a:solidFill>
                  <a:schemeClr val="tx1"/>
                </a:solidFill>
              </a:rPr>
              <a:t>stating that the goods </a:t>
            </a:r>
            <a:r>
              <a:rPr lang="en-US" altLang="zh-TW" sz="2800" b="1" dirty="0">
                <a:solidFill>
                  <a:srgbClr val="FF0000"/>
                </a:solidFill>
              </a:rPr>
              <a:t>may be </a:t>
            </a:r>
            <a:r>
              <a:rPr lang="en-US" altLang="zh-TW" sz="2800" b="1" dirty="0">
                <a:solidFill>
                  <a:schemeClr val="tx1"/>
                </a:solidFill>
              </a:rPr>
              <a:t>loaded on deck is </a:t>
            </a:r>
            <a:r>
              <a:rPr lang="en-US" altLang="zh-TW" sz="2800" b="1" dirty="0" smtClean="0">
                <a:solidFill>
                  <a:srgbClr val="FF0000"/>
                </a:solidFill>
              </a:rPr>
              <a:t>acceptable</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b. A transport document bearing a clause such as "</a:t>
            </a:r>
            <a:r>
              <a:rPr lang="en-US" altLang="zh-TW" sz="2800" b="1" dirty="0">
                <a:solidFill>
                  <a:srgbClr val="FF0000"/>
                </a:solidFill>
              </a:rPr>
              <a:t>shipper's </a:t>
            </a:r>
            <a:r>
              <a:rPr lang="en-US" altLang="zh-TW" sz="2800" b="1" dirty="0" smtClean="0">
                <a:solidFill>
                  <a:srgbClr val="FF0000"/>
                </a:solidFill>
              </a:rPr>
              <a:t>load </a:t>
            </a:r>
            <a:r>
              <a:rPr lang="en-US" altLang="zh-TW" sz="2800" b="1" dirty="0">
                <a:solidFill>
                  <a:srgbClr val="FF0000"/>
                </a:solidFill>
              </a:rPr>
              <a:t>and count</a:t>
            </a:r>
            <a:r>
              <a:rPr lang="en-US" altLang="zh-TW" sz="2800" b="1" dirty="0">
                <a:solidFill>
                  <a:schemeClr val="tx1"/>
                </a:solidFill>
              </a:rPr>
              <a:t>" and "</a:t>
            </a:r>
            <a:r>
              <a:rPr lang="en-US" altLang="zh-TW" sz="2800" b="1" dirty="0">
                <a:solidFill>
                  <a:srgbClr val="FF0000"/>
                </a:solidFill>
              </a:rPr>
              <a:t>said by shipper to contain</a:t>
            </a:r>
            <a:r>
              <a:rPr lang="en-US" altLang="zh-TW" sz="2800" b="1" dirty="0">
                <a:solidFill>
                  <a:schemeClr val="tx1"/>
                </a:solidFill>
              </a:rPr>
              <a:t>"  is </a:t>
            </a:r>
            <a:r>
              <a:rPr lang="en-US" altLang="zh-TW" sz="2800" b="1" dirty="0" smtClean="0">
                <a:solidFill>
                  <a:schemeClr val="tx1"/>
                </a:solidFill>
              </a:rPr>
              <a:t>acceptable</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c. A transport document</a:t>
            </a:r>
            <a:r>
              <a:rPr lang="en-US" altLang="zh-TW" sz="2800" b="1" dirty="0">
                <a:solidFill>
                  <a:srgbClr val="FF0000"/>
                </a:solidFill>
              </a:rPr>
              <a:t> may </a:t>
            </a:r>
            <a:r>
              <a:rPr lang="en-US" altLang="zh-TW" sz="2800" b="1" dirty="0">
                <a:solidFill>
                  <a:schemeClr val="tx1"/>
                </a:solidFill>
              </a:rPr>
              <a:t>bear a reference, by stamp or </a:t>
            </a:r>
            <a:r>
              <a:rPr lang="en-US" altLang="zh-TW" sz="2800" b="1" dirty="0" smtClean="0">
                <a:solidFill>
                  <a:schemeClr val="tx1"/>
                </a:solidFill>
              </a:rPr>
              <a:t>otherwise</a:t>
            </a:r>
            <a:r>
              <a:rPr lang="en-US" altLang="zh-TW" sz="2800" b="1" dirty="0">
                <a:solidFill>
                  <a:schemeClr val="tx1"/>
                </a:solidFill>
              </a:rPr>
              <a:t>, to </a:t>
            </a:r>
            <a:r>
              <a:rPr lang="en-US" altLang="zh-TW" sz="2800" b="1" dirty="0">
                <a:solidFill>
                  <a:srgbClr val="FF0000"/>
                </a:solidFill>
              </a:rPr>
              <a:t>charges additional </a:t>
            </a:r>
            <a:r>
              <a:rPr lang="en-US" altLang="zh-TW" sz="2800" b="1" dirty="0">
                <a:solidFill>
                  <a:schemeClr val="tx1"/>
                </a:solidFill>
              </a:rPr>
              <a:t>to the freight. </a:t>
            </a:r>
            <a:endParaRPr lang="zh-TW" altLang="en-US" sz="27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115</a:t>
            </a:fld>
            <a:endParaRPr lang="zh-TW" altLang="en-US"/>
          </a:p>
        </p:txBody>
      </p:sp>
    </p:spTree>
    <p:extLst>
      <p:ext uri="{BB962C8B-B14F-4D97-AF65-F5344CB8AC3E}">
        <p14:creationId xmlns:p14="http://schemas.microsoft.com/office/powerpoint/2010/main" val="337838125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27:  </a:t>
            </a:r>
            <a:r>
              <a:rPr lang="en-US" altLang="zh-TW" sz="3600" b="1" dirty="0"/>
              <a:t>Clean Transport Document  </a:t>
            </a:r>
            <a:r>
              <a:rPr lang="en-US" altLang="zh-TW" sz="3600" b="1" dirty="0" smtClean="0"/>
              <a:t/>
            </a:r>
            <a:br>
              <a:rPr lang="en-US" altLang="zh-TW" sz="3600" b="1" dirty="0" smtClean="0"/>
            </a:br>
            <a:r>
              <a:rPr lang="zh-TW" altLang="zh-TW" sz="3600" b="1" dirty="0" smtClean="0"/>
              <a:t>第二十七條</a:t>
            </a:r>
            <a:r>
              <a:rPr lang="en-US" altLang="zh-TW" sz="3600" b="1" dirty="0" smtClean="0"/>
              <a:t>:</a:t>
            </a:r>
            <a:r>
              <a:rPr lang="en-US" altLang="zh-TW" sz="3600" b="1" dirty="0"/>
              <a:t>  </a:t>
            </a:r>
            <a:r>
              <a:rPr lang="zh-TW" altLang="zh-TW" sz="3600" b="1" dirty="0"/>
              <a:t>清潔運送單據</a:t>
            </a:r>
            <a:endParaRPr lang="zh-TW" altLang="en-US" sz="3600" dirty="0"/>
          </a:p>
        </p:txBody>
      </p:sp>
      <p:sp>
        <p:nvSpPr>
          <p:cNvPr id="3" name="文字版面配置區 2"/>
          <p:cNvSpPr>
            <a:spLocks noGrp="1"/>
          </p:cNvSpPr>
          <p:nvPr>
            <p:ph type="body" idx="1"/>
          </p:nvPr>
        </p:nvSpPr>
        <p:spPr>
          <a:xfrm>
            <a:off x="683568" y="2636912"/>
            <a:ext cx="7704856" cy="4121422"/>
          </a:xfrm>
        </p:spPr>
        <p:txBody>
          <a:bodyPr>
            <a:noAutofit/>
          </a:bodyPr>
          <a:lstStyle/>
          <a:p>
            <a:r>
              <a:rPr lang="en-US" altLang="zh-TW" sz="3000" b="1" dirty="0" smtClean="0">
                <a:solidFill>
                  <a:schemeClr val="tx1"/>
                </a:solidFill>
              </a:rPr>
              <a:t>A bank will </a:t>
            </a:r>
            <a:r>
              <a:rPr lang="en-US" altLang="zh-TW" sz="3000" b="1" dirty="0" smtClean="0">
                <a:solidFill>
                  <a:srgbClr val="FF0000"/>
                </a:solidFill>
              </a:rPr>
              <a:t>only accept </a:t>
            </a:r>
            <a:r>
              <a:rPr lang="en-US" altLang="zh-TW" sz="3000" b="1" dirty="0" smtClean="0">
                <a:solidFill>
                  <a:schemeClr val="tx1"/>
                </a:solidFill>
              </a:rPr>
              <a:t>a clean transport document. </a:t>
            </a:r>
            <a:r>
              <a:rPr lang="en-US" altLang="zh-TW" sz="3000" b="1" dirty="0" smtClean="0">
                <a:solidFill>
                  <a:srgbClr val="FF0000"/>
                </a:solidFill>
              </a:rPr>
              <a:t>A clean transport document </a:t>
            </a:r>
            <a:r>
              <a:rPr lang="en-US" altLang="zh-TW" sz="3000" b="1" dirty="0" smtClean="0">
                <a:solidFill>
                  <a:schemeClr val="tx1"/>
                </a:solidFill>
              </a:rPr>
              <a:t>is one bearing no clause or notation expressly declaring a defective condition of the goods or their packaging. The word “clean” need not appear on a transport document, even if a credit has a requirement for that transport document to be “clean on board”.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116</a:t>
            </a:fld>
            <a:endParaRPr lang="zh-TW" altLang="en-US"/>
          </a:p>
        </p:txBody>
      </p:sp>
    </p:spTree>
    <p:extLst>
      <p:ext uri="{BB962C8B-B14F-4D97-AF65-F5344CB8AC3E}">
        <p14:creationId xmlns:p14="http://schemas.microsoft.com/office/powerpoint/2010/main" val="37450216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(1)</a:t>
            </a:r>
            <a:endParaRPr lang="zh-TW" altLang="en-US" sz="2800" dirty="0"/>
          </a:p>
        </p:txBody>
      </p:sp>
      <p:sp>
        <p:nvSpPr>
          <p:cNvPr id="3" name="文字版面配置區 2"/>
          <p:cNvSpPr>
            <a:spLocks noGrp="1"/>
          </p:cNvSpPr>
          <p:nvPr>
            <p:ph type="body" idx="1"/>
          </p:nvPr>
        </p:nvSpPr>
        <p:spPr>
          <a:xfrm>
            <a:off x="539552" y="2636912"/>
            <a:ext cx="8136904" cy="4121422"/>
          </a:xfrm>
        </p:spPr>
        <p:txBody>
          <a:bodyPr>
            <a:noAutofit/>
          </a:bodyPr>
          <a:lstStyle/>
          <a:p>
            <a:r>
              <a:rPr lang="en-US" altLang="zh-TW" sz="3000" b="1" dirty="0">
                <a:solidFill>
                  <a:schemeClr val="tx1"/>
                </a:solidFill>
              </a:rPr>
              <a:t>a. An </a:t>
            </a:r>
            <a:r>
              <a:rPr lang="en-US" altLang="zh-TW" sz="3000" b="1" dirty="0">
                <a:solidFill>
                  <a:srgbClr val="FF0000"/>
                </a:solidFill>
              </a:rPr>
              <a:t>insurance document</a:t>
            </a:r>
            <a:r>
              <a:rPr lang="en-US" altLang="zh-TW" sz="3000" b="1" dirty="0">
                <a:solidFill>
                  <a:schemeClr val="tx1"/>
                </a:solidFill>
              </a:rPr>
              <a:t>, such as an </a:t>
            </a:r>
            <a:r>
              <a:rPr lang="en-US" altLang="zh-TW" sz="3000" b="1" dirty="0">
                <a:solidFill>
                  <a:srgbClr val="0070C0"/>
                </a:solidFill>
              </a:rPr>
              <a:t>insurance policy</a:t>
            </a:r>
            <a:r>
              <a:rPr lang="en-US" altLang="zh-TW" sz="3000" b="1" dirty="0">
                <a:solidFill>
                  <a:schemeClr val="tx1"/>
                </a:solidFill>
              </a:rPr>
              <a:t>, an </a:t>
            </a:r>
            <a:r>
              <a:rPr lang="en-US" altLang="zh-TW" sz="3000" b="1" dirty="0" smtClean="0">
                <a:solidFill>
                  <a:srgbClr val="0070C0"/>
                </a:solidFill>
              </a:rPr>
              <a:t>insurance </a:t>
            </a:r>
            <a:r>
              <a:rPr lang="en-US" altLang="zh-TW" sz="3000" b="1" dirty="0">
                <a:solidFill>
                  <a:srgbClr val="0070C0"/>
                </a:solidFill>
              </a:rPr>
              <a:t>certificate </a:t>
            </a:r>
            <a:r>
              <a:rPr lang="en-US" altLang="zh-TW" sz="3000" b="1" dirty="0">
                <a:solidFill>
                  <a:schemeClr val="tx1"/>
                </a:solidFill>
              </a:rPr>
              <a:t>or a </a:t>
            </a:r>
            <a:r>
              <a:rPr lang="en-US" altLang="zh-TW" sz="3000" b="1" dirty="0">
                <a:solidFill>
                  <a:srgbClr val="0070C0"/>
                </a:solidFill>
              </a:rPr>
              <a:t>declaration</a:t>
            </a:r>
            <a:r>
              <a:rPr lang="en-US" altLang="zh-TW" sz="3000" b="1" dirty="0">
                <a:solidFill>
                  <a:schemeClr val="tx1"/>
                </a:solidFill>
              </a:rPr>
              <a:t> under an open cover, must appear to be issued and </a:t>
            </a:r>
            <a:r>
              <a:rPr lang="en-US" altLang="zh-TW" sz="3000" b="1" dirty="0">
                <a:solidFill>
                  <a:srgbClr val="FF0000"/>
                </a:solidFill>
              </a:rPr>
              <a:t>signed by </a:t>
            </a:r>
            <a:r>
              <a:rPr lang="en-US" altLang="zh-TW" sz="3000" b="1" dirty="0">
                <a:solidFill>
                  <a:schemeClr val="tx1"/>
                </a:solidFill>
              </a:rPr>
              <a:t>an </a:t>
            </a:r>
            <a:r>
              <a:rPr lang="en-US" altLang="zh-TW" sz="3000" b="1" dirty="0">
                <a:solidFill>
                  <a:srgbClr val="0070C0"/>
                </a:solidFill>
              </a:rPr>
              <a:t>insurance company</a:t>
            </a:r>
            <a:r>
              <a:rPr lang="en-US" altLang="zh-TW" sz="3000" b="1" dirty="0">
                <a:solidFill>
                  <a:schemeClr val="tx1"/>
                </a:solidFill>
              </a:rPr>
              <a:t>, an </a:t>
            </a:r>
            <a:r>
              <a:rPr lang="en-US" altLang="zh-TW" sz="3000" b="1" dirty="0">
                <a:solidFill>
                  <a:srgbClr val="0070C0"/>
                </a:solidFill>
              </a:rPr>
              <a:t>underwriter</a:t>
            </a:r>
            <a:r>
              <a:rPr lang="en-US" altLang="zh-TW" sz="3000" b="1" dirty="0">
                <a:solidFill>
                  <a:schemeClr val="tx1"/>
                </a:solidFill>
              </a:rPr>
              <a:t> or their </a:t>
            </a:r>
            <a:r>
              <a:rPr lang="en-US" altLang="zh-TW" sz="3000" b="1" dirty="0">
                <a:solidFill>
                  <a:srgbClr val="0070C0"/>
                </a:solidFill>
              </a:rPr>
              <a:t>agents </a:t>
            </a:r>
            <a:r>
              <a:rPr lang="en-US" altLang="zh-TW" sz="3000" b="1" dirty="0">
                <a:solidFill>
                  <a:schemeClr val="tx1"/>
                </a:solidFill>
              </a:rPr>
              <a:t>or their proxies. </a:t>
            </a:r>
            <a:r>
              <a:rPr lang="zh-TW" altLang="zh-TW" sz="3000" dirty="0">
                <a:solidFill>
                  <a:schemeClr val="tx1"/>
                </a:solidFill>
              </a:rPr>
              <a:t>　</a:t>
            </a:r>
          </a:p>
          <a:p>
            <a:r>
              <a:rPr lang="en-US" altLang="zh-TW" sz="3000" b="1" dirty="0">
                <a:solidFill>
                  <a:schemeClr val="tx1"/>
                </a:solidFill>
              </a:rPr>
              <a:t>Any signature by an agent or proxy must indicate whether the agent or proxy has signed for or on behalf of the  insurance company or underwriter. </a:t>
            </a:r>
            <a:endParaRPr lang="zh-TW" altLang="zh-TW" sz="3000" dirty="0">
              <a:solidFill>
                <a:schemeClr val="tx1"/>
              </a:solidFill>
            </a:endParaRPr>
          </a:p>
          <a:p>
            <a:r>
              <a:rPr lang="zh-TW" altLang="zh-TW" sz="2800" dirty="0"/>
              <a:t>　</a:t>
            </a:r>
          </a:p>
          <a:p>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117</a:t>
            </a:fld>
            <a:endParaRPr lang="zh-TW" altLang="en-US"/>
          </a:p>
        </p:txBody>
      </p:sp>
    </p:spTree>
    <p:extLst>
      <p:ext uri="{BB962C8B-B14F-4D97-AF65-F5344CB8AC3E}">
        <p14:creationId xmlns:p14="http://schemas.microsoft.com/office/powerpoint/2010/main" val="245165138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(2)</a:t>
            </a:r>
            <a:endParaRPr lang="zh-TW" altLang="en-US" sz="2800" dirty="0"/>
          </a:p>
        </p:txBody>
      </p:sp>
      <p:sp>
        <p:nvSpPr>
          <p:cNvPr id="3" name="文字版面配置區 2"/>
          <p:cNvSpPr>
            <a:spLocks noGrp="1"/>
          </p:cNvSpPr>
          <p:nvPr>
            <p:ph type="body" idx="1"/>
          </p:nvPr>
        </p:nvSpPr>
        <p:spPr>
          <a:xfrm>
            <a:off x="613928" y="2420888"/>
            <a:ext cx="8496944" cy="4121422"/>
          </a:xfrm>
        </p:spPr>
        <p:txBody>
          <a:bodyPr>
            <a:noAutofit/>
          </a:bodyPr>
          <a:lstStyle/>
          <a:p>
            <a:r>
              <a:rPr lang="en-US" altLang="zh-TW" sz="2900" b="1" dirty="0" smtClean="0">
                <a:solidFill>
                  <a:schemeClr val="tx1"/>
                </a:solidFill>
              </a:rPr>
              <a:t>c. </a:t>
            </a:r>
            <a:r>
              <a:rPr lang="en-US" altLang="zh-TW" sz="2900" b="1" dirty="0" smtClean="0">
                <a:solidFill>
                  <a:srgbClr val="FF0000"/>
                </a:solidFill>
              </a:rPr>
              <a:t>Cover notes </a:t>
            </a:r>
            <a:r>
              <a:rPr lang="en-US" altLang="zh-TW" sz="2900" b="1" dirty="0" smtClean="0">
                <a:solidFill>
                  <a:schemeClr val="tx1"/>
                </a:solidFill>
              </a:rPr>
              <a:t>will </a:t>
            </a:r>
            <a:r>
              <a:rPr lang="en-US" altLang="zh-TW" sz="2900" b="1" dirty="0" smtClean="0">
                <a:solidFill>
                  <a:srgbClr val="FF0000"/>
                </a:solidFill>
              </a:rPr>
              <a:t>not</a:t>
            </a:r>
            <a:r>
              <a:rPr lang="en-US" altLang="zh-TW" sz="2900" b="1" dirty="0" smtClean="0">
                <a:solidFill>
                  <a:schemeClr val="tx1"/>
                </a:solidFill>
              </a:rPr>
              <a:t> be accepted. </a:t>
            </a:r>
            <a:r>
              <a:rPr lang="zh-TW" altLang="zh-TW" sz="2900" dirty="0" smtClean="0">
                <a:solidFill>
                  <a:schemeClr val="tx1"/>
                </a:solidFill>
              </a:rPr>
              <a:t>　</a:t>
            </a:r>
          </a:p>
          <a:p>
            <a:r>
              <a:rPr lang="en-US" altLang="zh-TW" sz="2900" b="1" dirty="0" smtClean="0">
                <a:solidFill>
                  <a:schemeClr val="tx1"/>
                </a:solidFill>
              </a:rPr>
              <a:t>d. An insurance policy is acceptable </a:t>
            </a:r>
            <a:r>
              <a:rPr lang="en-US" altLang="zh-TW" sz="2900" b="1" dirty="0" smtClean="0">
                <a:solidFill>
                  <a:srgbClr val="FF0000"/>
                </a:solidFill>
              </a:rPr>
              <a:t>in lieu of </a:t>
            </a:r>
            <a:r>
              <a:rPr lang="en-US" altLang="zh-TW" sz="2900" b="1" dirty="0" smtClean="0">
                <a:solidFill>
                  <a:schemeClr val="tx1"/>
                </a:solidFill>
              </a:rPr>
              <a:t>an insurance certificate or a declaration under an open cover. </a:t>
            </a:r>
            <a:r>
              <a:rPr lang="zh-TW" altLang="zh-TW" sz="2900" dirty="0" smtClean="0">
                <a:solidFill>
                  <a:schemeClr val="tx1"/>
                </a:solidFill>
              </a:rPr>
              <a:t>　</a:t>
            </a:r>
          </a:p>
          <a:p>
            <a:r>
              <a:rPr lang="en-US" altLang="zh-TW" sz="2900" b="1" dirty="0" smtClean="0">
                <a:solidFill>
                  <a:schemeClr val="tx1"/>
                </a:solidFill>
              </a:rPr>
              <a:t>e. The date of the insurance document must be </a:t>
            </a:r>
            <a:r>
              <a:rPr lang="en-US" altLang="zh-TW" sz="2900" b="1" dirty="0" smtClean="0">
                <a:solidFill>
                  <a:srgbClr val="FF0000"/>
                </a:solidFill>
              </a:rPr>
              <a:t>no later than</a:t>
            </a:r>
            <a:r>
              <a:rPr lang="en-US" altLang="zh-TW" sz="2900" b="1" dirty="0" smtClean="0">
                <a:solidFill>
                  <a:schemeClr val="tx1"/>
                </a:solidFill>
              </a:rPr>
              <a:t> the date of shipment, unless it appears from the  insurance document that the cover is effective from a date not later than the date of shipment. </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118</a:t>
            </a:fld>
            <a:endParaRPr lang="zh-TW" altLang="en-US"/>
          </a:p>
        </p:txBody>
      </p:sp>
    </p:spTree>
    <p:extLst>
      <p:ext uri="{BB962C8B-B14F-4D97-AF65-F5344CB8AC3E}">
        <p14:creationId xmlns:p14="http://schemas.microsoft.com/office/powerpoint/2010/main" val="303666274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(3)</a:t>
            </a:r>
            <a:endParaRPr lang="zh-TW" altLang="en-US" sz="2800" dirty="0"/>
          </a:p>
        </p:txBody>
      </p:sp>
      <p:sp>
        <p:nvSpPr>
          <p:cNvPr id="3" name="文字版面配置區 2"/>
          <p:cNvSpPr>
            <a:spLocks noGrp="1"/>
          </p:cNvSpPr>
          <p:nvPr>
            <p:ph type="body" idx="1"/>
          </p:nvPr>
        </p:nvSpPr>
        <p:spPr>
          <a:xfrm>
            <a:off x="683568" y="2492896"/>
            <a:ext cx="8352928" cy="4121422"/>
          </a:xfrm>
        </p:spPr>
        <p:txBody>
          <a:bodyPr>
            <a:noAutofit/>
          </a:bodyPr>
          <a:lstStyle/>
          <a:p>
            <a:r>
              <a:rPr lang="en-US" altLang="zh-TW" sz="3200" b="1" dirty="0">
                <a:solidFill>
                  <a:schemeClr val="tx1"/>
                </a:solidFill>
              </a:rPr>
              <a:t>f. </a:t>
            </a:r>
            <a:r>
              <a:rPr lang="en-US" altLang="zh-TW" sz="3200" b="1" dirty="0" err="1">
                <a:solidFill>
                  <a:schemeClr val="tx1"/>
                </a:solidFill>
              </a:rPr>
              <a:t>i</a:t>
            </a:r>
            <a:r>
              <a:rPr lang="en-US" altLang="zh-TW" sz="3200" b="1" dirty="0">
                <a:solidFill>
                  <a:schemeClr val="tx1"/>
                </a:solidFill>
              </a:rPr>
              <a:t>. The insurance document </a:t>
            </a:r>
            <a:r>
              <a:rPr lang="en-US" altLang="zh-TW" sz="3200" b="1" dirty="0">
                <a:solidFill>
                  <a:srgbClr val="FF0000"/>
                </a:solidFill>
              </a:rPr>
              <a:t>must indicate </a:t>
            </a:r>
            <a:r>
              <a:rPr lang="en-US" altLang="zh-TW" sz="3200" b="1" dirty="0">
                <a:solidFill>
                  <a:schemeClr val="tx1"/>
                </a:solidFill>
              </a:rPr>
              <a:t>the</a:t>
            </a:r>
            <a:r>
              <a:rPr lang="en-US" altLang="zh-TW" sz="3200" b="1" dirty="0"/>
              <a:t> </a:t>
            </a:r>
            <a:r>
              <a:rPr lang="en-US" altLang="zh-TW" sz="3200" b="1" dirty="0">
                <a:solidFill>
                  <a:srgbClr val="FF0000"/>
                </a:solidFill>
              </a:rPr>
              <a:t>amount </a:t>
            </a:r>
            <a:r>
              <a:rPr lang="en-US" altLang="zh-TW" sz="3200" b="1" dirty="0">
                <a:solidFill>
                  <a:schemeClr val="tx1"/>
                </a:solidFill>
              </a:rPr>
              <a:t>of insurance </a:t>
            </a:r>
            <a:r>
              <a:rPr lang="en-US" altLang="zh-TW" sz="3200" b="1" dirty="0" smtClean="0">
                <a:solidFill>
                  <a:schemeClr val="tx1"/>
                </a:solidFill>
              </a:rPr>
              <a:t>coverage </a:t>
            </a:r>
            <a:r>
              <a:rPr lang="en-US" altLang="zh-TW" sz="3200" b="1" dirty="0">
                <a:solidFill>
                  <a:schemeClr val="tx1"/>
                </a:solidFill>
              </a:rPr>
              <a:t>and be in the </a:t>
            </a:r>
            <a:r>
              <a:rPr lang="en-US" altLang="zh-TW" sz="3200" b="1" dirty="0">
                <a:solidFill>
                  <a:srgbClr val="FF0000"/>
                </a:solidFill>
              </a:rPr>
              <a:t>same currency </a:t>
            </a:r>
            <a:r>
              <a:rPr lang="en-US" altLang="zh-TW" sz="3200" b="1" dirty="0">
                <a:solidFill>
                  <a:schemeClr val="tx1"/>
                </a:solidFill>
              </a:rPr>
              <a:t>as the credit.</a:t>
            </a:r>
            <a:endParaRPr lang="zh-TW" altLang="zh-TW" sz="3200" dirty="0">
              <a:solidFill>
                <a:schemeClr val="tx1"/>
              </a:solidFill>
            </a:endParaRPr>
          </a:p>
          <a:p>
            <a:r>
              <a:rPr lang="en-US" altLang="zh-TW" sz="3200" b="1" dirty="0">
                <a:solidFill>
                  <a:schemeClr val="tx1"/>
                </a:solidFill>
              </a:rPr>
              <a:t> iii. The insurance document </a:t>
            </a:r>
            <a:r>
              <a:rPr lang="en-US" altLang="zh-TW" sz="3200" b="1" dirty="0">
                <a:solidFill>
                  <a:srgbClr val="FF0000"/>
                </a:solidFill>
              </a:rPr>
              <a:t>must indicate </a:t>
            </a:r>
            <a:r>
              <a:rPr lang="en-US" altLang="zh-TW" sz="3200" b="1" dirty="0">
                <a:solidFill>
                  <a:schemeClr val="tx1"/>
                </a:solidFill>
              </a:rPr>
              <a:t>that</a:t>
            </a:r>
            <a:r>
              <a:rPr lang="en-US" altLang="zh-TW" sz="3200" b="1" dirty="0"/>
              <a:t> </a:t>
            </a:r>
            <a:r>
              <a:rPr lang="en-US" altLang="zh-TW" sz="3200" b="1" dirty="0">
                <a:solidFill>
                  <a:srgbClr val="FF0000"/>
                </a:solidFill>
              </a:rPr>
              <a:t>risks</a:t>
            </a:r>
            <a:r>
              <a:rPr lang="en-US" altLang="zh-TW" sz="3200" b="1" dirty="0"/>
              <a:t> </a:t>
            </a:r>
            <a:r>
              <a:rPr lang="en-US" altLang="zh-TW" sz="3200" b="1" dirty="0">
                <a:solidFill>
                  <a:schemeClr val="tx1"/>
                </a:solidFill>
              </a:rPr>
              <a:t>are covered </a:t>
            </a:r>
            <a:r>
              <a:rPr lang="en-US" altLang="zh-TW" sz="3200" b="1" dirty="0" smtClean="0">
                <a:solidFill>
                  <a:schemeClr val="tx1"/>
                </a:solidFill>
              </a:rPr>
              <a:t>at </a:t>
            </a:r>
            <a:r>
              <a:rPr lang="en-US" altLang="zh-TW" sz="3200" b="1" dirty="0">
                <a:solidFill>
                  <a:schemeClr val="tx1"/>
                </a:solidFill>
              </a:rPr>
              <a:t>least between the place of taking in charge or  shipment and </a:t>
            </a:r>
            <a:r>
              <a:rPr lang="en-US" altLang="zh-TW" sz="3200" b="1" dirty="0" smtClean="0">
                <a:solidFill>
                  <a:schemeClr val="tx1"/>
                </a:solidFill>
              </a:rPr>
              <a:t>the </a:t>
            </a:r>
            <a:r>
              <a:rPr lang="en-US" altLang="zh-TW" sz="3200" b="1" dirty="0">
                <a:solidFill>
                  <a:schemeClr val="tx1"/>
                </a:solidFill>
              </a:rPr>
              <a:t>place of discharge or final destination as stated in the </a:t>
            </a:r>
            <a:endParaRPr lang="zh-TW" altLang="zh-TW" sz="3200" dirty="0">
              <a:solidFill>
                <a:schemeClr val="tx1"/>
              </a:solidFill>
            </a:endParaRPr>
          </a:p>
          <a:p>
            <a:r>
              <a:rPr lang="en-US" altLang="zh-TW" sz="3200" b="1" dirty="0" smtClean="0">
                <a:solidFill>
                  <a:schemeClr val="tx1"/>
                </a:solidFill>
              </a:rPr>
              <a:t>credit</a:t>
            </a:r>
            <a:r>
              <a:rPr lang="en-US" altLang="zh-TW" sz="3200" b="1" dirty="0">
                <a:solidFill>
                  <a:schemeClr val="tx1"/>
                </a:solidFill>
              </a:rPr>
              <a:t>.</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119</a:t>
            </a:fld>
            <a:endParaRPr lang="zh-TW" altLang="en-US"/>
          </a:p>
        </p:txBody>
      </p:sp>
    </p:spTree>
    <p:extLst>
      <p:ext uri="{BB962C8B-B14F-4D97-AF65-F5344CB8AC3E}">
        <p14:creationId xmlns:p14="http://schemas.microsoft.com/office/powerpoint/2010/main" val="139796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(3)</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467544" y="2578858"/>
            <a:ext cx="8496944" cy="4265438"/>
          </a:xfrm>
        </p:spPr>
        <p:txBody>
          <a:bodyPr>
            <a:noAutofit/>
          </a:bodyPr>
          <a:lstStyle/>
          <a:p>
            <a:r>
              <a:rPr lang="en-US" altLang="zh-TW" sz="3000" b="1" dirty="0">
                <a:solidFill>
                  <a:schemeClr val="tx1"/>
                </a:solidFill>
              </a:rPr>
              <a:t>Unless required to be used in a document, words such as "</a:t>
            </a:r>
            <a:r>
              <a:rPr lang="en-US" altLang="zh-TW" sz="3000" b="1" dirty="0">
                <a:solidFill>
                  <a:srgbClr val="FF0000"/>
                </a:solidFill>
              </a:rPr>
              <a:t>prompt</a:t>
            </a:r>
            <a:r>
              <a:rPr lang="en-US" altLang="zh-TW" sz="3000" b="1" dirty="0">
                <a:solidFill>
                  <a:schemeClr val="tx1"/>
                </a:solidFill>
              </a:rPr>
              <a:t>", "</a:t>
            </a:r>
            <a:r>
              <a:rPr lang="en-US" altLang="zh-TW" sz="3000" b="1" dirty="0">
                <a:solidFill>
                  <a:srgbClr val="FF0000"/>
                </a:solidFill>
              </a:rPr>
              <a:t>immediately</a:t>
            </a:r>
            <a:r>
              <a:rPr lang="en-US" altLang="zh-TW" sz="3000" b="1" dirty="0">
                <a:solidFill>
                  <a:schemeClr val="tx1"/>
                </a:solidFill>
              </a:rPr>
              <a:t>" or "</a:t>
            </a:r>
            <a:r>
              <a:rPr lang="en-US" altLang="zh-TW" sz="3000" b="1" dirty="0">
                <a:solidFill>
                  <a:srgbClr val="FF0000"/>
                </a:solidFill>
              </a:rPr>
              <a:t>as soon as possible</a:t>
            </a:r>
            <a:r>
              <a:rPr lang="en-US" altLang="zh-TW" sz="3000" b="1" dirty="0">
                <a:solidFill>
                  <a:schemeClr val="tx1"/>
                </a:solidFill>
              </a:rPr>
              <a:t>" will </a:t>
            </a:r>
            <a:r>
              <a:rPr lang="en-US" altLang="zh-TW" sz="3000" b="1" dirty="0">
                <a:solidFill>
                  <a:srgbClr val="0070C0"/>
                </a:solidFill>
              </a:rPr>
              <a:t>be disregarded</a:t>
            </a:r>
            <a:r>
              <a:rPr lang="en-US" altLang="zh-TW" sz="3000" b="1" dirty="0">
                <a:solidFill>
                  <a:schemeClr val="tx1"/>
                </a:solidFill>
              </a:rPr>
              <a:t>. </a:t>
            </a:r>
            <a:endParaRPr lang="zh-TW" altLang="zh-TW" sz="3000" dirty="0">
              <a:solidFill>
                <a:schemeClr val="tx1"/>
              </a:solidFill>
            </a:endParaRPr>
          </a:p>
          <a:p>
            <a:r>
              <a:rPr lang="en-US" altLang="zh-TW" sz="3000" b="1" dirty="0" smtClean="0">
                <a:solidFill>
                  <a:schemeClr val="tx1"/>
                </a:solidFill>
              </a:rPr>
              <a:t>The </a:t>
            </a:r>
            <a:r>
              <a:rPr lang="en-US" altLang="zh-TW" sz="3000" b="1" dirty="0">
                <a:solidFill>
                  <a:schemeClr val="tx1"/>
                </a:solidFill>
              </a:rPr>
              <a:t>expression "</a:t>
            </a:r>
            <a:r>
              <a:rPr lang="en-US" altLang="zh-TW" sz="3000" b="1" dirty="0">
                <a:solidFill>
                  <a:srgbClr val="FF0000"/>
                </a:solidFill>
              </a:rPr>
              <a:t>on or about</a:t>
            </a:r>
            <a:r>
              <a:rPr lang="en-US" altLang="zh-TW" sz="3000" b="1" dirty="0">
                <a:solidFill>
                  <a:schemeClr val="tx1"/>
                </a:solidFill>
              </a:rPr>
              <a:t>" or similar will be interpreted as a stipulation that an event is to occur during a period of </a:t>
            </a:r>
            <a:r>
              <a:rPr lang="en-US" altLang="zh-TW" sz="3000" b="1" dirty="0">
                <a:solidFill>
                  <a:srgbClr val="0070C0"/>
                </a:solidFill>
              </a:rPr>
              <a:t>five calendar days before until five calendar days after</a:t>
            </a:r>
            <a:r>
              <a:rPr lang="en-US" altLang="zh-TW" sz="3000" b="1" dirty="0">
                <a:solidFill>
                  <a:schemeClr val="tx1"/>
                </a:solidFill>
              </a:rPr>
              <a:t> the specified date, both start and end dates included.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a:t>
            </a:fld>
            <a:endParaRPr lang="zh-TW" altLang="en-US"/>
          </a:p>
        </p:txBody>
      </p:sp>
    </p:spTree>
    <p:extLst>
      <p:ext uri="{BB962C8B-B14F-4D97-AF65-F5344CB8AC3E}">
        <p14:creationId xmlns:p14="http://schemas.microsoft.com/office/powerpoint/2010/main" val="19665921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(4)</a:t>
            </a:r>
            <a:endParaRPr lang="zh-TW" altLang="en-US" sz="2800" dirty="0"/>
          </a:p>
        </p:txBody>
      </p:sp>
      <p:sp>
        <p:nvSpPr>
          <p:cNvPr id="3" name="文字版面配置區 2"/>
          <p:cNvSpPr>
            <a:spLocks noGrp="1"/>
          </p:cNvSpPr>
          <p:nvPr>
            <p:ph type="body" idx="1"/>
          </p:nvPr>
        </p:nvSpPr>
        <p:spPr>
          <a:xfrm>
            <a:off x="539552" y="2492896"/>
            <a:ext cx="8280920" cy="4121422"/>
          </a:xfrm>
        </p:spPr>
        <p:txBody>
          <a:bodyPr>
            <a:noAutofit/>
          </a:bodyPr>
          <a:lstStyle/>
          <a:p>
            <a:r>
              <a:rPr lang="en-US" altLang="zh-TW" sz="2200" b="1" dirty="0">
                <a:solidFill>
                  <a:schemeClr val="tx1"/>
                </a:solidFill>
              </a:rPr>
              <a:t>f. ii. A requirement in the credit for insurance coverage to be for a </a:t>
            </a:r>
            <a:r>
              <a:rPr lang="en-US" altLang="zh-TW" sz="2200" b="1" dirty="0" smtClean="0">
                <a:solidFill>
                  <a:srgbClr val="FF0000"/>
                </a:solidFill>
              </a:rPr>
              <a:t>percentage </a:t>
            </a:r>
            <a:r>
              <a:rPr lang="en-US" altLang="zh-TW" sz="2200" b="1" dirty="0">
                <a:solidFill>
                  <a:srgbClr val="FF0000"/>
                </a:solidFill>
              </a:rPr>
              <a:t>of the value </a:t>
            </a:r>
            <a:r>
              <a:rPr lang="en-US" altLang="zh-TW" sz="2200" b="1" dirty="0">
                <a:solidFill>
                  <a:schemeClr val="tx1"/>
                </a:solidFill>
              </a:rPr>
              <a:t>of the goods, of the invoice value or </a:t>
            </a:r>
            <a:r>
              <a:rPr lang="en-US" altLang="zh-TW" sz="2200" b="1" dirty="0" smtClean="0">
                <a:solidFill>
                  <a:schemeClr val="tx1"/>
                </a:solidFill>
              </a:rPr>
              <a:t>similar </a:t>
            </a:r>
            <a:r>
              <a:rPr lang="en-US" altLang="zh-TW" sz="2200" b="1" dirty="0">
                <a:solidFill>
                  <a:schemeClr val="tx1"/>
                </a:solidFill>
              </a:rPr>
              <a:t>is deemed to be </a:t>
            </a:r>
            <a:r>
              <a:rPr lang="en-US" altLang="zh-TW" sz="2200" b="1" dirty="0">
                <a:solidFill>
                  <a:srgbClr val="FF0000"/>
                </a:solidFill>
              </a:rPr>
              <a:t>the minimum amount </a:t>
            </a:r>
            <a:r>
              <a:rPr lang="en-US" altLang="zh-TW" sz="2200" b="1" dirty="0">
                <a:solidFill>
                  <a:schemeClr val="tx1"/>
                </a:solidFill>
              </a:rPr>
              <a:t>of coverage </a:t>
            </a:r>
            <a:r>
              <a:rPr lang="en-US" altLang="zh-TW" sz="2200" b="1" dirty="0" smtClean="0">
                <a:solidFill>
                  <a:schemeClr val="tx1"/>
                </a:solidFill>
              </a:rPr>
              <a:t>required</a:t>
            </a:r>
            <a:r>
              <a:rPr lang="en-US" altLang="zh-TW" sz="2200" b="1" dirty="0">
                <a:solidFill>
                  <a:schemeClr val="tx1"/>
                </a:solidFill>
              </a:rPr>
              <a:t>. </a:t>
            </a:r>
            <a:r>
              <a:rPr lang="zh-TW" altLang="zh-TW" sz="2200" dirty="0">
                <a:solidFill>
                  <a:schemeClr val="tx1"/>
                </a:solidFill>
              </a:rPr>
              <a:t>　</a:t>
            </a:r>
          </a:p>
          <a:p>
            <a:r>
              <a:rPr lang="en-US" altLang="zh-TW" sz="2200" b="1" dirty="0" smtClean="0">
                <a:solidFill>
                  <a:schemeClr val="tx1"/>
                </a:solidFill>
              </a:rPr>
              <a:t>If </a:t>
            </a:r>
            <a:r>
              <a:rPr lang="en-US" altLang="zh-TW" sz="2200" b="1" dirty="0">
                <a:solidFill>
                  <a:schemeClr val="tx1"/>
                </a:solidFill>
              </a:rPr>
              <a:t>there is </a:t>
            </a:r>
            <a:r>
              <a:rPr lang="en-US" altLang="zh-TW" sz="2200" b="1" dirty="0">
                <a:solidFill>
                  <a:srgbClr val="FF0000"/>
                </a:solidFill>
              </a:rPr>
              <a:t>no indication </a:t>
            </a:r>
            <a:r>
              <a:rPr lang="en-US" altLang="zh-TW" sz="2200" b="1" dirty="0">
                <a:solidFill>
                  <a:schemeClr val="tx1"/>
                </a:solidFill>
              </a:rPr>
              <a:t>in the credit of the insurance coverage </a:t>
            </a:r>
            <a:r>
              <a:rPr lang="en-US" altLang="zh-TW" sz="2200" b="1" dirty="0" smtClean="0">
                <a:solidFill>
                  <a:schemeClr val="tx1"/>
                </a:solidFill>
              </a:rPr>
              <a:t>required</a:t>
            </a:r>
            <a:r>
              <a:rPr lang="en-US" altLang="zh-TW" sz="2200" b="1" dirty="0">
                <a:solidFill>
                  <a:schemeClr val="tx1"/>
                </a:solidFill>
              </a:rPr>
              <a:t>, the amount of insurance coverage must be </a:t>
            </a:r>
            <a:r>
              <a:rPr lang="en-US" altLang="zh-TW" sz="2200" b="1" dirty="0">
                <a:solidFill>
                  <a:srgbClr val="FF0000"/>
                </a:solidFill>
              </a:rPr>
              <a:t>at least </a:t>
            </a:r>
            <a:r>
              <a:rPr lang="en-US" altLang="zh-TW" sz="2200" b="1" dirty="0" smtClean="0">
                <a:solidFill>
                  <a:srgbClr val="FF0000"/>
                </a:solidFill>
              </a:rPr>
              <a:t>110</a:t>
            </a:r>
            <a:r>
              <a:rPr lang="en-US" altLang="zh-TW" sz="2200" b="1" dirty="0">
                <a:solidFill>
                  <a:srgbClr val="FF0000"/>
                </a:solidFill>
              </a:rPr>
              <a:t>% </a:t>
            </a:r>
            <a:r>
              <a:rPr lang="en-US" altLang="zh-TW" sz="2200" b="1" dirty="0">
                <a:solidFill>
                  <a:schemeClr val="tx1"/>
                </a:solidFill>
              </a:rPr>
              <a:t>of the </a:t>
            </a:r>
            <a:r>
              <a:rPr lang="en-US" altLang="zh-TW" sz="2200" b="1" dirty="0">
                <a:solidFill>
                  <a:srgbClr val="FF0000"/>
                </a:solidFill>
              </a:rPr>
              <a:t>CIF</a:t>
            </a:r>
            <a:r>
              <a:rPr lang="en-US" altLang="zh-TW" sz="2200" b="1" dirty="0">
                <a:solidFill>
                  <a:schemeClr val="tx1"/>
                </a:solidFill>
              </a:rPr>
              <a:t> or </a:t>
            </a:r>
            <a:r>
              <a:rPr lang="en-US" altLang="zh-TW" sz="2200" b="1" dirty="0">
                <a:solidFill>
                  <a:srgbClr val="FF0000"/>
                </a:solidFill>
              </a:rPr>
              <a:t>CIP</a:t>
            </a:r>
            <a:r>
              <a:rPr lang="en-US" altLang="zh-TW" sz="2200" b="1" dirty="0">
                <a:solidFill>
                  <a:schemeClr val="tx1"/>
                </a:solidFill>
              </a:rPr>
              <a:t> value of the goods. </a:t>
            </a:r>
            <a:r>
              <a:rPr lang="zh-TW" altLang="zh-TW" sz="2200" dirty="0">
                <a:solidFill>
                  <a:schemeClr val="tx1"/>
                </a:solidFill>
              </a:rPr>
              <a:t>　</a:t>
            </a:r>
          </a:p>
          <a:p>
            <a:r>
              <a:rPr lang="en-US" altLang="zh-TW" sz="2200" b="1" dirty="0" smtClean="0">
                <a:solidFill>
                  <a:schemeClr val="tx1"/>
                </a:solidFill>
              </a:rPr>
              <a:t>When </a:t>
            </a:r>
            <a:r>
              <a:rPr lang="en-US" altLang="zh-TW" sz="2200" b="1" dirty="0">
                <a:solidFill>
                  <a:schemeClr val="tx1"/>
                </a:solidFill>
              </a:rPr>
              <a:t>the CIF or CIP value cannot be determined from the </a:t>
            </a:r>
            <a:r>
              <a:rPr lang="en-US" altLang="zh-TW" sz="2200" b="1" dirty="0" smtClean="0">
                <a:solidFill>
                  <a:schemeClr val="tx1"/>
                </a:solidFill>
              </a:rPr>
              <a:t>documents</a:t>
            </a:r>
            <a:r>
              <a:rPr lang="en-US" altLang="zh-TW" sz="2200" b="1" dirty="0">
                <a:solidFill>
                  <a:schemeClr val="tx1"/>
                </a:solidFill>
              </a:rPr>
              <a:t>, the amount of insurance coverage must be </a:t>
            </a:r>
            <a:r>
              <a:rPr lang="en-US" altLang="zh-TW" sz="2200" b="1" dirty="0" smtClean="0">
                <a:solidFill>
                  <a:schemeClr val="tx1"/>
                </a:solidFill>
              </a:rPr>
              <a:t> </a:t>
            </a:r>
            <a:r>
              <a:rPr lang="en-US" altLang="zh-TW" sz="2200" b="1" dirty="0">
                <a:solidFill>
                  <a:schemeClr val="tx1"/>
                </a:solidFill>
              </a:rPr>
              <a:t>calculated on the basis of the amount for which </a:t>
            </a:r>
            <a:r>
              <a:rPr lang="en-US" altLang="zh-TW" sz="2200" b="1" dirty="0" err="1">
                <a:solidFill>
                  <a:schemeClr val="tx1"/>
                </a:solidFill>
              </a:rPr>
              <a:t>honour</a:t>
            </a:r>
            <a:r>
              <a:rPr lang="en-US" altLang="zh-TW" sz="2200" b="1" dirty="0">
                <a:solidFill>
                  <a:schemeClr val="tx1"/>
                </a:solidFill>
              </a:rPr>
              <a:t> or </a:t>
            </a:r>
            <a:r>
              <a:rPr lang="en-US" altLang="zh-TW" sz="2200" b="1" dirty="0" smtClean="0">
                <a:solidFill>
                  <a:schemeClr val="tx1"/>
                </a:solidFill>
              </a:rPr>
              <a:t>negotiation </a:t>
            </a:r>
            <a:r>
              <a:rPr lang="en-US" altLang="zh-TW" sz="2200" b="1" dirty="0">
                <a:solidFill>
                  <a:schemeClr val="tx1"/>
                </a:solidFill>
              </a:rPr>
              <a:t>is requested or the gross value of the goods as </a:t>
            </a:r>
            <a:r>
              <a:rPr lang="en-US" altLang="zh-TW" sz="2200" b="1" dirty="0" smtClean="0">
                <a:solidFill>
                  <a:schemeClr val="tx1"/>
                </a:solidFill>
              </a:rPr>
              <a:t> </a:t>
            </a:r>
            <a:r>
              <a:rPr lang="en-US" altLang="zh-TW" sz="2200" b="1" dirty="0">
                <a:solidFill>
                  <a:schemeClr val="tx1"/>
                </a:solidFill>
              </a:rPr>
              <a:t>shown on the invoice, </a:t>
            </a:r>
            <a:r>
              <a:rPr lang="en-US" altLang="zh-TW" sz="2200" b="1" dirty="0">
                <a:solidFill>
                  <a:srgbClr val="FF0000"/>
                </a:solidFill>
              </a:rPr>
              <a:t>whichever is greater</a:t>
            </a:r>
            <a:r>
              <a:rPr lang="en-US" altLang="zh-TW" sz="2200" b="1" dirty="0">
                <a:solidFill>
                  <a:schemeClr val="tx1"/>
                </a:solidFill>
              </a:rPr>
              <a:t>.</a:t>
            </a:r>
            <a:endParaRPr lang="zh-TW" altLang="zh-TW" sz="2200" dirty="0">
              <a:solidFill>
                <a:schemeClr val="tx1"/>
              </a:solidFill>
            </a:endParaRPr>
          </a:p>
          <a:p>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120</a:t>
            </a:fld>
            <a:endParaRPr lang="zh-TW" altLang="en-US"/>
          </a:p>
        </p:txBody>
      </p:sp>
    </p:spTree>
    <p:extLst>
      <p:ext uri="{BB962C8B-B14F-4D97-AF65-F5344CB8AC3E}">
        <p14:creationId xmlns:p14="http://schemas.microsoft.com/office/powerpoint/2010/main" val="195256131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(5)</a:t>
            </a:r>
            <a:endParaRPr lang="zh-TW" altLang="en-US" sz="2800" dirty="0"/>
          </a:p>
        </p:txBody>
      </p:sp>
      <p:sp>
        <p:nvSpPr>
          <p:cNvPr id="3" name="文字版面配置區 2"/>
          <p:cNvSpPr>
            <a:spLocks noGrp="1"/>
          </p:cNvSpPr>
          <p:nvPr>
            <p:ph type="body" idx="1"/>
          </p:nvPr>
        </p:nvSpPr>
        <p:spPr>
          <a:xfrm>
            <a:off x="467544" y="2420888"/>
            <a:ext cx="8424936" cy="4121422"/>
          </a:xfrm>
        </p:spPr>
        <p:txBody>
          <a:bodyPr>
            <a:noAutofit/>
          </a:bodyPr>
          <a:lstStyle/>
          <a:p>
            <a:r>
              <a:rPr lang="en-US" altLang="zh-TW" sz="3600" b="1" dirty="0">
                <a:solidFill>
                  <a:schemeClr val="tx1"/>
                </a:solidFill>
              </a:rPr>
              <a:t>g. A credit should state the </a:t>
            </a:r>
            <a:r>
              <a:rPr lang="en-US" altLang="zh-TW" sz="3600" b="1" dirty="0">
                <a:solidFill>
                  <a:srgbClr val="FF0000"/>
                </a:solidFill>
              </a:rPr>
              <a:t>type of insurance </a:t>
            </a:r>
            <a:r>
              <a:rPr lang="en-US" altLang="zh-TW" sz="3600" b="1" dirty="0">
                <a:solidFill>
                  <a:schemeClr val="tx1"/>
                </a:solidFill>
              </a:rPr>
              <a:t>required and, if any, the </a:t>
            </a:r>
            <a:r>
              <a:rPr lang="en-US" altLang="zh-TW" sz="3600" b="1" dirty="0">
                <a:solidFill>
                  <a:srgbClr val="FF0000"/>
                </a:solidFill>
              </a:rPr>
              <a:t>additional risks </a:t>
            </a:r>
            <a:r>
              <a:rPr lang="en-US" altLang="zh-TW" sz="3600" b="1" dirty="0">
                <a:solidFill>
                  <a:schemeClr val="tx1"/>
                </a:solidFill>
              </a:rPr>
              <a:t>to be covered. An insurance  document will be accepted without regard to any risks that are not covered if the credit uses imprecise terms such   as “</a:t>
            </a:r>
            <a:r>
              <a:rPr lang="en-US" altLang="zh-TW" sz="3600" b="1" dirty="0">
                <a:solidFill>
                  <a:srgbClr val="FF0000"/>
                </a:solidFill>
              </a:rPr>
              <a:t>usual risks</a:t>
            </a:r>
            <a:r>
              <a:rPr lang="en-US" altLang="zh-TW" sz="3600" b="1" dirty="0">
                <a:solidFill>
                  <a:schemeClr val="tx1"/>
                </a:solidFill>
              </a:rPr>
              <a:t>” or “</a:t>
            </a:r>
            <a:r>
              <a:rPr lang="en-US" altLang="zh-TW" sz="3600" b="1" dirty="0">
                <a:solidFill>
                  <a:srgbClr val="FF0000"/>
                </a:solidFill>
              </a:rPr>
              <a:t>customary risks</a:t>
            </a:r>
            <a:r>
              <a:rPr lang="en-US" altLang="zh-TW" sz="3600" b="1" dirty="0">
                <a:solidFill>
                  <a:schemeClr val="tx1"/>
                </a:solidFill>
              </a:rPr>
              <a:t>”.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121</a:t>
            </a:fld>
            <a:endParaRPr lang="zh-TW" altLang="en-US"/>
          </a:p>
        </p:txBody>
      </p:sp>
    </p:spTree>
    <p:extLst>
      <p:ext uri="{BB962C8B-B14F-4D97-AF65-F5344CB8AC3E}">
        <p14:creationId xmlns:p14="http://schemas.microsoft.com/office/powerpoint/2010/main" val="102053668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(6)</a:t>
            </a:r>
            <a:endParaRPr lang="zh-TW" altLang="en-US" sz="2800" dirty="0"/>
          </a:p>
        </p:txBody>
      </p:sp>
      <p:sp>
        <p:nvSpPr>
          <p:cNvPr id="3" name="文字版面配置區 2"/>
          <p:cNvSpPr>
            <a:spLocks noGrp="1"/>
          </p:cNvSpPr>
          <p:nvPr>
            <p:ph type="body" idx="1"/>
          </p:nvPr>
        </p:nvSpPr>
        <p:spPr>
          <a:xfrm>
            <a:off x="539552" y="2709146"/>
            <a:ext cx="8424936" cy="4121422"/>
          </a:xfrm>
        </p:spPr>
        <p:txBody>
          <a:bodyPr>
            <a:noAutofit/>
          </a:bodyPr>
          <a:lstStyle/>
          <a:p>
            <a:r>
              <a:rPr lang="en-US" altLang="zh-TW" sz="3400" b="1" dirty="0">
                <a:solidFill>
                  <a:schemeClr val="tx1"/>
                </a:solidFill>
              </a:rPr>
              <a:t>h. When a credit requires insurance against “</a:t>
            </a:r>
            <a:r>
              <a:rPr lang="en-US" altLang="zh-TW" sz="3400" b="1" dirty="0">
                <a:solidFill>
                  <a:srgbClr val="FF0000"/>
                </a:solidFill>
              </a:rPr>
              <a:t>all risks</a:t>
            </a:r>
            <a:r>
              <a:rPr lang="en-US" altLang="zh-TW" sz="3400" b="1" dirty="0">
                <a:solidFill>
                  <a:schemeClr val="tx1"/>
                </a:solidFill>
              </a:rPr>
              <a:t>” and an insurance document is presented containing any  “all risks” notation or clause, whether or not bearing the heading “all risks”, the insurance document will be </a:t>
            </a:r>
            <a:r>
              <a:rPr lang="en-US" altLang="zh-TW" sz="3400" b="1" dirty="0" smtClean="0">
                <a:solidFill>
                  <a:schemeClr val="tx1"/>
                </a:solidFill>
              </a:rPr>
              <a:t>accepted </a:t>
            </a:r>
            <a:r>
              <a:rPr lang="en-US" altLang="zh-TW" sz="3400" b="1" dirty="0">
                <a:solidFill>
                  <a:schemeClr val="tx1"/>
                </a:solidFill>
              </a:rPr>
              <a:t>without regard to any risks stated to be excluded. </a:t>
            </a:r>
            <a:endParaRPr lang="zh-TW" altLang="en-US" sz="34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122</a:t>
            </a:fld>
            <a:endParaRPr lang="zh-TW" altLang="en-US"/>
          </a:p>
        </p:txBody>
      </p:sp>
    </p:spTree>
    <p:extLst>
      <p:ext uri="{BB962C8B-B14F-4D97-AF65-F5344CB8AC3E}">
        <p14:creationId xmlns:p14="http://schemas.microsoft.com/office/powerpoint/2010/main" val="384089987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(7)</a:t>
            </a:r>
            <a:endParaRPr lang="zh-TW" altLang="en-US" sz="2800" dirty="0"/>
          </a:p>
        </p:txBody>
      </p:sp>
      <p:sp>
        <p:nvSpPr>
          <p:cNvPr id="3" name="文字版面配置區 2"/>
          <p:cNvSpPr>
            <a:spLocks noGrp="1"/>
          </p:cNvSpPr>
          <p:nvPr>
            <p:ph type="body" idx="1"/>
          </p:nvPr>
        </p:nvSpPr>
        <p:spPr>
          <a:xfrm>
            <a:off x="539552" y="2709146"/>
            <a:ext cx="8424936" cy="4121422"/>
          </a:xfrm>
        </p:spPr>
        <p:txBody>
          <a:bodyPr>
            <a:noAutofit/>
          </a:bodyPr>
          <a:lstStyle/>
          <a:p>
            <a:r>
              <a:rPr lang="en-US" altLang="zh-TW" sz="3600" b="1" dirty="0" err="1" smtClean="0">
                <a:solidFill>
                  <a:schemeClr val="tx1"/>
                </a:solidFill>
              </a:rPr>
              <a:t>i</a:t>
            </a:r>
            <a:r>
              <a:rPr lang="en-US" altLang="zh-TW" sz="3600" b="1" dirty="0" smtClean="0">
                <a:solidFill>
                  <a:schemeClr val="tx1"/>
                </a:solidFill>
              </a:rPr>
              <a:t>. An </a:t>
            </a:r>
            <a:r>
              <a:rPr lang="en-US" altLang="zh-TW" sz="3600" b="1" dirty="0">
                <a:solidFill>
                  <a:schemeClr val="tx1"/>
                </a:solidFill>
              </a:rPr>
              <a:t>insurance document </a:t>
            </a:r>
            <a:r>
              <a:rPr lang="en-US" altLang="zh-TW" sz="3600" b="1" dirty="0">
                <a:solidFill>
                  <a:srgbClr val="FF0000"/>
                </a:solidFill>
              </a:rPr>
              <a:t>may</a:t>
            </a:r>
            <a:r>
              <a:rPr lang="en-US" altLang="zh-TW" sz="3600" b="1" dirty="0">
                <a:solidFill>
                  <a:schemeClr val="tx1"/>
                </a:solidFill>
              </a:rPr>
              <a:t> contain reference to any exclusion </a:t>
            </a:r>
            <a:r>
              <a:rPr lang="en-US" altLang="zh-TW" sz="3600" b="1" dirty="0" smtClean="0">
                <a:solidFill>
                  <a:schemeClr val="tx1"/>
                </a:solidFill>
              </a:rPr>
              <a:t>clause</a:t>
            </a:r>
            <a:r>
              <a:rPr lang="en-US" altLang="zh-TW" sz="3600" b="1" dirty="0">
                <a:solidFill>
                  <a:schemeClr val="tx1"/>
                </a:solidFill>
              </a:rPr>
              <a:t>. </a:t>
            </a:r>
            <a:endParaRPr lang="en-US" altLang="zh-TW" sz="3600" b="1" dirty="0" smtClean="0">
              <a:solidFill>
                <a:schemeClr val="tx1"/>
              </a:solidFill>
            </a:endParaRPr>
          </a:p>
          <a:p>
            <a:r>
              <a:rPr lang="zh-TW" altLang="zh-TW" sz="3600" dirty="0">
                <a:solidFill>
                  <a:schemeClr val="tx1"/>
                </a:solidFill>
              </a:rPr>
              <a:t>　</a:t>
            </a:r>
          </a:p>
          <a:p>
            <a:r>
              <a:rPr lang="en-US" altLang="zh-TW" sz="3600" b="1" dirty="0">
                <a:solidFill>
                  <a:schemeClr val="tx1"/>
                </a:solidFill>
              </a:rPr>
              <a:t>j. An insurance document </a:t>
            </a:r>
            <a:r>
              <a:rPr lang="en-US" altLang="zh-TW" sz="3600" b="1" dirty="0">
                <a:solidFill>
                  <a:srgbClr val="FF0000"/>
                </a:solidFill>
              </a:rPr>
              <a:t>may</a:t>
            </a:r>
            <a:r>
              <a:rPr lang="en-US" altLang="zh-TW" sz="3600" b="1" dirty="0">
                <a:solidFill>
                  <a:schemeClr val="tx1"/>
                </a:solidFill>
              </a:rPr>
              <a:t> indicate that the cover is subject </a:t>
            </a:r>
            <a:r>
              <a:rPr lang="en-US" altLang="zh-TW" sz="3600" b="1" dirty="0" smtClean="0">
                <a:solidFill>
                  <a:schemeClr val="tx1"/>
                </a:solidFill>
              </a:rPr>
              <a:t>to </a:t>
            </a:r>
            <a:r>
              <a:rPr lang="en-US" altLang="zh-TW" sz="3600" b="1" dirty="0">
                <a:solidFill>
                  <a:schemeClr val="tx1"/>
                </a:solidFill>
              </a:rPr>
              <a:t>a </a:t>
            </a:r>
            <a:r>
              <a:rPr lang="en-US" altLang="zh-TW" sz="3600" b="1" dirty="0">
                <a:solidFill>
                  <a:srgbClr val="FF0000"/>
                </a:solidFill>
              </a:rPr>
              <a:t>franchise</a:t>
            </a:r>
            <a:r>
              <a:rPr lang="en-US" altLang="zh-TW" sz="3600" b="1" dirty="0">
                <a:solidFill>
                  <a:schemeClr val="tx1"/>
                </a:solidFill>
              </a:rPr>
              <a:t> or </a:t>
            </a:r>
            <a:r>
              <a:rPr lang="en-US" altLang="zh-TW" sz="3600" b="1" dirty="0">
                <a:solidFill>
                  <a:srgbClr val="FF0000"/>
                </a:solidFill>
              </a:rPr>
              <a:t>excess</a:t>
            </a:r>
            <a:r>
              <a:rPr lang="en-US" altLang="zh-TW" sz="3600" b="1" dirty="0">
                <a:solidFill>
                  <a:schemeClr val="tx1"/>
                </a:solidFill>
              </a:rPr>
              <a:t> (</a:t>
            </a:r>
            <a:r>
              <a:rPr lang="en-US" altLang="zh-TW" sz="3600" b="1" dirty="0">
                <a:solidFill>
                  <a:srgbClr val="FF0000"/>
                </a:solidFill>
              </a:rPr>
              <a:t>deductible</a:t>
            </a:r>
            <a:r>
              <a:rPr lang="en-US" altLang="zh-TW" sz="3600" b="1" dirty="0">
                <a:solidFill>
                  <a:schemeClr val="tx1"/>
                </a:solidFill>
              </a:rPr>
              <a:t>). </a:t>
            </a:r>
            <a:endParaRPr lang="zh-TW" altLang="en-US" sz="34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123</a:t>
            </a:fld>
            <a:endParaRPr lang="zh-TW" altLang="en-US"/>
          </a:p>
        </p:txBody>
      </p:sp>
    </p:spTree>
    <p:extLst>
      <p:ext uri="{BB962C8B-B14F-4D97-AF65-F5344CB8AC3E}">
        <p14:creationId xmlns:p14="http://schemas.microsoft.com/office/powerpoint/2010/main" val="285316987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29: Extension </a:t>
            </a:r>
            <a:r>
              <a:rPr lang="en-US" altLang="zh-TW" sz="3200" b="1" dirty="0"/>
              <a:t>of Expiry Date or Last Day </a:t>
            </a:r>
            <a:r>
              <a:rPr lang="en-US" altLang="zh-TW" sz="3200" b="1" dirty="0" smtClean="0"/>
              <a:t>for</a:t>
            </a:r>
            <a:br>
              <a:rPr lang="en-US" altLang="zh-TW" sz="3200" b="1" dirty="0" smtClean="0"/>
            </a:br>
            <a:r>
              <a:rPr lang="en-US" altLang="zh-TW" sz="3200" b="1" dirty="0"/>
              <a:t> </a:t>
            </a:r>
            <a:r>
              <a:rPr lang="en-US" altLang="zh-TW" sz="3200" b="1" dirty="0" smtClean="0"/>
              <a:t>                  </a:t>
            </a:r>
            <a:r>
              <a:rPr lang="en-US" altLang="zh-TW" sz="3200" b="1" dirty="0"/>
              <a:t>Presentation    </a:t>
            </a:r>
            <a:r>
              <a:rPr lang="en-US" altLang="zh-TW" sz="3200" b="1" dirty="0" smtClean="0"/>
              <a:t/>
            </a:r>
            <a:br>
              <a:rPr lang="en-US" altLang="zh-TW" sz="3200" b="1" dirty="0" smtClean="0"/>
            </a:br>
            <a:r>
              <a:rPr lang="zh-TW" altLang="zh-TW" sz="3200" b="1" dirty="0" smtClean="0"/>
              <a:t>第二十九條</a:t>
            </a:r>
            <a:r>
              <a:rPr lang="en-US" altLang="zh-TW" sz="3200" b="1" dirty="0" smtClean="0"/>
              <a:t>: </a:t>
            </a:r>
            <a:r>
              <a:rPr lang="en-US" altLang="zh-TW" sz="3200" b="1" dirty="0"/>
              <a:t> </a:t>
            </a:r>
            <a:r>
              <a:rPr lang="zh-TW" altLang="zh-TW" sz="3200" b="1" dirty="0"/>
              <a:t>有效日期或提示的末日之展</a:t>
            </a:r>
            <a:r>
              <a:rPr lang="zh-TW" altLang="zh-TW" sz="3200" b="1" dirty="0" smtClean="0"/>
              <a:t>延</a:t>
            </a:r>
            <a:r>
              <a:rPr lang="en-US" altLang="zh-TW" sz="3200" b="1" dirty="0" smtClean="0"/>
              <a:t>   (1)</a:t>
            </a:r>
            <a:endParaRPr lang="zh-TW" altLang="en-US" sz="2800" dirty="0"/>
          </a:p>
        </p:txBody>
      </p:sp>
      <p:sp>
        <p:nvSpPr>
          <p:cNvPr id="3" name="文字版面配置區 2"/>
          <p:cNvSpPr>
            <a:spLocks noGrp="1"/>
          </p:cNvSpPr>
          <p:nvPr>
            <p:ph type="body" idx="1"/>
          </p:nvPr>
        </p:nvSpPr>
        <p:spPr>
          <a:xfrm>
            <a:off x="539552" y="2736578"/>
            <a:ext cx="8280920" cy="4121422"/>
          </a:xfrm>
        </p:spPr>
        <p:txBody>
          <a:bodyPr>
            <a:noAutofit/>
          </a:bodyPr>
          <a:lstStyle/>
          <a:p>
            <a:r>
              <a:rPr lang="en-US" altLang="zh-TW" sz="3200" b="1" dirty="0">
                <a:solidFill>
                  <a:schemeClr val="tx1"/>
                </a:solidFill>
              </a:rPr>
              <a:t>a. If the expiry date of a credit or the last day for presentation falls </a:t>
            </a:r>
            <a:r>
              <a:rPr lang="en-US" altLang="zh-TW" sz="3200" b="1" dirty="0" smtClean="0">
                <a:solidFill>
                  <a:schemeClr val="tx1"/>
                </a:solidFill>
              </a:rPr>
              <a:t>on </a:t>
            </a:r>
            <a:r>
              <a:rPr lang="en-US" altLang="zh-TW" sz="3200" b="1" dirty="0">
                <a:solidFill>
                  <a:schemeClr val="tx1"/>
                </a:solidFill>
              </a:rPr>
              <a:t>a day when the bank to which presentation  is to be made is </a:t>
            </a:r>
            <a:r>
              <a:rPr lang="en-US" altLang="zh-TW" sz="3200" b="1" dirty="0" smtClean="0">
                <a:solidFill>
                  <a:schemeClr val="tx1"/>
                </a:solidFill>
              </a:rPr>
              <a:t>closed </a:t>
            </a:r>
            <a:r>
              <a:rPr lang="en-US" altLang="zh-TW" sz="3200" b="1" dirty="0">
                <a:solidFill>
                  <a:schemeClr val="tx1"/>
                </a:solidFill>
              </a:rPr>
              <a:t>for reasons other than those referred to in article 36, the </a:t>
            </a:r>
            <a:r>
              <a:rPr lang="en-US" altLang="zh-TW" sz="3200" b="1" dirty="0" smtClean="0">
                <a:solidFill>
                  <a:srgbClr val="FF0000"/>
                </a:solidFill>
              </a:rPr>
              <a:t>expiry </a:t>
            </a:r>
            <a:r>
              <a:rPr lang="en-US" altLang="zh-TW" sz="3200" b="1" dirty="0">
                <a:solidFill>
                  <a:srgbClr val="FF0000"/>
                </a:solidFill>
              </a:rPr>
              <a:t>date </a:t>
            </a:r>
            <a:r>
              <a:rPr lang="en-US" altLang="zh-TW" sz="3200" b="1" dirty="0">
                <a:solidFill>
                  <a:schemeClr val="tx1"/>
                </a:solidFill>
              </a:rPr>
              <a:t>or </a:t>
            </a:r>
            <a:r>
              <a:rPr lang="en-US" altLang="zh-TW" sz="3200" b="1" dirty="0">
                <a:solidFill>
                  <a:srgbClr val="FF0000"/>
                </a:solidFill>
              </a:rPr>
              <a:t>the last day for </a:t>
            </a:r>
            <a:r>
              <a:rPr lang="en-US" altLang="zh-TW" sz="3200" b="1" dirty="0" smtClean="0">
                <a:solidFill>
                  <a:srgbClr val="FF0000"/>
                </a:solidFill>
              </a:rPr>
              <a:t>presentation</a:t>
            </a:r>
            <a:r>
              <a:rPr lang="en-US" altLang="zh-TW" sz="3200" b="1" dirty="0">
                <a:solidFill>
                  <a:schemeClr val="tx1"/>
                </a:solidFill>
              </a:rPr>
              <a:t>, as the case may be, </a:t>
            </a:r>
            <a:r>
              <a:rPr lang="en-US" altLang="zh-TW" sz="3200" b="1" dirty="0" smtClean="0">
                <a:solidFill>
                  <a:schemeClr val="tx1"/>
                </a:solidFill>
              </a:rPr>
              <a:t> </a:t>
            </a:r>
            <a:r>
              <a:rPr lang="en-US" altLang="zh-TW" sz="3200" b="1" dirty="0">
                <a:solidFill>
                  <a:schemeClr val="tx1"/>
                </a:solidFill>
              </a:rPr>
              <a:t>will be </a:t>
            </a:r>
            <a:r>
              <a:rPr lang="en-US" altLang="zh-TW" sz="3200" b="1" dirty="0">
                <a:solidFill>
                  <a:srgbClr val="FF0000"/>
                </a:solidFill>
              </a:rPr>
              <a:t>extended</a:t>
            </a:r>
            <a:r>
              <a:rPr lang="en-US" altLang="zh-TW" sz="3200" b="1" dirty="0">
                <a:solidFill>
                  <a:schemeClr val="tx1"/>
                </a:solidFill>
              </a:rPr>
              <a:t> to the first following banking day. </a:t>
            </a:r>
            <a:endParaRPr lang="zh-TW" altLang="zh-TW" sz="3200" dirty="0">
              <a:solidFill>
                <a:schemeClr val="tx1"/>
              </a:solidFill>
            </a:endParaRPr>
          </a:p>
          <a:p>
            <a:endParaRPr lang="zh-TW" altLang="en-US" sz="34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124</a:t>
            </a:fld>
            <a:endParaRPr lang="zh-TW" altLang="en-US"/>
          </a:p>
        </p:txBody>
      </p:sp>
    </p:spTree>
    <p:extLst>
      <p:ext uri="{BB962C8B-B14F-4D97-AF65-F5344CB8AC3E}">
        <p14:creationId xmlns:p14="http://schemas.microsoft.com/office/powerpoint/2010/main" val="26342441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29: Extension </a:t>
            </a:r>
            <a:r>
              <a:rPr lang="en-US" altLang="zh-TW" sz="3200" b="1" dirty="0"/>
              <a:t>of Expiry Date or Last Day </a:t>
            </a:r>
            <a:r>
              <a:rPr lang="en-US" altLang="zh-TW" sz="3200" b="1" dirty="0" smtClean="0"/>
              <a:t>for</a:t>
            </a:r>
            <a:br>
              <a:rPr lang="en-US" altLang="zh-TW" sz="3200" b="1" dirty="0" smtClean="0"/>
            </a:br>
            <a:r>
              <a:rPr lang="en-US" altLang="zh-TW" sz="3200" b="1" dirty="0"/>
              <a:t> </a:t>
            </a:r>
            <a:r>
              <a:rPr lang="en-US" altLang="zh-TW" sz="3200" b="1" dirty="0" smtClean="0"/>
              <a:t>                  </a:t>
            </a:r>
            <a:r>
              <a:rPr lang="en-US" altLang="zh-TW" sz="3200" b="1" dirty="0"/>
              <a:t>Presentation    </a:t>
            </a:r>
            <a:r>
              <a:rPr lang="en-US" altLang="zh-TW" sz="3200" b="1" dirty="0" smtClean="0"/>
              <a:t/>
            </a:r>
            <a:br>
              <a:rPr lang="en-US" altLang="zh-TW" sz="3200" b="1" dirty="0" smtClean="0"/>
            </a:br>
            <a:r>
              <a:rPr lang="zh-TW" altLang="zh-TW" sz="3200" b="1" dirty="0" smtClean="0"/>
              <a:t>第二十九條</a:t>
            </a:r>
            <a:r>
              <a:rPr lang="en-US" altLang="zh-TW" sz="3200" b="1" dirty="0" smtClean="0"/>
              <a:t>: </a:t>
            </a:r>
            <a:r>
              <a:rPr lang="en-US" altLang="zh-TW" sz="3200" b="1" dirty="0"/>
              <a:t> </a:t>
            </a:r>
            <a:r>
              <a:rPr lang="zh-TW" altLang="zh-TW" sz="3200" b="1" dirty="0"/>
              <a:t>有效日期或提示的末日之展</a:t>
            </a:r>
            <a:r>
              <a:rPr lang="zh-TW" altLang="zh-TW" sz="3200" b="1" dirty="0" smtClean="0"/>
              <a:t>延</a:t>
            </a:r>
            <a:r>
              <a:rPr lang="en-US" altLang="zh-TW" sz="3200" b="1" dirty="0" smtClean="0"/>
              <a:t>   (2)</a:t>
            </a:r>
            <a:endParaRPr lang="zh-TW" altLang="en-US" sz="2800" dirty="0"/>
          </a:p>
        </p:txBody>
      </p:sp>
      <p:sp>
        <p:nvSpPr>
          <p:cNvPr id="3" name="文字版面配置區 2"/>
          <p:cNvSpPr>
            <a:spLocks noGrp="1"/>
          </p:cNvSpPr>
          <p:nvPr>
            <p:ph type="body" idx="1"/>
          </p:nvPr>
        </p:nvSpPr>
        <p:spPr>
          <a:xfrm>
            <a:off x="467544" y="2492896"/>
            <a:ext cx="8496944" cy="4121422"/>
          </a:xfrm>
        </p:spPr>
        <p:txBody>
          <a:bodyPr>
            <a:noAutofit/>
          </a:bodyPr>
          <a:lstStyle/>
          <a:p>
            <a:r>
              <a:rPr lang="en-US" altLang="zh-TW" sz="3000" b="1" dirty="0">
                <a:solidFill>
                  <a:schemeClr val="tx1"/>
                </a:solidFill>
              </a:rPr>
              <a:t>b. If presentation is made on the first following banking day, a nominated bank must provide the issuing bank or  confirming bank </a:t>
            </a:r>
            <a:r>
              <a:rPr lang="en-US" altLang="zh-TW" sz="3000" b="1" dirty="0">
                <a:solidFill>
                  <a:srgbClr val="FF0000"/>
                </a:solidFill>
              </a:rPr>
              <a:t>with a statement </a:t>
            </a:r>
            <a:r>
              <a:rPr lang="en-US" altLang="zh-TW" sz="3000" b="1" dirty="0">
                <a:solidFill>
                  <a:schemeClr val="tx1"/>
                </a:solidFill>
              </a:rPr>
              <a:t>on its covering schedule that the  presentation was made within the time limits  extended in accordance with sub-article 29 (a). </a:t>
            </a:r>
            <a:r>
              <a:rPr lang="zh-TW" altLang="zh-TW" sz="3000" dirty="0">
                <a:solidFill>
                  <a:schemeClr val="tx1"/>
                </a:solidFill>
              </a:rPr>
              <a:t>　</a:t>
            </a:r>
          </a:p>
          <a:p>
            <a:r>
              <a:rPr lang="en-US" altLang="zh-TW" sz="3000" b="1" dirty="0">
                <a:solidFill>
                  <a:schemeClr val="tx1"/>
                </a:solidFill>
              </a:rPr>
              <a:t>c. The </a:t>
            </a:r>
            <a:r>
              <a:rPr lang="en-US" altLang="zh-TW" sz="3000" b="1" dirty="0">
                <a:solidFill>
                  <a:srgbClr val="FF0000"/>
                </a:solidFill>
              </a:rPr>
              <a:t>latest date for shipment </a:t>
            </a:r>
            <a:r>
              <a:rPr lang="en-US" altLang="zh-TW" sz="3000" b="1" dirty="0">
                <a:solidFill>
                  <a:schemeClr val="tx1"/>
                </a:solidFill>
              </a:rPr>
              <a:t>will </a:t>
            </a:r>
            <a:r>
              <a:rPr lang="en-US" altLang="zh-TW" sz="3000" b="1" dirty="0">
                <a:solidFill>
                  <a:srgbClr val="FF0000"/>
                </a:solidFill>
              </a:rPr>
              <a:t>not be extended </a:t>
            </a:r>
            <a:r>
              <a:rPr lang="en-US" altLang="zh-TW" sz="3000" b="1" dirty="0">
                <a:solidFill>
                  <a:schemeClr val="tx1"/>
                </a:solidFill>
              </a:rPr>
              <a:t>as a result of sub-article 29 (a).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125</a:t>
            </a:fld>
            <a:endParaRPr lang="zh-TW" altLang="en-US"/>
          </a:p>
        </p:txBody>
      </p:sp>
    </p:spTree>
    <p:extLst>
      <p:ext uri="{BB962C8B-B14F-4D97-AF65-F5344CB8AC3E}">
        <p14:creationId xmlns:p14="http://schemas.microsoft.com/office/powerpoint/2010/main" val="137036127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30:  </a:t>
            </a:r>
            <a:r>
              <a:rPr lang="en-US" altLang="zh-TW" sz="3200" b="1" dirty="0"/>
              <a:t>Tolerance in Credit Amount, </a:t>
            </a:r>
            <a:r>
              <a:rPr lang="en-US" altLang="zh-TW" sz="3200" b="1" dirty="0" smtClean="0"/>
              <a:t>Quantity</a:t>
            </a:r>
            <a:br>
              <a:rPr lang="en-US" altLang="zh-TW" sz="3200" b="1" dirty="0" smtClean="0"/>
            </a:br>
            <a:r>
              <a:rPr lang="en-US" altLang="zh-TW" sz="3200" b="1" dirty="0"/>
              <a:t> </a:t>
            </a:r>
            <a:r>
              <a:rPr lang="en-US" altLang="zh-TW" sz="3200" b="1" dirty="0" smtClean="0"/>
              <a:t>                  and </a:t>
            </a:r>
            <a:r>
              <a:rPr lang="en-US" altLang="zh-TW" sz="3200" b="1" dirty="0"/>
              <a:t>Unit Prices  </a:t>
            </a:r>
            <a:r>
              <a:rPr lang="en-US" altLang="zh-TW" sz="3200" b="1" dirty="0" smtClean="0"/>
              <a:t>   (1)</a:t>
            </a:r>
            <a:br>
              <a:rPr lang="en-US" altLang="zh-TW" sz="3200" b="1" dirty="0" smtClean="0"/>
            </a:br>
            <a:r>
              <a:rPr lang="zh-TW" altLang="zh-TW" sz="3200" b="1" dirty="0" smtClean="0"/>
              <a:t>第三十條</a:t>
            </a:r>
            <a:r>
              <a:rPr lang="en-US" altLang="zh-TW" sz="3200" b="1" dirty="0" smtClean="0"/>
              <a:t>:</a:t>
            </a:r>
            <a:r>
              <a:rPr lang="en-US" altLang="zh-TW" sz="3200" b="1" dirty="0"/>
              <a:t>  </a:t>
            </a:r>
            <a:r>
              <a:rPr lang="zh-TW" altLang="zh-TW" sz="3200" b="1" dirty="0"/>
              <a:t>信用狀金額，數量及單價的寬容範圍 </a:t>
            </a:r>
            <a:endParaRPr lang="zh-TW" altLang="en-US" sz="2800" dirty="0"/>
          </a:p>
        </p:txBody>
      </p:sp>
      <p:sp>
        <p:nvSpPr>
          <p:cNvPr id="3" name="文字版面配置區 2"/>
          <p:cNvSpPr>
            <a:spLocks noGrp="1"/>
          </p:cNvSpPr>
          <p:nvPr>
            <p:ph type="body" idx="1"/>
          </p:nvPr>
        </p:nvSpPr>
        <p:spPr>
          <a:xfrm>
            <a:off x="539552" y="2636912"/>
            <a:ext cx="8136904" cy="4121422"/>
          </a:xfrm>
        </p:spPr>
        <p:txBody>
          <a:bodyPr>
            <a:noAutofit/>
          </a:bodyPr>
          <a:lstStyle/>
          <a:p>
            <a:r>
              <a:rPr lang="en-US" altLang="zh-TW" sz="3200" b="1" dirty="0">
                <a:solidFill>
                  <a:schemeClr val="tx1"/>
                </a:solidFill>
              </a:rPr>
              <a:t>a. The words "</a:t>
            </a:r>
            <a:r>
              <a:rPr lang="en-US" altLang="zh-TW" sz="3200" b="1" dirty="0">
                <a:solidFill>
                  <a:srgbClr val="FF0000"/>
                </a:solidFill>
              </a:rPr>
              <a:t>about</a:t>
            </a:r>
            <a:r>
              <a:rPr lang="en-US" altLang="zh-TW" sz="3200" b="1" dirty="0">
                <a:solidFill>
                  <a:schemeClr val="tx1"/>
                </a:solidFill>
              </a:rPr>
              <a:t>" or "</a:t>
            </a:r>
            <a:r>
              <a:rPr lang="en-US" altLang="zh-TW" sz="3200" b="1" dirty="0">
                <a:solidFill>
                  <a:srgbClr val="FF0000"/>
                </a:solidFill>
              </a:rPr>
              <a:t>approximately</a:t>
            </a:r>
            <a:r>
              <a:rPr lang="en-US" altLang="zh-TW" sz="3200" b="1" dirty="0">
                <a:solidFill>
                  <a:schemeClr val="tx1"/>
                </a:solidFill>
              </a:rPr>
              <a:t>" used in connection with the amount of the credit or the quantity or the unit  price stated in the credit are to be construed as allowing a </a:t>
            </a:r>
            <a:r>
              <a:rPr lang="en-US" altLang="zh-TW" sz="3200" b="1" dirty="0">
                <a:solidFill>
                  <a:srgbClr val="FF0000"/>
                </a:solidFill>
              </a:rPr>
              <a:t>tolerance</a:t>
            </a:r>
            <a:r>
              <a:rPr lang="en-US" altLang="zh-TW" sz="3200" b="1" dirty="0">
                <a:solidFill>
                  <a:schemeClr val="tx1"/>
                </a:solidFill>
              </a:rPr>
              <a:t> not to exceed </a:t>
            </a:r>
            <a:r>
              <a:rPr lang="en-US" altLang="zh-TW" sz="3200" b="1" dirty="0">
                <a:solidFill>
                  <a:srgbClr val="FF0000"/>
                </a:solidFill>
              </a:rPr>
              <a:t>10% more or 10% less </a:t>
            </a:r>
            <a:r>
              <a:rPr lang="en-US" altLang="zh-TW" sz="3200" b="1" dirty="0">
                <a:solidFill>
                  <a:schemeClr val="tx1"/>
                </a:solidFill>
              </a:rPr>
              <a:t>than the amount, </a:t>
            </a:r>
            <a:r>
              <a:rPr lang="en-US" altLang="zh-TW" sz="3200" b="1" dirty="0">
                <a:solidFill>
                  <a:srgbClr val="FF0000"/>
                </a:solidFill>
              </a:rPr>
              <a:t>the quantity </a:t>
            </a:r>
            <a:r>
              <a:rPr lang="en-US" altLang="zh-TW" sz="3200" b="1" dirty="0">
                <a:solidFill>
                  <a:schemeClr val="tx1"/>
                </a:solidFill>
              </a:rPr>
              <a:t>or the </a:t>
            </a:r>
            <a:r>
              <a:rPr lang="en-US" altLang="zh-TW" sz="3200" b="1" dirty="0">
                <a:solidFill>
                  <a:srgbClr val="FF0000"/>
                </a:solidFill>
              </a:rPr>
              <a:t>unit price </a:t>
            </a:r>
            <a:r>
              <a:rPr lang="en-US" altLang="zh-TW" sz="3200" b="1" dirty="0">
                <a:solidFill>
                  <a:schemeClr val="tx1"/>
                </a:solidFill>
              </a:rPr>
              <a:t>to which they refer.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126</a:t>
            </a:fld>
            <a:endParaRPr lang="zh-TW" altLang="en-US"/>
          </a:p>
        </p:txBody>
      </p:sp>
    </p:spTree>
    <p:extLst>
      <p:ext uri="{BB962C8B-B14F-4D97-AF65-F5344CB8AC3E}">
        <p14:creationId xmlns:p14="http://schemas.microsoft.com/office/powerpoint/2010/main" val="7318777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30:  </a:t>
            </a:r>
            <a:r>
              <a:rPr lang="en-US" altLang="zh-TW" sz="3200" b="1" dirty="0"/>
              <a:t>Tolerance in Credit Amount, </a:t>
            </a:r>
            <a:r>
              <a:rPr lang="en-US" altLang="zh-TW" sz="3200" b="1" dirty="0" smtClean="0"/>
              <a:t>Quantity</a:t>
            </a:r>
            <a:br>
              <a:rPr lang="en-US" altLang="zh-TW" sz="3200" b="1" dirty="0" smtClean="0"/>
            </a:br>
            <a:r>
              <a:rPr lang="en-US" altLang="zh-TW" sz="3200" b="1" dirty="0"/>
              <a:t> </a:t>
            </a:r>
            <a:r>
              <a:rPr lang="en-US" altLang="zh-TW" sz="3200" b="1" dirty="0" smtClean="0"/>
              <a:t>                  and </a:t>
            </a:r>
            <a:r>
              <a:rPr lang="en-US" altLang="zh-TW" sz="3200" b="1" dirty="0"/>
              <a:t>Unit Prices  </a:t>
            </a:r>
            <a:r>
              <a:rPr lang="en-US" altLang="zh-TW" sz="3200" b="1" dirty="0" smtClean="0"/>
              <a:t>   (2)</a:t>
            </a:r>
            <a:br>
              <a:rPr lang="en-US" altLang="zh-TW" sz="3200" b="1" dirty="0" smtClean="0"/>
            </a:br>
            <a:r>
              <a:rPr lang="zh-TW" altLang="zh-TW" sz="3200" b="1" dirty="0" smtClean="0"/>
              <a:t>第三十條</a:t>
            </a:r>
            <a:r>
              <a:rPr lang="en-US" altLang="zh-TW" sz="3200" b="1" dirty="0" smtClean="0"/>
              <a:t>:</a:t>
            </a:r>
            <a:r>
              <a:rPr lang="en-US" altLang="zh-TW" sz="3200" b="1" dirty="0"/>
              <a:t>  </a:t>
            </a:r>
            <a:r>
              <a:rPr lang="zh-TW" altLang="zh-TW" sz="3200" b="1" dirty="0"/>
              <a:t>信用狀金額，數量及單價的寬容範圍 </a:t>
            </a:r>
            <a:endParaRPr lang="zh-TW" altLang="en-US" sz="2800" dirty="0"/>
          </a:p>
        </p:txBody>
      </p:sp>
      <p:sp>
        <p:nvSpPr>
          <p:cNvPr id="3" name="文字版面配置區 2"/>
          <p:cNvSpPr>
            <a:spLocks noGrp="1"/>
          </p:cNvSpPr>
          <p:nvPr>
            <p:ph type="body" idx="1"/>
          </p:nvPr>
        </p:nvSpPr>
        <p:spPr>
          <a:xfrm>
            <a:off x="539552" y="2636912"/>
            <a:ext cx="8136904" cy="4121422"/>
          </a:xfrm>
        </p:spPr>
        <p:txBody>
          <a:bodyPr>
            <a:noAutofit/>
          </a:bodyPr>
          <a:lstStyle/>
          <a:p>
            <a:r>
              <a:rPr lang="en-US" altLang="zh-TW" sz="3200" b="1" dirty="0">
                <a:solidFill>
                  <a:schemeClr val="tx1"/>
                </a:solidFill>
              </a:rPr>
              <a:t>b. A </a:t>
            </a:r>
            <a:r>
              <a:rPr lang="en-US" altLang="zh-TW" sz="3200" b="1" dirty="0">
                <a:solidFill>
                  <a:srgbClr val="FF0000"/>
                </a:solidFill>
              </a:rPr>
              <a:t>tolerance</a:t>
            </a:r>
            <a:r>
              <a:rPr lang="en-US" altLang="zh-TW" sz="3200" b="1" dirty="0">
                <a:solidFill>
                  <a:schemeClr val="tx1"/>
                </a:solidFill>
              </a:rPr>
              <a:t> not to exceed </a:t>
            </a:r>
            <a:r>
              <a:rPr lang="en-US" altLang="zh-TW" sz="3200" b="1" dirty="0">
                <a:solidFill>
                  <a:srgbClr val="FF0000"/>
                </a:solidFill>
              </a:rPr>
              <a:t>5% more or 5% less</a:t>
            </a:r>
            <a:r>
              <a:rPr lang="en-US" altLang="zh-TW" sz="3200" b="1" dirty="0">
                <a:solidFill>
                  <a:schemeClr val="tx1"/>
                </a:solidFill>
              </a:rPr>
              <a:t> than the </a:t>
            </a:r>
            <a:r>
              <a:rPr lang="en-US" altLang="zh-TW" sz="3200" b="1" dirty="0">
                <a:solidFill>
                  <a:srgbClr val="FF0000"/>
                </a:solidFill>
              </a:rPr>
              <a:t>quantity </a:t>
            </a:r>
            <a:r>
              <a:rPr lang="en-US" altLang="zh-TW" sz="3200" b="1" dirty="0">
                <a:solidFill>
                  <a:schemeClr val="tx1"/>
                </a:solidFill>
              </a:rPr>
              <a:t>of the goods is allowed, provided the credit does  </a:t>
            </a:r>
            <a:r>
              <a:rPr lang="en-US" altLang="zh-TW" sz="3200" b="1" dirty="0">
                <a:solidFill>
                  <a:srgbClr val="FF0000"/>
                </a:solidFill>
              </a:rPr>
              <a:t>not state</a:t>
            </a:r>
            <a:r>
              <a:rPr lang="en-US" altLang="zh-TW" sz="3200" b="1" dirty="0">
                <a:solidFill>
                  <a:schemeClr val="tx1"/>
                </a:solidFill>
              </a:rPr>
              <a:t> the quantity in terms of a stipulated number of </a:t>
            </a:r>
            <a:r>
              <a:rPr lang="en-US" altLang="zh-TW" sz="3200" b="1" dirty="0">
                <a:solidFill>
                  <a:srgbClr val="FF0000"/>
                </a:solidFill>
              </a:rPr>
              <a:t>packing units </a:t>
            </a:r>
            <a:r>
              <a:rPr lang="en-US" altLang="zh-TW" sz="3200" b="1" dirty="0">
                <a:solidFill>
                  <a:schemeClr val="tx1"/>
                </a:solidFill>
              </a:rPr>
              <a:t>or </a:t>
            </a:r>
            <a:r>
              <a:rPr lang="en-US" altLang="zh-TW" sz="3200" b="1" dirty="0">
                <a:solidFill>
                  <a:srgbClr val="FF0000"/>
                </a:solidFill>
              </a:rPr>
              <a:t>individual items </a:t>
            </a:r>
            <a:r>
              <a:rPr lang="en-US" altLang="zh-TW" sz="3200" b="1" dirty="0">
                <a:solidFill>
                  <a:schemeClr val="tx1"/>
                </a:solidFill>
              </a:rPr>
              <a:t>and the total amount of  the drawings does </a:t>
            </a:r>
            <a:r>
              <a:rPr lang="en-US" altLang="zh-TW" sz="3200" b="1" dirty="0">
                <a:solidFill>
                  <a:srgbClr val="FF0000"/>
                </a:solidFill>
              </a:rPr>
              <a:t>not exceed</a:t>
            </a:r>
            <a:r>
              <a:rPr lang="en-US" altLang="zh-TW" sz="3200" b="1" dirty="0">
                <a:solidFill>
                  <a:schemeClr val="tx1"/>
                </a:solidFill>
              </a:rPr>
              <a:t> the amount of the credit.</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127</a:t>
            </a:fld>
            <a:endParaRPr lang="zh-TW" altLang="en-US"/>
          </a:p>
        </p:txBody>
      </p:sp>
    </p:spTree>
    <p:extLst>
      <p:ext uri="{BB962C8B-B14F-4D97-AF65-F5344CB8AC3E}">
        <p14:creationId xmlns:p14="http://schemas.microsoft.com/office/powerpoint/2010/main" val="166017052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smtClean="0"/>
              <a:t>       Article 31:  </a:t>
            </a:r>
            <a:r>
              <a:rPr lang="en-US" altLang="zh-TW" sz="3200" b="1" dirty="0"/>
              <a:t>Partial Drawings or Shipments  </a:t>
            </a:r>
            <a:r>
              <a:rPr lang="en-US" altLang="zh-TW" sz="3200" b="1" dirty="0" smtClean="0"/>
              <a:t/>
            </a:r>
            <a:br>
              <a:rPr lang="en-US" altLang="zh-TW" sz="3200" b="1" dirty="0" smtClean="0"/>
            </a:br>
            <a:r>
              <a:rPr lang="en-US" altLang="zh-TW" sz="3200" b="1" dirty="0"/>
              <a:t>  </a:t>
            </a:r>
            <a:r>
              <a:rPr lang="en-US" altLang="zh-TW" sz="3200" b="1" dirty="0" smtClean="0"/>
              <a:t>     </a:t>
            </a:r>
            <a:r>
              <a:rPr lang="zh-TW" altLang="zh-TW" sz="3200" b="1" dirty="0" smtClean="0"/>
              <a:t>第三十一條</a:t>
            </a:r>
            <a:r>
              <a:rPr lang="en-US" altLang="zh-TW" sz="3200" b="1" dirty="0" smtClean="0"/>
              <a:t>:</a:t>
            </a:r>
            <a:r>
              <a:rPr lang="en-US" altLang="zh-TW" sz="3200" b="1" dirty="0"/>
              <a:t>  </a:t>
            </a:r>
            <a:r>
              <a:rPr lang="zh-TW" altLang="zh-TW" sz="3200" b="1" dirty="0"/>
              <a:t>部分動支或裝運</a:t>
            </a:r>
            <a:r>
              <a:rPr lang="en-US" altLang="zh-TW" sz="3200" b="1" dirty="0"/>
              <a:t> </a:t>
            </a:r>
            <a:r>
              <a:rPr lang="en-US" altLang="zh-TW" sz="3200" b="1" dirty="0" smtClean="0"/>
              <a:t>     (1)</a:t>
            </a:r>
            <a:endParaRPr lang="zh-TW" altLang="en-US" sz="2800" dirty="0"/>
          </a:p>
        </p:txBody>
      </p:sp>
      <p:sp>
        <p:nvSpPr>
          <p:cNvPr id="3" name="文字版面配置區 2"/>
          <p:cNvSpPr>
            <a:spLocks noGrp="1"/>
          </p:cNvSpPr>
          <p:nvPr>
            <p:ph type="body" idx="1"/>
          </p:nvPr>
        </p:nvSpPr>
        <p:spPr>
          <a:xfrm>
            <a:off x="611560" y="2492896"/>
            <a:ext cx="8280920" cy="4121422"/>
          </a:xfrm>
        </p:spPr>
        <p:txBody>
          <a:bodyPr>
            <a:noAutofit/>
          </a:bodyPr>
          <a:lstStyle/>
          <a:p>
            <a:r>
              <a:rPr lang="en-US" altLang="zh-TW" sz="2800" b="1" dirty="0">
                <a:solidFill>
                  <a:schemeClr val="tx1"/>
                </a:solidFill>
              </a:rPr>
              <a:t>a. Partial drawings or shipments </a:t>
            </a:r>
            <a:r>
              <a:rPr lang="en-US" altLang="zh-TW" sz="2800" b="1" dirty="0">
                <a:solidFill>
                  <a:srgbClr val="FF0000"/>
                </a:solidFill>
              </a:rPr>
              <a:t>are allowed</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b. A presentation consisting of more than one set of transport documents evidencing shipment commencing on  the </a:t>
            </a:r>
            <a:r>
              <a:rPr lang="en-US" altLang="zh-TW" sz="2800" b="1" dirty="0">
                <a:solidFill>
                  <a:srgbClr val="FF0000"/>
                </a:solidFill>
              </a:rPr>
              <a:t>same means of conveyance</a:t>
            </a:r>
            <a:r>
              <a:rPr lang="en-US" altLang="zh-TW" sz="2800" b="1" dirty="0">
                <a:solidFill>
                  <a:schemeClr val="tx1"/>
                </a:solidFill>
              </a:rPr>
              <a:t> and for the </a:t>
            </a:r>
            <a:r>
              <a:rPr lang="en-US" altLang="zh-TW" sz="2800" b="1" dirty="0">
                <a:solidFill>
                  <a:srgbClr val="FF0000"/>
                </a:solidFill>
              </a:rPr>
              <a:t>same journey</a:t>
            </a:r>
            <a:r>
              <a:rPr lang="en-US" altLang="zh-TW" sz="2800" b="1" dirty="0">
                <a:solidFill>
                  <a:schemeClr val="tx1"/>
                </a:solidFill>
              </a:rPr>
              <a:t>, provided they indicate the </a:t>
            </a:r>
            <a:r>
              <a:rPr lang="en-US" altLang="zh-TW" sz="2800" b="1" dirty="0">
                <a:solidFill>
                  <a:srgbClr val="FF0000"/>
                </a:solidFill>
              </a:rPr>
              <a:t>same destination</a:t>
            </a:r>
            <a:r>
              <a:rPr lang="en-US" altLang="zh-TW" sz="2800" b="1" dirty="0">
                <a:solidFill>
                  <a:schemeClr val="tx1"/>
                </a:solidFill>
              </a:rPr>
              <a:t>, will </a:t>
            </a:r>
            <a:r>
              <a:rPr lang="en-US" altLang="zh-TW" sz="2800" b="1" dirty="0">
                <a:solidFill>
                  <a:srgbClr val="FF0000"/>
                </a:solidFill>
              </a:rPr>
              <a:t>not </a:t>
            </a:r>
            <a:r>
              <a:rPr lang="en-US" altLang="zh-TW" sz="2800" b="1" dirty="0">
                <a:solidFill>
                  <a:schemeClr val="tx1"/>
                </a:solidFill>
              </a:rPr>
              <a:t> be </a:t>
            </a:r>
            <a:r>
              <a:rPr lang="en-US" altLang="zh-TW" sz="2800" b="1" dirty="0">
                <a:solidFill>
                  <a:srgbClr val="FF0000"/>
                </a:solidFill>
              </a:rPr>
              <a:t>regarded as </a:t>
            </a:r>
            <a:r>
              <a:rPr lang="en-US" altLang="zh-TW" sz="2800" b="1" dirty="0">
                <a:solidFill>
                  <a:schemeClr val="tx1"/>
                </a:solidFill>
              </a:rPr>
              <a:t>covering a </a:t>
            </a:r>
            <a:r>
              <a:rPr lang="en-US" altLang="zh-TW" sz="2800" b="1" dirty="0">
                <a:solidFill>
                  <a:srgbClr val="FF0000"/>
                </a:solidFill>
              </a:rPr>
              <a:t>partial shipment</a:t>
            </a:r>
            <a:r>
              <a:rPr lang="en-US" altLang="zh-TW" sz="2800" b="1" dirty="0">
                <a:solidFill>
                  <a:schemeClr val="tx1"/>
                </a:solidFill>
              </a:rPr>
              <a:t>, even if they indicate different dates of shipment or different ports  of loading, places of taking in charge or dispatch</a:t>
            </a:r>
            <a:r>
              <a:rPr lang="en-US" altLang="zh-TW" sz="2800" b="1" dirty="0" smtClean="0">
                <a:solidFill>
                  <a:schemeClr val="tx1"/>
                </a:solidFill>
              </a:rPr>
              <a:t>.</a:t>
            </a:r>
            <a:r>
              <a:rPr lang="zh-TW" altLang="zh-TW" dirty="0">
                <a:solidFill>
                  <a:schemeClr val="tx1"/>
                </a:solidFill>
              </a:rPr>
              <a:t>　</a:t>
            </a: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128</a:t>
            </a:fld>
            <a:endParaRPr lang="zh-TW" altLang="en-US"/>
          </a:p>
        </p:txBody>
      </p:sp>
    </p:spTree>
    <p:extLst>
      <p:ext uri="{BB962C8B-B14F-4D97-AF65-F5344CB8AC3E}">
        <p14:creationId xmlns:p14="http://schemas.microsoft.com/office/powerpoint/2010/main" val="190359898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smtClean="0"/>
              <a:t>       Article 31:  </a:t>
            </a:r>
            <a:r>
              <a:rPr lang="en-US" altLang="zh-TW" sz="3200" b="1" dirty="0"/>
              <a:t>Partial Drawings or Shipments  </a:t>
            </a:r>
            <a:r>
              <a:rPr lang="en-US" altLang="zh-TW" sz="3200" b="1" dirty="0" smtClean="0"/>
              <a:t/>
            </a:r>
            <a:br>
              <a:rPr lang="en-US" altLang="zh-TW" sz="3200" b="1" dirty="0" smtClean="0"/>
            </a:br>
            <a:r>
              <a:rPr lang="en-US" altLang="zh-TW" sz="3200" b="1" dirty="0"/>
              <a:t>  </a:t>
            </a:r>
            <a:r>
              <a:rPr lang="en-US" altLang="zh-TW" sz="3200" b="1" dirty="0" smtClean="0"/>
              <a:t>     </a:t>
            </a:r>
            <a:r>
              <a:rPr lang="zh-TW" altLang="zh-TW" sz="3200" b="1" dirty="0" smtClean="0"/>
              <a:t>第三十一條</a:t>
            </a:r>
            <a:r>
              <a:rPr lang="en-US" altLang="zh-TW" sz="3200" b="1" dirty="0" smtClean="0"/>
              <a:t>:</a:t>
            </a:r>
            <a:r>
              <a:rPr lang="en-US" altLang="zh-TW" sz="3200" b="1" dirty="0"/>
              <a:t>  </a:t>
            </a:r>
            <a:r>
              <a:rPr lang="zh-TW" altLang="zh-TW" sz="3200" b="1" dirty="0"/>
              <a:t>部分動支或裝運</a:t>
            </a:r>
            <a:r>
              <a:rPr lang="en-US" altLang="zh-TW" sz="3200" b="1" dirty="0"/>
              <a:t> </a:t>
            </a:r>
            <a:r>
              <a:rPr lang="en-US" altLang="zh-TW" sz="3200" b="1" dirty="0" smtClean="0"/>
              <a:t>     (2)</a:t>
            </a:r>
            <a:endParaRPr lang="zh-TW" altLang="en-US" sz="2800" dirty="0"/>
          </a:p>
        </p:txBody>
      </p:sp>
      <p:sp>
        <p:nvSpPr>
          <p:cNvPr id="3" name="文字版面配置區 2"/>
          <p:cNvSpPr>
            <a:spLocks noGrp="1"/>
          </p:cNvSpPr>
          <p:nvPr>
            <p:ph type="body" idx="1"/>
          </p:nvPr>
        </p:nvSpPr>
        <p:spPr>
          <a:xfrm>
            <a:off x="539552" y="2492896"/>
            <a:ext cx="8424936" cy="4121422"/>
          </a:xfrm>
        </p:spPr>
        <p:txBody>
          <a:bodyPr>
            <a:noAutofit/>
          </a:bodyPr>
          <a:lstStyle/>
          <a:p>
            <a:r>
              <a:rPr lang="en-US" altLang="zh-TW" sz="2600" b="1" dirty="0">
                <a:solidFill>
                  <a:schemeClr val="tx1"/>
                </a:solidFill>
              </a:rPr>
              <a:t>If the presentation consists of more than one set of transport documents, the </a:t>
            </a:r>
            <a:r>
              <a:rPr lang="en-US" altLang="zh-TW" sz="2600" b="1" dirty="0">
                <a:solidFill>
                  <a:srgbClr val="FF0000"/>
                </a:solidFill>
              </a:rPr>
              <a:t>latest date of shipment </a:t>
            </a:r>
            <a:r>
              <a:rPr lang="en-US" altLang="zh-TW" sz="2600" b="1" dirty="0">
                <a:solidFill>
                  <a:schemeClr val="tx1"/>
                </a:solidFill>
              </a:rPr>
              <a:t>as evidenced on any of the sets of transport documents will be regarded  as the </a:t>
            </a:r>
            <a:r>
              <a:rPr lang="en-US" altLang="zh-TW" sz="2600" b="1" dirty="0">
                <a:solidFill>
                  <a:srgbClr val="FF0000"/>
                </a:solidFill>
              </a:rPr>
              <a:t>date of shipment</a:t>
            </a:r>
            <a:r>
              <a:rPr lang="en-US" altLang="zh-TW" sz="2600" b="1" dirty="0" smtClean="0">
                <a:solidFill>
                  <a:schemeClr val="tx1"/>
                </a:solidFill>
              </a:rPr>
              <a:t>.</a:t>
            </a:r>
            <a:endParaRPr lang="en-US" altLang="zh-TW" sz="2600" b="1" dirty="0" smtClean="0"/>
          </a:p>
          <a:p>
            <a:r>
              <a:rPr lang="en-US" altLang="zh-TW" sz="2600" b="1" dirty="0" smtClean="0">
                <a:solidFill>
                  <a:schemeClr val="tx1"/>
                </a:solidFill>
              </a:rPr>
              <a:t>A </a:t>
            </a:r>
            <a:r>
              <a:rPr lang="en-US" altLang="zh-TW" sz="2600" b="1" dirty="0">
                <a:solidFill>
                  <a:schemeClr val="tx1"/>
                </a:solidFill>
              </a:rPr>
              <a:t>presentation consisting of one or more sets of transport documents evidencing shipment on </a:t>
            </a:r>
            <a:r>
              <a:rPr lang="en-US" altLang="zh-TW" sz="2600" b="1" dirty="0">
                <a:solidFill>
                  <a:srgbClr val="FF0000"/>
                </a:solidFill>
              </a:rPr>
              <a:t>more than one means </a:t>
            </a:r>
            <a:r>
              <a:rPr lang="en-US" altLang="zh-TW" sz="2600" b="1" dirty="0" smtClean="0">
                <a:solidFill>
                  <a:srgbClr val="FF0000"/>
                </a:solidFill>
              </a:rPr>
              <a:t>of </a:t>
            </a:r>
            <a:r>
              <a:rPr lang="en-US" altLang="zh-TW" sz="2600" b="1" dirty="0">
                <a:solidFill>
                  <a:srgbClr val="FF0000"/>
                </a:solidFill>
              </a:rPr>
              <a:t>conveyance </a:t>
            </a:r>
            <a:r>
              <a:rPr lang="en-US" altLang="zh-TW" sz="2600" b="1" dirty="0">
                <a:solidFill>
                  <a:schemeClr val="tx1"/>
                </a:solidFill>
              </a:rPr>
              <a:t>within the same mode of transport will be regarded as covering a </a:t>
            </a:r>
            <a:r>
              <a:rPr lang="en-US" altLang="zh-TW" sz="2600" b="1" dirty="0">
                <a:solidFill>
                  <a:srgbClr val="FF0000"/>
                </a:solidFill>
              </a:rPr>
              <a:t>partial shipment</a:t>
            </a:r>
            <a:r>
              <a:rPr lang="en-US" altLang="zh-TW" sz="2600" b="1" dirty="0">
                <a:solidFill>
                  <a:schemeClr val="tx1"/>
                </a:solidFill>
              </a:rPr>
              <a:t>, even if the means  of conveyance leave on the same day for the same destination.</a:t>
            </a:r>
            <a:endParaRPr lang="zh-TW" altLang="en-US" sz="2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129</a:t>
            </a:fld>
            <a:endParaRPr lang="zh-TW" altLang="en-US"/>
          </a:p>
        </p:txBody>
      </p:sp>
    </p:spTree>
    <p:extLst>
      <p:ext uri="{BB962C8B-B14F-4D97-AF65-F5344CB8AC3E}">
        <p14:creationId xmlns:p14="http://schemas.microsoft.com/office/powerpoint/2010/main" val="1983830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(4)</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539552" y="2492896"/>
            <a:ext cx="8496944" cy="4265438"/>
          </a:xfrm>
        </p:spPr>
        <p:txBody>
          <a:bodyPr>
            <a:noAutofit/>
          </a:bodyPr>
          <a:lstStyle/>
          <a:p>
            <a:r>
              <a:rPr lang="en-US" altLang="zh-TW" sz="3200" b="1" dirty="0">
                <a:solidFill>
                  <a:schemeClr val="tx1"/>
                </a:solidFill>
              </a:rPr>
              <a:t>The words "to", "until", "till", “</a:t>
            </a:r>
            <a:r>
              <a:rPr lang="en-US" altLang="zh-TW" sz="3200" b="1" dirty="0">
                <a:solidFill>
                  <a:srgbClr val="FF0000"/>
                </a:solidFill>
              </a:rPr>
              <a:t>from</a:t>
            </a:r>
            <a:r>
              <a:rPr lang="en-US" altLang="zh-TW" sz="3200" b="1" dirty="0">
                <a:solidFill>
                  <a:schemeClr val="tx1"/>
                </a:solidFill>
              </a:rPr>
              <a:t>” and “between” when used to </a:t>
            </a:r>
            <a:r>
              <a:rPr lang="en-US" altLang="zh-TW" sz="3200" b="1" dirty="0">
                <a:solidFill>
                  <a:srgbClr val="0070C0"/>
                </a:solidFill>
              </a:rPr>
              <a:t>determine a period of shipment</a:t>
            </a:r>
            <a:r>
              <a:rPr lang="en-US" altLang="zh-TW" sz="3200" b="1" dirty="0">
                <a:solidFill>
                  <a:schemeClr val="tx1"/>
                </a:solidFill>
              </a:rPr>
              <a:t> </a:t>
            </a:r>
            <a:r>
              <a:rPr lang="en-US" altLang="zh-TW" sz="3200" b="1" dirty="0">
                <a:solidFill>
                  <a:srgbClr val="FF0000"/>
                </a:solidFill>
              </a:rPr>
              <a:t>include</a:t>
            </a:r>
            <a:r>
              <a:rPr lang="en-US" altLang="zh-TW" sz="3200" b="1" dirty="0">
                <a:solidFill>
                  <a:schemeClr val="tx1"/>
                </a:solidFill>
              </a:rPr>
              <a:t> the date or dates mentioned, and the words “before” and "after" exclude the date mentioned.  </a:t>
            </a:r>
            <a:endParaRPr lang="zh-TW" altLang="zh-TW" sz="3200" dirty="0">
              <a:solidFill>
                <a:schemeClr val="tx1"/>
              </a:solidFill>
            </a:endParaRPr>
          </a:p>
          <a:p>
            <a:r>
              <a:rPr lang="en-US" altLang="zh-TW" sz="3200" b="1" dirty="0" smtClean="0">
                <a:solidFill>
                  <a:schemeClr val="tx1"/>
                </a:solidFill>
              </a:rPr>
              <a:t>The </a:t>
            </a:r>
            <a:r>
              <a:rPr lang="en-US" altLang="zh-TW" sz="3200" b="1" dirty="0">
                <a:solidFill>
                  <a:schemeClr val="tx1"/>
                </a:solidFill>
              </a:rPr>
              <a:t>words “</a:t>
            </a:r>
            <a:r>
              <a:rPr lang="en-US" altLang="zh-TW" sz="3200" b="1" dirty="0">
                <a:solidFill>
                  <a:srgbClr val="FF0000"/>
                </a:solidFill>
              </a:rPr>
              <a:t>from</a:t>
            </a:r>
            <a:r>
              <a:rPr lang="en-US" altLang="zh-TW" sz="3200" b="1" dirty="0">
                <a:solidFill>
                  <a:schemeClr val="tx1"/>
                </a:solidFill>
              </a:rPr>
              <a:t>” and "after" when used to </a:t>
            </a:r>
            <a:r>
              <a:rPr lang="en-US" altLang="zh-TW" sz="3200" b="1" dirty="0">
                <a:solidFill>
                  <a:srgbClr val="0070C0"/>
                </a:solidFill>
              </a:rPr>
              <a:t>determine a maturity date </a:t>
            </a:r>
            <a:r>
              <a:rPr lang="en-US" altLang="zh-TW" sz="3200" b="1" dirty="0">
                <a:solidFill>
                  <a:srgbClr val="FF0000"/>
                </a:solidFill>
              </a:rPr>
              <a:t>exclude</a:t>
            </a:r>
            <a:r>
              <a:rPr lang="en-US" altLang="zh-TW" sz="3200" b="1" dirty="0">
                <a:solidFill>
                  <a:schemeClr val="tx1"/>
                </a:solidFill>
              </a:rPr>
              <a:t> the date mentioned.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a:t>
            </a:fld>
            <a:endParaRPr lang="zh-TW" altLang="en-US"/>
          </a:p>
        </p:txBody>
      </p:sp>
    </p:spTree>
    <p:extLst>
      <p:ext uri="{BB962C8B-B14F-4D97-AF65-F5344CB8AC3E}">
        <p14:creationId xmlns:p14="http://schemas.microsoft.com/office/powerpoint/2010/main" val="262747136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smtClean="0"/>
              <a:t>       Article 31:  </a:t>
            </a:r>
            <a:r>
              <a:rPr lang="en-US" altLang="zh-TW" sz="3200" b="1" dirty="0"/>
              <a:t>Partial Drawings or Shipments  </a:t>
            </a:r>
            <a:r>
              <a:rPr lang="en-US" altLang="zh-TW" sz="3200" b="1" dirty="0" smtClean="0"/>
              <a:t/>
            </a:r>
            <a:br>
              <a:rPr lang="en-US" altLang="zh-TW" sz="3200" b="1" dirty="0" smtClean="0"/>
            </a:br>
            <a:r>
              <a:rPr lang="en-US" altLang="zh-TW" sz="3200" b="1" dirty="0"/>
              <a:t>  </a:t>
            </a:r>
            <a:r>
              <a:rPr lang="en-US" altLang="zh-TW" sz="3200" b="1" dirty="0" smtClean="0"/>
              <a:t>     </a:t>
            </a:r>
            <a:r>
              <a:rPr lang="zh-TW" altLang="zh-TW" sz="3200" b="1" dirty="0" smtClean="0"/>
              <a:t>第三十一條</a:t>
            </a:r>
            <a:r>
              <a:rPr lang="en-US" altLang="zh-TW" sz="3200" b="1" dirty="0" smtClean="0"/>
              <a:t>:</a:t>
            </a:r>
            <a:r>
              <a:rPr lang="en-US" altLang="zh-TW" sz="3200" b="1" dirty="0"/>
              <a:t>  </a:t>
            </a:r>
            <a:r>
              <a:rPr lang="zh-TW" altLang="zh-TW" sz="3200" b="1" dirty="0"/>
              <a:t>部分動支或裝運</a:t>
            </a:r>
            <a:r>
              <a:rPr lang="en-US" altLang="zh-TW" sz="3200" b="1" dirty="0"/>
              <a:t> </a:t>
            </a:r>
            <a:r>
              <a:rPr lang="en-US" altLang="zh-TW" sz="3200" b="1" dirty="0" smtClean="0"/>
              <a:t>     (3)</a:t>
            </a:r>
            <a:endParaRPr lang="zh-TW" altLang="en-US" sz="2800" dirty="0"/>
          </a:p>
        </p:txBody>
      </p:sp>
      <p:sp>
        <p:nvSpPr>
          <p:cNvPr id="3" name="文字版面配置區 2"/>
          <p:cNvSpPr>
            <a:spLocks noGrp="1"/>
          </p:cNvSpPr>
          <p:nvPr>
            <p:ph type="body" idx="1"/>
          </p:nvPr>
        </p:nvSpPr>
        <p:spPr>
          <a:xfrm>
            <a:off x="611560" y="2492896"/>
            <a:ext cx="8424936" cy="4121422"/>
          </a:xfrm>
        </p:spPr>
        <p:txBody>
          <a:bodyPr>
            <a:noAutofit/>
          </a:bodyPr>
          <a:lstStyle/>
          <a:p>
            <a:r>
              <a:rPr lang="en-US" altLang="zh-TW" sz="3200" b="1" dirty="0">
                <a:solidFill>
                  <a:schemeClr val="tx1"/>
                </a:solidFill>
              </a:rPr>
              <a:t>c. A presentation consisting of more than one courier receipt, post receipt or certificate of posting will </a:t>
            </a:r>
            <a:r>
              <a:rPr lang="en-US" altLang="zh-TW" sz="3200" b="1" dirty="0">
                <a:solidFill>
                  <a:srgbClr val="FF0000"/>
                </a:solidFill>
              </a:rPr>
              <a:t>not </a:t>
            </a:r>
            <a:r>
              <a:rPr lang="en-US" altLang="zh-TW" sz="3200" b="1" dirty="0">
                <a:solidFill>
                  <a:schemeClr val="tx1"/>
                </a:solidFill>
              </a:rPr>
              <a:t>be regarded </a:t>
            </a:r>
            <a:r>
              <a:rPr lang="en-US" altLang="zh-TW" sz="3200" b="1" dirty="0" smtClean="0">
                <a:solidFill>
                  <a:schemeClr val="tx1"/>
                </a:solidFill>
              </a:rPr>
              <a:t>as </a:t>
            </a:r>
            <a:r>
              <a:rPr lang="en-US" altLang="zh-TW" sz="3200" b="1" dirty="0">
                <a:solidFill>
                  <a:schemeClr val="tx1"/>
                </a:solidFill>
              </a:rPr>
              <a:t>a </a:t>
            </a:r>
            <a:r>
              <a:rPr lang="en-US" altLang="zh-TW" sz="3200" b="1" dirty="0">
                <a:solidFill>
                  <a:srgbClr val="FF0000"/>
                </a:solidFill>
              </a:rPr>
              <a:t>partial shipment </a:t>
            </a:r>
            <a:r>
              <a:rPr lang="en-US" altLang="zh-TW" sz="3200" b="1" dirty="0">
                <a:solidFill>
                  <a:schemeClr val="tx1"/>
                </a:solidFill>
              </a:rPr>
              <a:t>if the courier receipts, post receipts or certificates of posting appear to have been stamped or </a:t>
            </a:r>
            <a:r>
              <a:rPr lang="en-US" altLang="zh-TW" sz="3200" b="1" dirty="0" smtClean="0">
                <a:solidFill>
                  <a:schemeClr val="tx1"/>
                </a:solidFill>
              </a:rPr>
              <a:t>signed </a:t>
            </a:r>
            <a:r>
              <a:rPr lang="en-US" altLang="zh-TW" sz="3200" b="1" dirty="0">
                <a:solidFill>
                  <a:schemeClr val="tx1"/>
                </a:solidFill>
              </a:rPr>
              <a:t>by the </a:t>
            </a:r>
            <a:r>
              <a:rPr lang="en-US" altLang="zh-TW" sz="3200" b="1" dirty="0">
                <a:solidFill>
                  <a:srgbClr val="FF0000"/>
                </a:solidFill>
              </a:rPr>
              <a:t>same courier or postal service </a:t>
            </a:r>
            <a:r>
              <a:rPr lang="en-US" altLang="zh-TW" sz="3200" b="1" dirty="0">
                <a:solidFill>
                  <a:schemeClr val="tx1"/>
                </a:solidFill>
              </a:rPr>
              <a:t>at the </a:t>
            </a:r>
            <a:r>
              <a:rPr lang="en-US" altLang="zh-TW" sz="3200" b="1" dirty="0">
                <a:solidFill>
                  <a:srgbClr val="FF0000"/>
                </a:solidFill>
              </a:rPr>
              <a:t>same place and date </a:t>
            </a:r>
            <a:r>
              <a:rPr lang="en-US" altLang="zh-TW" sz="3200" b="1" dirty="0">
                <a:solidFill>
                  <a:schemeClr val="tx1"/>
                </a:solidFill>
              </a:rPr>
              <a:t>and for the </a:t>
            </a:r>
            <a:r>
              <a:rPr lang="en-US" altLang="zh-TW" sz="3200" b="1" dirty="0">
                <a:solidFill>
                  <a:srgbClr val="FF0000"/>
                </a:solidFill>
              </a:rPr>
              <a:t>same destination</a:t>
            </a:r>
            <a:r>
              <a:rPr lang="en-US" altLang="zh-TW" sz="3200" b="1" dirty="0">
                <a:solidFill>
                  <a:schemeClr val="tx1"/>
                </a:solidFill>
              </a:rPr>
              <a:t>. </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130</a:t>
            </a:fld>
            <a:endParaRPr lang="zh-TW" altLang="en-US"/>
          </a:p>
        </p:txBody>
      </p:sp>
    </p:spTree>
    <p:extLst>
      <p:ext uri="{BB962C8B-B14F-4D97-AF65-F5344CB8AC3E}">
        <p14:creationId xmlns:p14="http://schemas.microsoft.com/office/powerpoint/2010/main" val="3481888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784976" cy="1362075"/>
          </a:xfrm>
        </p:spPr>
        <p:txBody>
          <a:bodyPr>
            <a:noAutofit/>
          </a:bodyPr>
          <a:lstStyle/>
          <a:p>
            <a:r>
              <a:rPr lang="en-US" altLang="zh-TW" sz="3200" b="1" dirty="0" smtClean="0"/>
              <a:t> Article 32:  </a:t>
            </a:r>
            <a:r>
              <a:rPr lang="en-US" altLang="zh-TW" sz="3200" b="1" dirty="0"/>
              <a:t>Instalment Drawings or Shipments       </a:t>
            </a:r>
            <a:r>
              <a:rPr lang="en-US" altLang="zh-TW" sz="3200" b="1" dirty="0" smtClean="0"/>
              <a:t/>
            </a:r>
            <a:br>
              <a:rPr lang="en-US" altLang="zh-TW" sz="3200" b="1" dirty="0" smtClean="0"/>
            </a:br>
            <a:r>
              <a:rPr lang="en-US" altLang="zh-TW" sz="3200" b="1" dirty="0" smtClean="0"/>
              <a:t> </a:t>
            </a:r>
            <a:r>
              <a:rPr lang="zh-TW" altLang="zh-TW" sz="3200" b="1" dirty="0" smtClean="0"/>
              <a:t>第三十二條</a:t>
            </a:r>
            <a:r>
              <a:rPr lang="en-US" altLang="zh-TW" sz="3200" b="1" dirty="0" smtClean="0"/>
              <a:t>:</a:t>
            </a:r>
            <a:r>
              <a:rPr lang="en-US" altLang="zh-TW" sz="3200" b="1" dirty="0"/>
              <a:t>  </a:t>
            </a:r>
            <a:r>
              <a:rPr lang="zh-TW" altLang="zh-TW" sz="3200" b="1" dirty="0"/>
              <a:t>分期動支或分期裝運 </a:t>
            </a:r>
            <a:endParaRPr lang="zh-TW" altLang="en-US" sz="2800" dirty="0"/>
          </a:p>
        </p:txBody>
      </p:sp>
      <p:sp>
        <p:nvSpPr>
          <p:cNvPr id="3" name="文字版面配置區 2"/>
          <p:cNvSpPr>
            <a:spLocks noGrp="1"/>
          </p:cNvSpPr>
          <p:nvPr>
            <p:ph type="body" idx="1"/>
          </p:nvPr>
        </p:nvSpPr>
        <p:spPr>
          <a:xfrm>
            <a:off x="755576" y="2492896"/>
            <a:ext cx="7920880" cy="4121422"/>
          </a:xfrm>
        </p:spPr>
        <p:txBody>
          <a:bodyPr>
            <a:noAutofit/>
          </a:bodyPr>
          <a:lstStyle/>
          <a:p>
            <a:r>
              <a:rPr lang="en-US" altLang="zh-TW" sz="3600" b="1" dirty="0">
                <a:solidFill>
                  <a:schemeClr val="tx1"/>
                </a:solidFill>
              </a:rPr>
              <a:t>If a drawing or shipment by instalments within given periods is stipulated in the credit and </a:t>
            </a:r>
            <a:r>
              <a:rPr lang="en-US" altLang="zh-TW" sz="3600" b="1" dirty="0">
                <a:solidFill>
                  <a:srgbClr val="FF0000"/>
                </a:solidFill>
              </a:rPr>
              <a:t>any instalment </a:t>
            </a:r>
            <a:r>
              <a:rPr lang="en-US" altLang="zh-TW" sz="3600" b="1" dirty="0">
                <a:solidFill>
                  <a:schemeClr val="tx1"/>
                </a:solidFill>
              </a:rPr>
              <a:t>is </a:t>
            </a:r>
            <a:r>
              <a:rPr lang="en-US" altLang="zh-TW" sz="3600" b="1" dirty="0">
                <a:solidFill>
                  <a:srgbClr val="FF0000"/>
                </a:solidFill>
              </a:rPr>
              <a:t>not drawn  or shipped</a:t>
            </a:r>
            <a:r>
              <a:rPr lang="en-US" altLang="zh-TW" sz="3600" b="1" dirty="0">
                <a:solidFill>
                  <a:schemeClr val="tx1"/>
                </a:solidFill>
              </a:rPr>
              <a:t> within the period allowed for that instalment, the credit </a:t>
            </a:r>
            <a:r>
              <a:rPr lang="en-US" altLang="zh-TW" sz="3600" b="1" dirty="0">
                <a:solidFill>
                  <a:srgbClr val="FF0000"/>
                </a:solidFill>
              </a:rPr>
              <a:t>ceases to be available </a:t>
            </a:r>
            <a:r>
              <a:rPr lang="en-US" altLang="zh-TW" sz="3600" b="1" dirty="0">
                <a:solidFill>
                  <a:schemeClr val="tx1"/>
                </a:solidFill>
              </a:rPr>
              <a:t>for that and any subsequent instalment.</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131</a:t>
            </a:fld>
            <a:endParaRPr lang="zh-TW" altLang="en-US"/>
          </a:p>
        </p:txBody>
      </p:sp>
    </p:spTree>
    <p:extLst>
      <p:ext uri="{BB962C8B-B14F-4D97-AF65-F5344CB8AC3E}">
        <p14:creationId xmlns:p14="http://schemas.microsoft.com/office/powerpoint/2010/main" val="382072847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7704856" cy="1362075"/>
          </a:xfrm>
        </p:spPr>
        <p:txBody>
          <a:bodyPr>
            <a:noAutofit/>
          </a:bodyPr>
          <a:lstStyle/>
          <a:p>
            <a:r>
              <a:rPr lang="en-US" altLang="zh-TW" sz="3200" b="1" dirty="0" smtClean="0"/>
              <a:t>       </a:t>
            </a:r>
            <a:r>
              <a:rPr lang="en-US" altLang="zh-TW" sz="3600" b="1" dirty="0"/>
              <a:t>Article </a:t>
            </a:r>
            <a:r>
              <a:rPr lang="en-US" altLang="zh-TW" sz="3600" b="1" dirty="0" smtClean="0"/>
              <a:t>33: </a:t>
            </a:r>
            <a:r>
              <a:rPr lang="en-US" altLang="zh-TW" sz="3600" b="1" dirty="0"/>
              <a:t>Hours of Presentation  </a:t>
            </a:r>
            <a:r>
              <a:rPr lang="en-US" altLang="zh-TW" sz="3600" b="1" dirty="0" smtClean="0"/>
              <a:t/>
            </a:r>
            <a:br>
              <a:rPr lang="en-US" altLang="zh-TW" sz="3600" b="1" dirty="0" smtClean="0"/>
            </a:br>
            <a:r>
              <a:rPr lang="en-US" altLang="zh-TW" sz="3600" b="1" dirty="0"/>
              <a:t> </a:t>
            </a:r>
            <a:r>
              <a:rPr lang="en-US" altLang="zh-TW" sz="3600" b="1" dirty="0" smtClean="0"/>
              <a:t>     </a:t>
            </a:r>
            <a:r>
              <a:rPr lang="zh-TW" altLang="zh-TW" sz="3600" b="1" dirty="0" smtClean="0"/>
              <a:t>第三十三條</a:t>
            </a:r>
            <a:r>
              <a:rPr lang="en-US" altLang="zh-TW" sz="3600" b="1" dirty="0" smtClean="0"/>
              <a:t>:</a:t>
            </a:r>
            <a:r>
              <a:rPr lang="en-US" altLang="zh-TW" sz="3600" b="1" dirty="0"/>
              <a:t>  </a:t>
            </a:r>
            <a:r>
              <a:rPr lang="zh-TW" altLang="zh-TW" sz="3600" b="1" dirty="0"/>
              <a:t>提示時間</a:t>
            </a:r>
            <a:r>
              <a:rPr lang="en-US" altLang="zh-TW" sz="3600" b="1" dirty="0"/>
              <a:t> </a:t>
            </a:r>
            <a:endParaRPr lang="zh-TW" altLang="en-US" sz="3600" dirty="0"/>
          </a:p>
        </p:txBody>
      </p:sp>
      <p:sp>
        <p:nvSpPr>
          <p:cNvPr id="3" name="文字版面配置區 2"/>
          <p:cNvSpPr>
            <a:spLocks noGrp="1"/>
          </p:cNvSpPr>
          <p:nvPr>
            <p:ph type="body" idx="1"/>
          </p:nvPr>
        </p:nvSpPr>
        <p:spPr>
          <a:xfrm>
            <a:off x="827584" y="2732018"/>
            <a:ext cx="7488832" cy="4121422"/>
          </a:xfrm>
        </p:spPr>
        <p:txBody>
          <a:bodyPr>
            <a:noAutofit/>
          </a:bodyPr>
          <a:lstStyle/>
          <a:p>
            <a:r>
              <a:rPr lang="en-US" altLang="zh-TW" sz="3600" b="1" dirty="0">
                <a:solidFill>
                  <a:schemeClr val="tx1"/>
                </a:solidFill>
              </a:rPr>
              <a:t>A bank has </a:t>
            </a:r>
            <a:r>
              <a:rPr lang="en-US" altLang="zh-TW" sz="3600" b="1" dirty="0">
                <a:solidFill>
                  <a:srgbClr val="FF0000"/>
                </a:solidFill>
              </a:rPr>
              <a:t>no obligation </a:t>
            </a:r>
            <a:r>
              <a:rPr lang="en-US" altLang="zh-TW" sz="3600" b="1" dirty="0">
                <a:solidFill>
                  <a:schemeClr val="tx1"/>
                </a:solidFill>
              </a:rPr>
              <a:t>to accept a presentation </a:t>
            </a:r>
            <a:r>
              <a:rPr lang="en-US" altLang="zh-TW" sz="3600" b="1" dirty="0">
                <a:solidFill>
                  <a:srgbClr val="FF0000"/>
                </a:solidFill>
              </a:rPr>
              <a:t>outside</a:t>
            </a:r>
            <a:r>
              <a:rPr lang="en-US" altLang="zh-TW" sz="3600" b="1" dirty="0">
                <a:solidFill>
                  <a:schemeClr val="tx1"/>
                </a:solidFill>
              </a:rPr>
              <a:t> of its banking hours.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132</a:t>
            </a:fld>
            <a:endParaRPr lang="zh-TW" altLang="en-US"/>
          </a:p>
        </p:txBody>
      </p:sp>
    </p:spTree>
    <p:extLst>
      <p:ext uri="{BB962C8B-B14F-4D97-AF65-F5344CB8AC3E}">
        <p14:creationId xmlns:p14="http://schemas.microsoft.com/office/powerpoint/2010/main" val="187439837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smtClean="0"/>
              <a:t> Article 34:  </a:t>
            </a:r>
            <a:r>
              <a:rPr lang="en-US" altLang="zh-TW" sz="3200" b="1" dirty="0"/>
              <a:t>Disclaimer on Effectiveness </a:t>
            </a:r>
            <a:r>
              <a:rPr lang="en-US" altLang="zh-TW" sz="3200" b="1" dirty="0" smtClean="0"/>
              <a:t>of</a:t>
            </a:r>
            <a:br>
              <a:rPr lang="en-US" altLang="zh-TW" sz="3200" b="1" dirty="0" smtClean="0"/>
            </a:br>
            <a:r>
              <a:rPr lang="en-US" altLang="zh-TW" sz="3200" b="1" dirty="0"/>
              <a:t> </a:t>
            </a:r>
            <a:r>
              <a:rPr lang="en-US" altLang="zh-TW" sz="3200" b="1" dirty="0" smtClean="0"/>
              <a:t>                    </a:t>
            </a:r>
            <a:r>
              <a:rPr lang="en-US" altLang="zh-TW" sz="3200" b="1" dirty="0"/>
              <a:t>Documents  </a:t>
            </a:r>
            <a:r>
              <a:rPr lang="en-US" altLang="zh-TW" sz="3200" b="1" dirty="0" smtClean="0"/>
              <a:t/>
            </a:r>
            <a:br>
              <a:rPr lang="en-US" altLang="zh-TW" sz="3200" b="1" dirty="0" smtClean="0"/>
            </a:br>
            <a:r>
              <a:rPr lang="zh-TW" altLang="zh-TW" sz="3200" b="1" dirty="0" smtClean="0"/>
              <a:t>第三十四條</a:t>
            </a:r>
            <a:r>
              <a:rPr lang="en-US" altLang="zh-TW" sz="3200" b="1" dirty="0" smtClean="0"/>
              <a:t>:</a:t>
            </a:r>
            <a:r>
              <a:rPr lang="en-US" altLang="zh-TW" sz="3200" b="1" dirty="0"/>
              <a:t>  </a:t>
            </a:r>
            <a:r>
              <a:rPr lang="zh-TW" altLang="zh-TW" sz="3200" b="1" dirty="0"/>
              <a:t>單據有效性之免責</a:t>
            </a:r>
            <a:r>
              <a:rPr lang="en-US" altLang="zh-TW" sz="3200" b="1" dirty="0"/>
              <a:t> </a:t>
            </a:r>
            <a:endParaRPr lang="zh-TW" altLang="en-US" sz="2800" dirty="0"/>
          </a:p>
        </p:txBody>
      </p:sp>
      <p:sp>
        <p:nvSpPr>
          <p:cNvPr id="3" name="文字版面配置區 2"/>
          <p:cNvSpPr>
            <a:spLocks noGrp="1"/>
          </p:cNvSpPr>
          <p:nvPr>
            <p:ph type="body" idx="1"/>
          </p:nvPr>
        </p:nvSpPr>
        <p:spPr>
          <a:xfrm>
            <a:off x="611560" y="2492896"/>
            <a:ext cx="8424936" cy="4121422"/>
          </a:xfrm>
        </p:spPr>
        <p:txBody>
          <a:bodyPr>
            <a:noAutofit/>
          </a:bodyPr>
          <a:lstStyle/>
          <a:p>
            <a:r>
              <a:rPr lang="en-US" altLang="zh-TW" b="1" dirty="0">
                <a:solidFill>
                  <a:schemeClr val="tx1"/>
                </a:solidFill>
              </a:rPr>
              <a:t>A bank assumes </a:t>
            </a:r>
            <a:r>
              <a:rPr lang="en-US" altLang="zh-TW" b="1" dirty="0">
                <a:solidFill>
                  <a:srgbClr val="FF0000"/>
                </a:solidFill>
              </a:rPr>
              <a:t>no liability </a:t>
            </a:r>
            <a:r>
              <a:rPr lang="en-US" altLang="zh-TW" b="1" dirty="0">
                <a:solidFill>
                  <a:schemeClr val="tx1"/>
                </a:solidFill>
              </a:rPr>
              <a:t>or responsibility for the </a:t>
            </a:r>
            <a:r>
              <a:rPr lang="en-US" altLang="zh-TW" b="1" dirty="0">
                <a:solidFill>
                  <a:srgbClr val="0070C0"/>
                </a:solidFill>
              </a:rPr>
              <a:t>form</a:t>
            </a:r>
            <a:r>
              <a:rPr lang="en-US" altLang="zh-TW" b="1" dirty="0">
                <a:solidFill>
                  <a:schemeClr val="tx1"/>
                </a:solidFill>
              </a:rPr>
              <a:t>, </a:t>
            </a:r>
            <a:r>
              <a:rPr lang="en-US" altLang="zh-TW" b="1" dirty="0">
                <a:solidFill>
                  <a:srgbClr val="0070C0"/>
                </a:solidFill>
              </a:rPr>
              <a:t>sufficiency</a:t>
            </a:r>
            <a:r>
              <a:rPr lang="en-US" altLang="zh-TW" b="1" dirty="0">
                <a:solidFill>
                  <a:schemeClr val="tx1"/>
                </a:solidFill>
              </a:rPr>
              <a:t>, </a:t>
            </a:r>
            <a:r>
              <a:rPr lang="en-US" altLang="zh-TW" b="1" dirty="0">
                <a:solidFill>
                  <a:srgbClr val="0070C0"/>
                </a:solidFill>
              </a:rPr>
              <a:t>accuracy</a:t>
            </a:r>
            <a:r>
              <a:rPr lang="en-US" altLang="zh-TW" b="1" dirty="0">
                <a:solidFill>
                  <a:schemeClr val="tx1"/>
                </a:solidFill>
              </a:rPr>
              <a:t>, </a:t>
            </a:r>
            <a:r>
              <a:rPr lang="en-US" altLang="zh-TW" b="1" dirty="0">
                <a:solidFill>
                  <a:srgbClr val="0070C0"/>
                </a:solidFill>
              </a:rPr>
              <a:t>genuineness</a:t>
            </a:r>
            <a:r>
              <a:rPr lang="en-US" altLang="zh-TW" b="1" dirty="0">
                <a:solidFill>
                  <a:schemeClr val="tx1"/>
                </a:solidFill>
              </a:rPr>
              <a:t>, </a:t>
            </a:r>
            <a:r>
              <a:rPr lang="en-US" altLang="zh-TW" b="1" dirty="0">
                <a:solidFill>
                  <a:srgbClr val="0070C0"/>
                </a:solidFill>
              </a:rPr>
              <a:t>falsification </a:t>
            </a:r>
            <a:r>
              <a:rPr lang="en-US" altLang="zh-TW" b="1" dirty="0">
                <a:solidFill>
                  <a:schemeClr val="tx1"/>
                </a:solidFill>
              </a:rPr>
              <a:t>or </a:t>
            </a:r>
            <a:r>
              <a:rPr lang="en-US" altLang="zh-TW" b="1" dirty="0">
                <a:solidFill>
                  <a:srgbClr val="0070C0"/>
                </a:solidFill>
              </a:rPr>
              <a:t>legal effect</a:t>
            </a:r>
            <a:r>
              <a:rPr lang="en-US" altLang="zh-TW" b="1" dirty="0">
                <a:solidFill>
                  <a:schemeClr val="tx1"/>
                </a:solidFill>
              </a:rPr>
              <a:t> of any document, or for the general or particular conditions stipulated in a document or superimposed  thereon; </a:t>
            </a:r>
            <a:r>
              <a:rPr lang="en-US" altLang="zh-TW" b="1" dirty="0">
                <a:solidFill>
                  <a:srgbClr val="FF0000"/>
                </a:solidFill>
              </a:rPr>
              <a:t>nor </a:t>
            </a:r>
            <a:r>
              <a:rPr lang="en-US" altLang="zh-TW" b="1" dirty="0">
                <a:solidFill>
                  <a:schemeClr val="tx1"/>
                </a:solidFill>
              </a:rPr>
              <a:t>does it assume any liability or responsibility for the</a:t>
            </a:r>
            <a:r>
              <a:rPr lang="en-US" altLang="zh-TW" b="1" dirty="0">
                <a:solidFill>
                  <a:srgbClr val="0070C0"/>
                </a:solidFill>
              </a:rPr>
              <a:t> description</a:t>
            </a:r>
            <a:r>
              <a:rPr lang="en-US" altLang="zh-TW" b="1" dirty="0">
                <a:solidFill>
                  <a:schemeClr val="tx1"/>
                </a:solidFill>
              </a:rPr>
              <a:t>, </a:t>
            </a:r>
            <a:r>
              <a:rPr lang="en-US" altLang="zh-TW" b="1" dirty="0">
                <a:solidFill>
                  <a:srgbClr val="0070C0"/>
                </a:solidFill>
              </a:rPr>
              <a:t>quantity</a:t>
            </a:r>
            <a:r>
              <a:rPr lang="en-US" altLang="zh-TW" b="1" dirty="0">
                <a:solidFill>
                  <a:schemeClr val="tx1"/>
                </a:solidFill>
              </a:rPr>
              <a:t>, </a:t>
            </a:r>
            <a:r>
              <a:rPr lang="en-US" altLang="zh-TW" b="1" dirty="0">
                <a:solidFill>
                  <a:srgbClr val="0070C0"/>
                </a:solidFill>
              </a:rPr>
              <a:t>weight</a:t>
            </a:r>
            <a:r>
              <a:rPr lang="en-US" altLang="zh-TW" b="1" dirty="0">
                <a:solidFill>
                  <a:schemeClr val="tx1"/>
                </a:solidFill>
              </a:rPr>
              <a:t>, </a:t>
            </a:r>
            <a:r>
              <a:rPr lang="en-US" altLang="zh-TW" b="1" dirty="0">
                <a:solidFill>
                  <a:srgbClr val="0070C0"/>
                </a:solidFill>
              </a:rPr>
              <a:t>quality</a:t>
            </a:r>
            <a:r>
              <a:rPr lang="en-US" altLang="zh-TW" b="1" dirty="0">
                <a:solidFill>
                  <a:schemeClr val="tx1"/>
                </a:solidFill>
              </a:rPr>
              <a:t>, </a:t>
            </a:r>
            <a:r>
              <a:rPr lang="en-US" altLang="zh-TW" b="1" dirty="0">
                <a:solidFill>
                  <a:srgbClr val="0070C0"/>
                </a:solidFill>
              </a:rPr>
              <a:t>condition</a:t>
            </a:r>
            <a:r>
              <a:rPr lang="en-US" altLang="zh-TW" b="1" dirty="0">
                <a:solidFill>
                  <a:schemeClr val="tx1"/>
                </a:solidFill>
              </a:rPr>
              <a:t>, </a:t>
            </a:r>
            <a:r>
              <a:rPr lang="en-US" altLang="zh-TW" b="1" dirty="0">
                <a:solidFill>
                  <a:srgbClr val="0070C0"/>
                </a:solidFill>
              </a:rPr>
              <a:t>packing</a:t>
            </a:r>
            <a:r>
              <a:rPr lang="en-US" altLang="zh-TW" b="1" dirty="0">
                <a:solidFill>
                  <a:schemeClr val="tx1"/>
                </a:solidFill>
              </a:rPr>
              <a:t>, </a:t>
            </a:r>
            <a:r>
              <a:rPr lang="en-US" altLang="zh-TW" b="1" dirty="0">
                <a:solidFill>
                  <a:srgbClr val="0070C0"/>
                </a:solidFill>
              </a:rPr>
              <a:t>delivery</a:t>
            </a:r>
            <a:r>
              <a:rPr lang="en-US" altLang="zh-TW" b="1" dirty="0">
                <a:solidFill>
                  <a:schemeClr val="tx1"/>
                </a:solidFill>
              </a:rPr>
              <a:t>, </a:t>
            </a:r>
            <a:r>
              <a:rPr lang="en-US" altLang="zh-TW" b="1" dirty="0">
                <a:solidFill>
                  <a:srgbClr val="0070C0"/>
                </a:solidFill>
              </a:rPr>
              <a:t>value </a:t>
            </a:r>
            <a:r>
              <a:rPr lang="en-US" altLang="zh-TW" b="1" dirty="0">
                <a:solidFill>
                  <a:schemeClr val="tx1"/>
                </a:solidFill>
              </a:rPr>
              <a:t>or </a:t>
            </a:r>
            <a:r>
              <a:rPr lang="en-US" altLang="zh-TW" b="1" dirty="0">
                <a:solidFill>
                  <a:srgbClr val="0070C0"/>
                </a:solidFill>
              </a:rPr>
              <a:t>existence </a:t>
            </a:r>
            <a:r>
              <a:rPr lang="en-US" altLang="zh-TW" b="1" dirty="0">
                <a:solidFill>
                  <a:schemeClr val="tx1"/>
                </a:solidFill>
              </a:rPr>
              <a:t>of the goods, services or other performance represented by any document, or for  </a:t>
            </a:r>
            <a:r>
              <a:rPr lang="en-US" altLang="zh-TW" b="1" dirty="0">
                <a:solidFill>
                  <a:srgbClr val="0070C0"/>
                </a:solidFill>
              </a:rPr>
              <a:t>the good faith </a:t>
            </a:r>
            <a:r>
              <a:rPr lang="en-US" altLang="zh-TW" b="1" dirty="0">
                <a:solidFill>
                  <a:schemeClr val="tx1"/>
                </a:solidFill>
              </a:rPr>
              <a:t>or </a:t>
            </a:r>
            <a:r>
              <a:rPr lang="en-US" altLang="zh-TW" b="1" dirty="0">
                <a:solidFill>
                  <a:srgbClr val="0070C0"/>
                </a:solidFill>
              </a:rPr>
              <a:t>acts or omissions</a:t>
            </a:r>
            <a:r>
              <a:rPr lang="en-US" altLang="zh-TW" b="1" dirty="0">
                <a:solidFill>
                  <a:schemeClr val="tx1"/>
                </a:solidFill>
              </a:rPr>
              <a:t>, </a:t>
            </a:r>
            <a:r>
              <a:rPr lang="en-US" altLang="zh-TW" b="1" dirty="0">
                <a:solidFill>
                  <a:srgbClr val="0070C0"/>
                </a:solidFill>
              </a:rPr>
              <a:t>solvency</a:t>
            </a:r>
            <a:r>
              <a:rPr lang="en-US" altLang="zh-TW" b="1" dirty="0">
                <a:solidFill>
                  <a:schemeClr val="tx1"/>
                </a:solidFill>
              </a:rPr>
              <a:t>, </a:t>
            </a:r>
            <a:r>
              <a:rPr lang="en-US" altLang="zh-TW" b="1" dirty="0">
                <a:solidFill>
                  <a:srgbClr val="0070C0"/>
                </a:solidFill>
              </a:rPr>
              <a:t>performance</a:t>
            </a:r>
            <a:r>
              <a:rPr lang="en-US" altLang="zh-TW" b="1" dirty="0">
                <a:solidFill>
                  <a:schemeClr val="tx1"/>
                </a:solidFill>
              </a:rPr>
              <a:t> or </a:t>
            </a:r>
            <a:r>
              <a:rPr lang="en-US" altLang="zh-TW" b="1" dirty="0">
                <a:solidFill>
                  <a:srgbClr val="0070C0"/>
                </a:solidFill>
              </a:rPr>
              <a:t>standing </a:t>
            </a:r>
            <a:r>
              <a:rPr lang="en-US" altLang="zh-TW" b="1" dirty="0">
                <a:solidFill>
                  <a:schemeClr val="tx1"/>
                </a:solidFill>
              </a:rPr>
              <a:t>of the consignor, the carrier, the forwarder, the  consignee or the insurer of the goods or any other person. </a:t>
            </a:r>
            <a:endParaRPr lang="zh-TW" altLang="en-US"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133</a:t>
            </a:fld>
            <a:endParaRPr lang="zh-TW" altLang="en-US"/>
          </a:p>
        </p:txBody>
      </p:sp>
    </p:spTree>
    <p:extLst>
      <p:ext uri="{BB962C8B-B14F-4D97-AF65-F5344CB8AC3E}">
        <p14:creationId xmlns:p14="http://schemas.microsoft.com/office/powerpoint/2010/main" val="39892971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a:t>Article </a:t>
            </a:r>
            <a:r>
              <a:rPr lang="en-US" altLang="zh-TW" sz="3200" b="1" dirty="0" smtClean="0"/>
              <a:t>35:  </a:t>
            </a:r>
            <a:r>
              <a:rPr lang="en-US" altLang="zh-TW" sz="3200" b="1" dirty="0"/>
              <a:t>Disclaimer on Transmission </a:t>
            </a:r>
            <a:r>
              <a:rPr lang="en-US" altLang="zh-TW" sz="3200" b="1" dirty="0" smtClean="0"/>
              <a:t>and</a:t>
            </a:r>
            <a:br>
              <a:rPr lang="en-US" altLang="zh-TW" sz="3200" b="1" dirty="0" smtClean="0"/>
            </a:br>
            <a:r>
              <a:rPr lang="en-US" altLang="zh-TW" sz="3200" b="1" dirty="0"/>
              <a:t> </a:t>
            </a:r>
            <a:r>
              <a:rPr lang="en-US" altLang="zh-TW" sz="3200" b="1" dirty="0" smtClean="0"/>
              <a:t>                   </a:t>
            </a:r>
            <a:r>
              <a:rPr lang="en-US" altLang="zh-TW" sz="3200" b="1" dirty="0"/>
              <a:t>Translation   </a:t>
            </a:r>
            <a:r>
              <a:rPr lang="en-US" altLang="zh-TW" sz="3200" b="1" dirty="0" smtClean="0"/>
              <a:t/>
            </a:r>
            <a:br>
              <a:rPr lang="en-US" altLang="zh-TW" sz="3200" b="1" dirty="0" smtClean="0"/>
            </a:br>
            <a:r>
              <a:rPr lang="zh-TW" altLang="zh-TW" sz="3200" b="1" dirty="0" smtClean="0"/>
              <a:t>第三十五條</a:t>
            </a:r>
            <a:r>
              <a:rPr lang="en-US" altLang="zh-TW" sz="3200" b="1" dirty="0" smtClean="0"/>
              <a:t>:</a:t>
            </a:r>
            <a:r>
              <a:rPr lang="en-US" altLang="zh-TW" sz="3200" b="1" dirty="0"/>
              <a:t>  </a:t>
            </a:r>
            <a:r>
              <a:rPr lang="zh-TW" altLang="zh-TW" sz="3200" b="1" dirty="0"/>
              <a:t>傳送及翻譯之免責 </a:t>
            </a:r>
            <a:r>
              <a:rPr lang="en-US" altLang="zh-TW" sz="3200" b="1" dirty="0" smtClean="0"/>
              <a:t>   (1)</a:t>
            </a:r>
            <a:endParaRPr lang="zh-TW" altLang="en-US" sz="2800" dirty="0"/>
          </a:p>
        </p:txBody>
      </p:sp>
      <p:sp>
        <p:nvSpPr>
          <p:cNvPr id="3" name="文字版面配置區 2"/>
          <p:cNvSpPr>
            <a:spLocks noGrp="1"/>
          </p:cNvSpPr>
          <p:nvPr>
            <p:ph type="body" idx="1"/>
          </p:nvPr>
        </p:nvSpPr>
        <p:spPr>
          <a:xfrm>
            <a:off x="539552" y="2564904"/>
            <a:ext cx="8424936" cy="4121422"/>
          </a:xfrm>
        </p:spPr>
        <p:txBody>
          <a:bodyPr>
            <a:noAutofit/>
          </a:bodyPr>
          <a:lstStyle/>
          <a:p>
            <a:r>
              <a:rPr lang="en-US" altLang="zh-TW" sz="2800" b="1" dirty="0">
                <a:solidFill>
                  <a:schemeClr val="tx1"/>
                </a:solidFill>
              </a:rPr>
              <a:t>A bank assumes </a:t>
            </a:r>
            <a:r>
              <a:rPr lang="en-US" altLang="zh-TW" sz="2800" b="1" dirty="0">
                <a:solidFill>
                  <a:srgbClr val="FF0000"/>
                </a:solidFill>
              </a:rPr>
              <a:t>no liability </a:t>
            </a:r>
            <a:r>
              <a:rPr lang="en-US" altLang="zh-TW" sz="2800" b="1" dirty="0">
                <a:solidFill>
                  <a:schemeClr val="tx1"/>
                </a:solidFill>
              </a:rPr>
              <a:t>or responsibility for the consequences arising out of </a:t>
            </a:r>
            <a:r>
              <a:rPr lang="en-US" altLang="zh-TW" sz="2800" b="1" dirty="0">
                <a:solidFill>
                  <a:srgbClr val="FF0000"/>
                </a:solidFill>
              </a:rPr>
              <a:t>delay</a:t>
            </a:r>
            <a:r>
              <a:rPr lang="en-US" altLang="zh-TW" sz="2800" b="1" dirty="0">
                <a:solidFill>
                  <a:schemeClr val="tx1"/>
                </a:solidFill>
              </a:rPr>
              <a:t>, </a:t>
            </a:r>
            <a:r>
              <a:rPr lang="en-US" altLang="zh-TW" sz="2800" b="1" dirty="0">
                <a:solidFill>
                  <a:srgbClr val="FF0000"/>
                </a:solidFill>
              </a:rPr>
              <a:t>loss in transit</a:t>
            </a:r>
            <a:r>
              <a:rPr lang="en-US" altLang="zh-TW" sz="2800" b="1" dirty="0">
                <a:solidFill>
                  <a:schemeClr val="tx1"/>
                </a:solidFill>
              </a:rPr>
              <a:t>, </a:t>
            </a:r>
            <a:r>
              <a:rPr lang="en-US" altLang="zh-TW" sz="2800" b="1" dirty="0">
                <a:solidFill>
                  <a:srgbClr val="FF0000"/>
                </a:solidFill>
              </a:rPr>
              <a:t>mutilation</a:t>
            </a:r>
            <a:r>
              <a:rPr lang="en-US" altLang="zh-TW" sz="2800" b="1" dirty="0">
                <a:solidFill>
                  <a:schemeClr val="tx1"/>
                </a:solidFill>
              </a:rPr>
              <a:t> or  </a:t>
            </a:r>
            <a:r>
              <a:rPr lang="en-US" altLang="zh-TW" sz="2800" b="1" dirty="0">
                <a:solidFill>
                  <a:srgbClr val="FF0000"/>
                </a:solidFill>
              </a:rPr>
              <a:t>other errors </a:t>
            </a:r>
            <a:r>
              <a:rPr lang="en-US" altLang="zh-TW" sz="2800" b="1" dirty="0">
                <a:solidFill>
                  <a:schemeClr val="tx1"/>
                </a:solidFill>
              </a:rPr>
              <a:t>arising in the transmission of any messages or delivery of letters or documents, when such messages, letters or documents are transmitted or sent according to the requirements stated in the credit, or when the bank may have taken the initiative in the choice of the delivery service in the absence of such instructions in the credit.</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134</a:t>
            </a:fld>
            <a:endParaRPr lang="zh-TW" altLang="en-US"/>
          </a:p>
        </p:txBody>
      </p:sp>
    </p:spTree>
    <p:extLst>
      <p:ext uri="{BB962C8B-B14F-4D97-AF65-F5344CB8AC3E}">
        <p14:creationId xmlns:p14="http://schemas.microsoft.com/office/powerpoint/2010/main" val="38614164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a:t>Article </a:t>
            </a:r>
            <a:r>
              <a:rPr lang="en-US" altLang="zh-TW" sz="3200" b="1" dirty="0" smtClean="0"/>
              <a:t>35:  </a:t>
            </a:r>
            <a:r>
              <a:rPr lang="en-US" altLang="zh-TW" sz="3200" b="1" dirty="0"/>
              <a:t>Disclaimer on Transmission </a:t>
            </a:r>
            <a:r>
              <a:rPr lang="en-US" altLang="zh-TW" sz="3200" b="1" dirty="0" smtClean="0"/>
              <a:t>and</a:t>
            </a:r>
            <a:br>
              <a:rPr lang="en-US" altLang="zh-TW" sz="3200" b="1" dirty="0" smtClean="0"/>
            </a:br>
            <a:r>
              <a:rPr lang="en-US" altLang="zh-TW" sz="3200" b="1" dirty="0"/>
              <a:t> </a:t>
            </a:r>
            <a:r>
              <a:rPr lang="en-US" altLang="zh-TW" sz="3200" b="1" dirty="0" smtClean="0"/>
              <a:t>                   </a:t>
            </a:r>
            <a:r>
              <a:rPr lang="en-US" altLang="zh-TW" sz="3200" b="1" dirty="0"/>
              <a:t>Translation   </a:t>
            </a:r>
            <a:r>
              <a:rPr lang="en-US" altLang="zh-TW" sz="3200" b="1" dirty="0" smtClean="0"/>
              <a:t/>
            </a:r>
            <a:br>
              <a:rPr lang="en-US" altLang="zh-TW" sz="3200" b="1" dirty="0" smtClean="0"/>
            </a:br>
            <a:r>
              <a:rPr lang="zh-TW" altLang="zh-TW" sz="3200" b="1" dirty="0" smtClean="0"/>
              <a:t>第三十五條</a:t>
            </a:r>
            <a:r>
              <a:rPr lang="en-US" altLang="zh-TW" sz="3200" b="1" dirty="0" smtClean="0"/>
              <a:t>:</a:t>
            </a:r>
            <a:r>
              <a:rPr lang="en-US" altLang="zh-TW" sz="3200" b="1" dirty="0"/>
              <a:t>  </a:t>
            </a:r>
            <a:r>
              <a:rPr lang="zh-TW" altLang="zh-TW" sz="3200" b="1" dirty="0"/>
              <a:t>傳送及翻譯之免責 </a:t>
            </a:r>
            <a:r>
              <a:rPr lang="en-US" altLang="zh-TW" sz="3200" b="1" dirty="0" smtClean="0"/>
              <a:t>   (2)</a:t>
            </a:r>
            <a:endParaRPr lang="zh-TW" altLang="en-US" sz="2800" dirty="0"/>
          </a:p>
        </p:txBody>
      </p:sp>
      <p:sp>
        <p:nvSpPr>
          <p:cNvPr id="3" name="文字版面配置區 2"/>
          <p:cNvSpPr>
            <a:spLocks noGrp="1"/>
          </p:cNvSpPr>
          <p:nvPr>
            <p:ph type="body" idx="1"/>
          </p:nvPr>
        </p:nvSpPr>
        <p:spPr>
          <a:xfrm>
            <a:off x="791072" y="2492896"/>
            <a:ext cx="8352928" cy="4121422"/>
          </a:xfrm>
        </p:spPr>
        <p:txBody>
          <a:bodyPr>
            <a:noAutofit/>
          </a:bodyPr>
          <a:lstStyle/>
          <a:p>
            <a:r>
              <a:rPr lang="en-US" altLang="zh-TW" sz="2700" b="1" dirty="0">
                <a:solidFill>
                  <a:schemeClr val="tx1"/>
                </a:solidFill>
              </a:rPr>
              <a:t>If a nominated bank determines that a presentation is complying and forwards the documents to the issuing bank or confirming bank, whether or not the nominated bank has </a:t>
            </a:r>
            <a:r>
              <a:rPr lang="en-US" altLang="zh-TW" sz="2700" b="1" dirty="0" err="1">
                <a:solidFill>
                  <a:schemeClr val="tx1"/>
                </a:solidFill>
              </a:rPr>
              <a:t>honoured</a:t>
            </a:r>
            <a:r>
              <a:rPr lang="en-US" altLang="zh-TW" sz="2700" b="1" dirty="0">
                <a:solidFill>
                  <a:schemeClr val="tx1"/>
                </a:solidFill>
              </a:rPr>
              <a:t> or negotiated, an issuing bank or confirming bank </a:t>
            </a:r>
            <a:r>
              <a:rPr lang="en-US" altLang="zh-TW" sz="2700" b="1" dirty="0">
                <a:solidFill>
                  <a:srgbClr val="FF0000"/>
                </a:solidFill>
              </a:rPr>
              <a:t>must </a:t>
            </a:r>
            <a:r>
              <a:rPr lang="en-US" altLang="zh-TW" sz="2700" b="1" dirty="0" err="1">
                <a:solidFill>
                  <a:srgbClr val="FF0000"/>
                </a:solidFill>
              </a:rPr>
              <a:t>honour</a:t>
            </a:r>
            <a:r>
              <a:rPr lang="en-US" altLang="zh-TW" sz="2700" b="1" dirty="0">
                <a:solidFill>
                  <a:srgbClr val="FF0000"/>
                </a:solidFill>
              </a:rPr>
              <a:t> or negotiate</a:t>
            </a:r>
            <a:r>
              <a:rPr lang="en-US" altLang="zh-TW" sz="2700" b="1" dirty="0">
                <a:solidFill>
                  <a:schemeClr val="tx1"/>
                </a:solidFill>
              </a:rPr>
              <a:t>, or reimburse that nominated bank, even when the documents have been </a:t>
            </a:r>
            <a:r>
              <a:rPr lang="en-US" altLang="zh-TW" sz="2700" b="1" dirty="0">
                <a:solidFill>
                  <a:srgbClr val="FF0000"/>
                </a:solidFill>
              </a:rPr>
              <a:t>lost in transit </a:t>
            </a:r>
            <a:r>
              <a:rPr lang="en-US" altLang="zh-TW" sz="2700" b="1" dirty="0">
                <a:solidFill>
                  <a:schemeClr val="tx1"/>
                </a:solidFill>
              </a:rPr>
              <a:t>between the nominated bank and the issuing bank or confirming bank, or between the confirming bank and the issuing bank.</a:t>
            </a:r>
            <a:endParaRPr lang="zh-TW" altLang="zh-TW" sz="27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135</a:t>
            </a:fld>
            <a:endParaRPr lang="zh-TW" altLang="en-US"/>
          </a:p>
        </p:txBody>
      </p:sp>
    </p:spTree>
    <p:extLst>
      <p:ext uri="{BB962C8B-B14F-4D97-AF65-F5344CB8AC3E}">
        <p14:creationId xmlns:p14="http://schemas.microsoft.com/office/powerpoint/2010/main" val="394240461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a:t>Article </a:t>
            </a:r>
            <a:r>
              <a:rPr lang="en-US" altLang="zh-TW" sz="3200" b="1" dirty="0" smtClean="0"/>
              <a:t>35:  </a:t>
            </a:r>
            <a:r>
              <a:rPr lang="en-US" altLang="zh-TW" sz="3200" b="1" dirty="0"/>
              <a:t>Disclaimer on Transmission </a:t>
            </a:r>
            <a:r>
              <a:rPr lang="en-US" altLang="zh-TW" sz="3200" b="1" dirty="0" smtClean="0"/>
              <a:t>and</a:t>
            </a:r>
            <a:br>
              <a:rPr lang="en-US" altLang="zh-TW" sz="3200" b="1" dirty="0" smtClean="0"/>
            </a:br>
            <a:r>
              <a:rPr lang="en-US" altLang="zh-TW" sz="3200" b="1" dirty="0"/>
              <a:t> </a:t>
            </a:r>
            <a:r>
              <a:rPr lang="en-US" altLang="zh-TW" sz="3200" b="1" dirty="0" smtClean="0"/>
              <a:t>                   </a:t>
            </a:r>
            <a:r>
              <a:rPr lang="en-US" altLang="zh-TW" sz="3200" b="1" dirty="0"/>
              <a:t>Translation   </a:t>
            </a:r>
            <a:r>
              <a:rPr lang="en-US" altLang="zh-TW" sz="3200" b="1" dirty="0" smtClean="0"/>
              <a:t/>
            </a:r>
            <a:br>
              <a:rPr lang="en-US" altLang="zh-TW" sz="3200" b="1" dirty="0" smtClean="0"/>
            </a:br>
            <a:r>
              <a:rPr lang="zh-TW" altLang="zh-TW" sz="3200" b="1" dirty="0" smtClean="0"/>
              <a:t>第三十五條</a:t>
            </a:r>
            <a:r>
              <a:rPr lang="en-US" altLang="zh-TW" sz="3200" b="1" dirty="0" smtClean="0"/>
              <a:t>:</a:t>
            </a:r>
            <a:r>
              <a:rPr lang="en-US" altLang="zh-TW" sz="3200" b="1" dirty="0"/>
              <a:t>  </a:t>
            </a:r>
            <a:r>
              <a:rPr lang="zh-TW" altLang="zh-TW" sz="3200" b="1" dirty="0"/>
              <a:t>傳送及翻譯之免責 </a:t>
            </a:r>
            <a:r>
              <a:rPr lang="en-US" altLang="zh-TW" sz="3200" b="1" dirty="0" smtClean="0"/>
              <a:t>   (3)</a:t>
            </a:r>
            <a:endParaRPr lang="zh-TW" altLang="en-US" sz="2800" dirty="0"/>
          </a:p>
        </p:txBody>
      </p:sp>
      <p:sp>
        <p:nvSpPr>
          <p:cNvPr id="3" name="文字版面配置區 2"/>
          <p:cNvSpPr>
            <a:spLocks noGrp="1"/>
          </p:cNvSpPr>
          <p:nvPr>
            <p:ph type="body" idx="1"/>
          </p:nvPr>
        </p:nvSpPr>
        <p:spPr>
          <a:xfrm>
            <a:off x="611560" y="2736578"/>
            <a:ext cx="7920880" cy="4121422"/>
          </a:xfrm>
        </p:spPr>
        <p:txBody>
          <a:bodyPr>
            <a:noAutofit/>
          </a:bodyPr>
          <a:lstStyle/>
          <a:p>
            <a:r>
              <a:rPr lang="en-US" altLang="zh-TW" sz="3600" b="1" dirty="0">
                <a:solidFill>
                  <a:schemeClr val="tx1"/>
                </a:solidFill>
              </a:rPr>
              <a:t>A bank assumes </a:t>
            </a:r>
            <a:r>
              <a:rPr lang="en-US" altLang="zh-TW" sz="3600" b="1" dirty="0">
                <a:solidFill>
                  <a:srgbClr val="FF0000"/>
                </a:solidFill>
              </a:rPr>
              <a:t>no liability </a:t>
            </a:r>
            <a:r>
              <a:rPr lang="en-US" altLang="zh-TW" sz="3600" b="1" dirty="0">
                <a:solidFill>
                  <a:schemeClr val="tx1"/>
                </a:solidFill>
              </a:rPr>
              <a:t>or responsibility </a:t>
            </a:r>
            <a:r>
              <a:rPr lang="en-US" altLang="zh-TW" sz="3600" b="1" dirty="0">
                <a:solidFill>
                  <a:srgbClr val="FF0000"/>
                </a:solidFill>
              </a:rPr>
              <a:t>for errors in translation </a:t>
            </a:r>
            <a:r>
              <a:rPr lang="en-US" altLang="zh-TW" sz="3600" b="1" dirty="0">
                <a:solidFill>
                  <a:schemeClr val="tx1"/>
                </a:solidFill>
              </a:rPr>
              <a:t>or interpretation of technical terms and </a:t>
            </a:r>
            <a:r>
              <a:rPr lang="en-US" altLang="zh-TW" sz="3600" b="1" dirty="0">
                <a:solidFill>
                  <a:srgbClr val="FF0000"/>
                </a:solidFill>
              </a:rPr>
              <a:t>may  transmit </a:t>
            </a:r>
            <a:r>
              <a:rPr lang="en-US" altLang="zh-TW" sz="3600" b="1" dirty="0">
                <a:solidFill>
                  <a:schemeClr val="tx1"/>
                </a:solidFill>
              </a:rPr>
              <a:t>credit terms </a:t>
            </a:r>
            <a:r>
              <a:rPr lang="en-US" altLang="zh-TW" sz="3600" b="1" dirty="0">
                <a:solidFill>
                  <a:srgbClr val="FF0000"/>
                </a:solidFill>
              </a:rPr>
              <a:t>without</a:t>
            </a:r>
            <a:r>
              <a:rPr lang="en-US" altLang="zh-TW" sz="3600" b="1" dirty="0">
                <a:solidFill>
                  <a:schemeClr val="tx1"/>
                </a:solidFill>
              </a:rPr>
              <a:t> </a:t>
            </a:r>
            <a:r>
              <a:rPr lang="en-US" altLang="zh-TW" sz="3600" b="1" dirty="0">
                <a:solidFill>
                  <a:srgbClr val="FF0000"/>
                </a:solidFill>
              </a:rPr>
              <a:t>translating</a:t>
            </a:r>
            <a:r>
              <a:rPr lang="en-US" altLang="zh-TW" sz="3600" b="1" dirty="0">
                <a:solidFill>
                  <a:schemeClr val="tx1"/>
                </a:solidFill>
              </a:rPr>
              <a:t> them.</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136</a:t>
            </a:fld>
            <a:endParaRPr lang="zh-TW" altLang="en-US"/>
          </a:p>
        </p:txBody>
      </p:sp>
    </p:spTree>
    <p:extLst>
      <p:ext uri="{BB962C8B-B14F-4D97-AF65-F5344CB8AC3E}">
        <p14:creationId xmlns:p14="http://schemas.microsoft.com/office/powerpoint/2010/main" val="387939949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620688"/>
            <a:ext cx="7056784" cy="1362075"/>
          </a:xfrm>
        </p:spPr>
        <p:txBody>
          <a:bodyPr>
            <a:noAutofit/>
          </a:bodyPr>
          <a:lstStyle/>
          <a:p>
            <a:r>
              <a:rPr lang="en-US" altLang="zh-TW" b="1" dirty="0"/>
              <a:t>Article </a:t>
            </a:r>
            <a:r>
              <a:rPr lang="en-US" altLang="zh-TW" b="1" dirty="0" smtClean="0"/>
              <a:t>36:  </a:t>
            </a:r>
            <a:r>
              <a:rPr lang="en-US" altLang="zh-TW" b="1" dirty="0"/>
              <a:t>Force Majeure    </a:t>
            </a:r>
            <a:r>
              <a:rPr lang="en-US" altLang="zh-TW" b="1" dirty="0" smtClean="0"/>
              <a:t/>
            </a:r>
            <a:br>
              <a:rPr lang="en-US" altLang="zh-TW" b="1" dirty="0" smtClean="0"/>
            </a:br>
            <a:r>
              <a:rPr lang="zh-TW" altLang="zh-TW" b="1" dirty="0" smtClean="0"/>
              <a:t>第三十六條</a:t>
            </a:r>
            <a:r>
              <a:rPr lang="en-US" altLang="zh-TW" b="1" dirty="0" smtClean="0"/>
              <a:t>:</a:t>
            </a:r>
            <a:r>
              <a:rPr lang="en-US" altLang="zh-TW" b="1" dirty="0"/>
              <a:t>  </a:t>
            </a:r>
            <a:r>
              <a:rPr lang="zh-TW" altLang="zh-TW" b="1" dirty="0"/>
              <a:t>不可抗力</a:t>
            </a:r>
            <a:r>
              <a:rPr lang="en-US" altLang="zh-TW" b="1" dirty="0"/>
              <a:t> </a:t>
            </a:r>
            <a:endParaRPr lang="zh-TW" altLang="en-US" dirty="0"/>
          </a:p>
        </p:txBody>
      </p:sp>
      <p:sp>
        <p:nvSpPr>
          <p:cNvPr id="3" name="文字版面配置區 2"/>
          <p:cNvSpPr>
            <a:spLocks noGrp="1"/>
          </p:cNvSpPr>
          <p:nvPr>
            <p:ph type="body" idx="1"/>
          </p:nvPr>
        </p:nvSpPr>
        <p:spPr>
          <a:xfrm>
            <a:off x="756808" y="2492896"/>
            <a:ext cx="8352928" cy="4121422"/>
          </a:xfrm>
        </p:spPr>
        <p:txBody>
          <a:bodyPr>
            <a:noAutofit/>
          </a:bodyPr>
          <a:lstStyle/>
          <a:p>
            <a:r>
              <a:rPr lang="en-US" altLang="zh-TW" sz="2800" b="1" dirty="0">
                <a:solidFill>
                  <a:schemeClr val="tx1"/>
                </a:solidFill>
              </a:rPr>
              <a:t>A bank assumes </a:t>
            </a:r>
            <a:r>
              <a:rPr lang="en-US" altLang="zh-TW" sz="2800" b="1" dirty="0">
                <a:solidFill>
                  <a:srgbClr val="FF0000"/>
                </a:solidFill>
              </a:rPr>
              <a:t>no liability </a:t>
            </a:r>
            <a:r>
              <a:rPr lang="en-US" altLang="zh-TW" sz="2800" b="1" dirty="0">
                <a:solidFill>
                  <a:schemeClr val="tx1"/>
                </a:solidFill>
              </a:rPr>
              <a:t>or responsibility for the consequences arising out of the </a:t>
            </a:r>
            <a:r>
              <a:rPr lang="en-US" altLang="zh-TW" sz="2800" b="1" dirty="0">
                <a:solidFill>
                  <a:srgbClr val="FF0000"/>
                </a:solidFill>
              </a:rPr>
              <a:t>interruption of its business </a:t>
            </a:r>
            <a:r>
              <a:rPr lang="en-US" altLang="zh-TW" sz="2800" b="1" dirty="0">
                <a:solidFill>
                  <a:schemeClr val="tx1"/>
                </a:solidFill>
              </a:rPr>
              <a:t>by </a:t>
            </a:r>
            <a:r>
              <a:rPr lang="en-US" altLang="zh-TW" sz="2800" b="1" dirty="0">
                <a:solidFill>
                  <a:srgbClr val="0070C0"/>
                </a:solidFill>
              </a:rPr>
              <a:t>Acts of God</a:t>
            </a:r>
            <a:r>
              <a:rPr lang="en-US" altLang="zh-TW" sz="2800" b="1" dirty="0">
                <a:solidFill>
                  <a:schemeClr val="tx1"/>
                </a:solidFill>
              </a:rPr>
              <a:t>, </a:t>
            </a:r>
            <a:r>
              <a:rPr lang="en-US" altLang="zh-TW" sz="2800" b="1" dirty="0">
                <a:solidFill>
                  <a:srgbClr val="0070C0"/>
                </a:solidFill>
              </a:rPr>
              <a:t>riots</a:t>
            </a:r>
            <a:r>
              <a:rPr lang="en-US" altLang="zh-TW" sz="2800" b="1" dirty="0">
                <a:solidFill>
                  <a:schemeClr val="tx1"/>
                </a:solidFill>
              </a:rPr>
              <a:t>, </a:t>
            </a:r>
            <a:r>
              <a:rPr lang="en-US" altLang="zh-TW" sz="2800" b="1" dirty="0">
                <a:solidFill>
                  <a:srgbClr val="0070C0"/>
                </a:solidFill>
              </a:rPr>
              <a:t>civil commotions</a:t>
            </a:r>
            <a:r>
              <a:rPr lang="en-US" altLang="zh-TW" sz="2800" b="1" dirty="0">
                <a:solidFill>
                  <a:schemeClr val="tx1"/>
                </a:solidFill>
              </a:rPr>
              <a:t>, </a:t>
            </a:r>
            <a:r>
              <a:rPr lang="en-US" altLang="zh-TW" sz="2800" b="1" dirty="0">
                <a:solidFill>
                  <a:srgbClr val="0070C0"/>
                </a:solidFill>
              </a:rPr>
              <a:t>insurrections</a:t>
            </a:r>
            <a:r>
              <a:rPr lang="en-US" altLang="zh-TW" sz="2800" b="1" dirty="0">
                <a:solidFill>
                  <a:schemeClr val="tx1"/>
                </a:solidFill>
              </a:rPr>
              <a:t>, </a:t>
            </a:r>
            <a:r>
              <a:rPr lang="en-US" altLang="zh-TW" sz="2800" b="1" dirty="0">
                <a:solidFill>
                  <a:srgbClr val="0070C0"/>
                </a:solidFill>
              </a:rPr>
              <a:t>wars</a:t>
            </a:r>
            <a:r>
              <a:rPr lang="en-US" altLang="zh-TW" sz="2800" b="1" dirty="0">
                <a:solidFill>
                  <a:schemeClr val="tx1"/>
                </a:solidFill>
              </a:rPr>
              <a:t>, </a:t>
            </a:r>
            <a:r>
              <a:rPr lang="en-US" altLang="zh-TW" sz="2800" b="1" dirty="0">
                <a:solidFill>
                  <a:srgbClr val="0070C0"/>
                </a:solidFill>
              </a:rPr>
              <a:t>acts of terrorism</a:t>
            </a:r>
            <a:r>
              <a:rPr lang="en-US" altLang="zh-TW" sz="2800" b="1" dirty="0">
                <a:solidFill>
                  <a:schemeClr val="tx1"/>
                </a:solidFill>
              </a:rPr>
              <a:t>, or by </a:t>
            </a:r>
            <a:r>
              <a:rPr lang="en-US" altLang="zh-TW" sz="2800" b="1" dirty="0">
                <a:solidFill>
                  <a:srgbClr val="0070C0"/>
                </a:solidFill>
              </a:rPr>
              <a:t>any strikes </a:t>
            </a:r>
            <a:r>
              <a:rPr lang="en-US" altLang="zh-TW" sz="2800" b="1" dirty="0">
                <a:solidFill>
                  <a:schemeClr val="tx1"/>
                </a:solidFill>
              </a:rPr>
              <a:t>or </a:t>
            </a:r>
            <a:r>
              <a:rPr lang="en-US" altLang="zh-TW" sz="2800" b="1" dirty="0">
                <a:solidFill>
                  <a:srgbClr val="0070C0"/>
                </a:solidFill>
              </a:rPr>
              <a:t>lockouts</a:t>
            </a:r>
            <a:r>
              <a:rPr lang="en-US" altLang="zh-TW" sz="2800" b="1" dirty="0">
                <a:solidFill>
                  <a:schemeClr val="tx1"/>
                </a:solidFill>
              </a:rPr>
              <a:t> or any  other causes </a:t>
            </a:r>
            <a:r>
              <a:rPr lang="en-US" altLang="zh-TW" sz="2800" b="1" dirty="0">
                <a:solidFill>
                  <a:srgbClr val="0070C0"/>
                </a:solidFill>
              </a:rPr>
              <a:t>beyond its control</a:t>
            </a:r>
            <a:r>
              <a:rPr lang="en-US" altLang="zh-TW" sz="2800" b="1" dirty="0" smtClean="0">
                <a:solidFill>
                  <a:schemeClr val="tx1"/>
                </a:solidFill>
              </a:rPr>
              <a:t>.</a:t>
            </a:r>
            <a:r>
              <a:rPr lang="zh-TW" altLang="zh-TW" sz="2800" dirty="0">
                <a:solidFill>
                  <a:schemeClr val="tx1"/>
                </a:solidFill>
              </a:rPr>
              <a:t>　</a:t>
            </a:r>
          </a:p>
          <a:p>
            <a:r>
              <a:rPr lang="en-US" altLang="zh-TW" sz="2800" b="1" dirty="0">
                <a:solidFill>
                  <a:schemeClr val="tx1"/>
                </a:solidFill>
              </a:rPr>
              <a:t>A bank will not, upon resumption of its business, </a:t>
            </a:r>
            <a:r>
              <a:rPr lang="en-US" altLang="zh-TW" sz="2800" b="1" dirty="0" err="1">
                <a:solidFill>
                  <a:schemeClr val="tx1"/>
                </a:solidFill>
              </a:rPr>
              <a:t>honour</a:t>
            </a:r>
            <a:r>
              <a:rPr lang="en-US" altLang="zh-TW" sz="2800" b="1" dirty="0">
                <a:solidFill>
                  <a:schemeClr val="tx1"/>
                </a:solidFill>
              </a:rPr>
              <a:t> or negotiate under a credit that expired during such interruption of</a:t>
            </a:r>
            <a:endParaRPr lang="zh-TW" altLang="zh-TW" sz="2800" dirty="0">
              <a:solidFill>
                <a:schemeClr val="tx1"/>
              </a:solidFill>
            </a:endParaRPr>
          </a:p>
          <a:p>
            <a:r>
              <a:rPr lang="en-US" altLang="zh-TW" sz="2800" b="1" dirty="0">
                <a:solidFill>
                  <a:schemeClr val="tx1"/>
                </a:solidFill>
              </a:rPr>
              <a:t>its business.</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137</a:t>
            </a:fld>
            <a:endParaRPr lang="zh-TW" altLang="en-US"/>
          </a:p>
        </p:txBody>
      </p:sp>
    </p:spTree>
    <p:extLst>
      <p:ext uri="{BB962C8B-B14F-4D97-AF65-F5344CB8AC3E}">
        <p14:creationId xmlns:p14="http://schemas.microsoft.com/office/powerpoint/2010/main" val="8640084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37:  </a:t>
            </a:r>
            <a:r>
              <a:rPr lang="en-US" altLang="zh-TW" sz="3600" b="1" dirty="0"/>
              <a:t>Disclaimer for Acts of an </a:t>
            </a:r>
            <a:r>
              <a:rPr lang="en-US" altLang="zh-TW" sz="3600" b="1" dirty="0" smtClean="0"/>
              <a:t/>
            </a:r>
            <a:br>
              <a:rPr lang="en-US" altLang="zh-TW" sz="3600" b="1" dirty="0" smtClean="0"/>
            </a:br>
            <a:r>
              <a:rPr lang="en-US" altLang="zh-TW" sz="3600" b="1" dirty="0"/>
              <a:t> </a:t>
            </a:r>
            <a:r>
              <a:rPr lang="en-US" altLang="zh-TW" sz="3600" b="1" dirty="0" smtClean="0"/>
              <a:t>                  Instructed </a:t>
            </a:r>
            <a:r>
              <a:rPr lang="en-US" altLang="zh-TW" sz="3600" b="1" dirty="0"/>
              <a:t>Party   </a:t>
            </a:r>
            <a:r>
              <a:rPr lang="en-US" altLang="zh-TW" sz="3600" b="1" dirty="0" smtClean="0"/>
              <a:t>   (1)</a:t>
            </a:r>
            <a:r>
              <a:rPr lang="en-US" altLang="zh-TW" sz="3600" b="1" dirty="0"/>
              <a:t>   </a:t>
            </a:r>
            <a:r>
              <a:rPr lang="en-US" altLang="zh-TW" sz="3600" b="1" dirty="0" smtClean="0"/>
              <a:t/>
            </a:r>
            <a:br>
              <a:rPr lang="en-US" altLang="zh-TW" sz="3600" b="1" dirty="0" smtClean="0"/>
            </a:br>
            <a:r>
              <a:rPr lang="zh-TW" altLang="zh-TW" sz="3600" b="1" dirty="0" smtClean="0"/>
              <a:t>第三十七條</a:t>
            </a:r>
            <a:r>
              <a:rPr lang="en-US" altLang="zh-TW" sz="3600" b="1" dirty="0" smtClean="0"/>
              <a:t>:</a:t>
            </a:r>
            <a:r>
              <a:rPr lang="en-US" altLang="zh-TW" sz="3600" b="1" dirty="0"/>
              <a:t>  </a:t>
            </a:r>
            <a:r>
              <a:rPr lang="zh-TW" altLang="zh-TW" sz="3600" b="1" dirty="0"/>
              <a:t>被指示方行為之免責 </a:t>
            </a:r>
            <a:r>
              <a:rPr lang="en-US" altLang="zh-TW" sz="3600" b="1" dirty="0"/>
              <a:t> </a:t>
            </a:r>
            <a:endParaRPr lang="zh-TW" altLang="en-US" sz="3600" dirty="0"/>
          </a:p>
        </p:txBody>
      </p:sp>
      <p:sp>
        <p:nvSpPr>
          <p:cNvPr id="3" name="文字版面配置區 2"/>
          <p:cNvSpPr>
            <a:spLocks noGrp="1"/>
          </p:cNvSpPr>
          <p:nvPr>
            <p:ph type="body" idx="1"/>
          </p:nvPr>
        </p:nvSpPr>
        <p:spPr>
          <a:xfrm>
            <a:off x="611560" y="2492896"/>
            <a:ext cx="8280920" cy="4121422"/>
          </a:xfrm>
        </p:spPr>
        <p:txBody>
          <a:bodyPr>
            <a:noAutofit/>
          </a:bodyPr>
          <a:lstStyle/>
          <a:p>
            <a:r>
              <a:rPr lang="en-US" altLang="zh-TW" sz="2800" b="1" dirty="0">
                <a:solidFill>
                  <a:schemeClr val="tx1"/>
                </a:solidFill>
              </a:rPr>
              <a:t>a. A bank utilizing the services of another bank for the purpose of </a:t>
            </a:r>
            <a:r>
              <a:rPr lang="en-US" altLang="zh-TW" sz="2800" b="1" dirty="0" smtClean="0">
                <a:solidFill>
                  <a:schemeClr val="tx1"/>
                </a:solidFill>
              </a:rPr>
              <a:t>giving </a:t>
            </a:r>
            <a:r>
              <a:rPr lang="en-US" altLang="zh-TW" sz="2800" b="1" dirty="0">
                <a:solidFill>
                  <a:schemeClr val="tx1"/>
                </a:solidFill>
              </a:rPr>
              <a:t>effect to the instructions of the applicant </a:t>
            </a:r>
            <a:r>
              <a:rPr lang="en-US" altLang="zh-TW" sz="2800" b="1" dirty="0" smtClean="0">
                <a:solidFill>
                  <a:schemeClr val="tx1"/>
                </a:solidFill>
              </a:rPr>
              <a:t>does </a:t>
            </a:r>
            <a:r>
              <a:rPr lang="en-US" altLang="zh-TW" sz="2800" b="1" dirty="0">
                <a:solidFill>
                  <a:schemeClr val="tx1"/>
                </a:solidFill>
              </a:rPr>
              <a:t>so </a:t>
            </a:r>
            <a:r>
              <a:rPr lang="en-US" altLang="zh-TW" sz="2800" b="1" dirty="0">
                <a:solidFill>
                  <a:srgbClr val="FF0000"/>
                </a:solidFill>
              </a:rPr>
              <a:t>for the </a:t>
            </a:r>
            <a:r>
              <a:rPr lang="en-US" altLang="zh-TW" sz="2800" b="1" dirty="0" smtClean="0">
                <a:solidFill>
                  <a:srgbClr val="FF0000"/>
                </a:solidFill>
              </a:rPr>
              <a:t>account </a:t>
            </a:r>
            <a:r>
              <a:rPr lang="en-US" altLang="zh-TW" sz="2800" b="1" dirty="0">
                <a:solidFill>
                  <a:schemeClr val="tx1"/>
                </a:solidFill>
              </a:rPr>
              <a:t>and </a:t>
            </a:r>
            <a:r>
              <a:rPr lang="en-US" altLang="zh-TW" sz="2800" b="1" dirty="0">
                <a:solidFill>
                  <a:srgbClr val="FF0000"/>
                </a:solidFill>
              </a:rPr>
              <a:t>at the risk of </a:t>
            </a:r>
            <a:r>
              <a:rPr lang="en-US" altLang="zh-TW" sz="2800" b="1" dirty="0">
                <a:solidFill>
                  <a:schemeClr val="tx1"/>
                </a:solidFill>
              </a:rPr>
              <a:t>the applicant. </a:t>
            </a:r>
            <a:r>
              <a:rPr lang="zh-TW" altLang="zh-TW" sz="2800" dirty="0">
                <a:solidFill>
                  <a:schemeClr val="tx1"/>
                </a:solidFill>
              </a:rPr>
              <a:t>　</a:t>
            </a:r>
          </a:p>
          <a:p>
            <a:r>
              <a:rPr lang="en-US" altLang="zh-TW" sz="2800" b="1" dirty="0">
                <a:solidFill>
                  <a:schemeClr val="tx1"/>
                </a:solidFill>
              </a:rPr>
              <a:t>b. An issuing bank or advising bank assumes </a:t>
            </a:r>
            <a:r>
              <a:rPr lang="en-US" altLang="zh-TW" sz="2800" b="1" dirty="0">
                <a:solidFill>
                  <a:srgbClr val="FF0000"/>
                </a:solidFill>
              </a:rPr>
              <a:t>no liability </a:t>
            </a:r>
            <a:r>
              <a:rPr lang="en-US" altLang="zh-TW" sz="2800" b="1" dirty="0">
                <a:solidFill>
                  <a:schemeClr val="tx1"/>
                </a:solidFill>
              </a:rPr>
              <a:t>or responsibility should the instructions it transmits to  another bank </a:t>
            </a:r>
            <a:r>
              <a:rPr lang="en-US" altLang="zh-TW" sz="2800" b="1" dirty="0">
                <a:solidFill>
                  <a:srgbClr val="FF0000"/>
                </a:solidFill>
              </a:rPr>
              <a:t>not be carried out</a:t>
            </a:r>
            <a:r>
              <a:rPr lang="en-US" altLang="zh-TW" sz="2800" b="1" dirty="0">
                <a:solidFill>
                  <a:schemeClr val="tx1"/>
                </a:solidFill>
              </a:rPr>
              <a:t>, even if it has taken the initiative in the choice of that other bank.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138</a:t>
            </a:fld>
            <a:endParaRPr lang="zh-TW" altLang="en-US"/>
          </a:p>
        </p:txBody>
      </p:sp>
    </p:spTree>
    <p:extLst>
      <p:ext uri="{BB962C8B-B14F-4D97-AF65-F5344CB8AC3E}">
        <p14:creationId xmlns:p14="http://schemas.microsoft.com/office/powerpoint/2010/main" val="154638674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37:  </a:t>
            </a:r>
            <a:r>
              <a:rPr lang="en-US" altLang="zh-TW" sz="3600" b="1" dirty="0"/>
              <a:t>Disclaimer for Acts of an </a:t>
            </a:r>
            <a:r>
              <a:rPr lang="en-US" altLang="zh-TW" sz="3600" b="1" dirty="0" smtClean="0"/>
              <a:t/>
            </a:r>
            <a:br>
              <a:rPr lang="en-US" altLang="zh-TW" sz="3600" b="1" dirty="0" smtClean="0"/>
            </a:br>
            <a:r>
              <a:rPr lang="en-US" altLang="zh-TW" sz="3600" b="1" dirty="0"/>
              <a:t> </a:t>
            </a:r>
            <a:r>
              <a:rPr lang="en-US" altLang="zh-TW" sz="3600" b="1" dirty="0" smtClean="0"/>
              <a:t>                  Instructed </a:t>
            </a:r>
            <a:r>
              <a:rPr lang="en-US" altLang="zh-TW" sz="3600" b="1" dirty="0"/>
              <a:t>Party   </a:t>
            </a:r>
            <a:r>
              <a:rPr lang="en-US" altLang="zh-TW" sz="3600" b="1" dirty="0" smtClean="0"/>
              <a:t>   (2)</a:t>
            </a:r>
            <a:r>
              <a:rPr lang="en-US" altLang="zh-TW" sz="3600" b="1" dirty="0"/>
              <a:t>   </a:t>
            </a:r>
            <a:r>
              <a:rPr lang="en-US" altLang="zh-TW" sz="3600" b="1" dirty="0" smtClean="0"/>
              <a:t/>
            </a:r>
            <a:br>
              <a:rPr lang="en-US" altLang="zh-TW" sz="3600" b="1" dirty="0" smtClean="0"/>
            </a:br>
            <a:r>
              <a:rPr lang="zh-TW" altLang="zh-TW" sz="3600" b="1" dirty="0" smtClean="0"/>
              <a:t>第三十七條</a:t>
            </a:r>
            <a:r>
              <a:rPr lang="en-US" altLang="zh-TW" sz="3600" b="1" dirty="0" smtClean="0"/>
              <a:t>:</a:t>
            </a:r>
            <a:r>
              <a:rPr lang="en-US" altLang="zh-TW" sz="3600" b="1" dirty="0"/>
              <a:t>  </a:t>
            </a:r>
            <a:r>
              <a:rPr lang="zh-TW" altLang="zh-TW" sz="3600" b="1" dirty="0"/>
              <a:t>被指示方行為之免責 </a:t>
            </a:r>
            <a:r>
              <a:rPr lang="en-US" altLang="zh-TW" sz="3600" b="1" dirty="0"/>
              <a:t> </a:t>
            </a:r>
            <a:endParaRPr lang="zh-TW" altLang="en-US" sz="3600" dirty="0"/>
          </a:p>
        </p:txBody>
      </p:sp>
      <p:sp>
        <p:nvSpPr>
          <p:cNvPr id="3" name="文字版面配置區 2"/>
          <p:cNvSpPr>
            <a:spLocks noGrp="1"/>
          </p:cNvSpPr>
          <p:nvPr>
            <p:ph type="body" idx="1"/>
          </p:nvPr>
        </p:nvSpPr>
        <p:spPr>
          <a:xfrm>
            <a:off x="539552" y="2492896"/>
            <a:ext cx="8208912" cy="4121422"/>
          </a:xfrm>
        </p:spPr>
        <p:txBody>
          <a:bodyPr>
            <a:noAutofit/>
          </a:bodyPr>
          <a:lstStyle/>
          <a:p>
            <a:r>
              <a:rPr lang="en-US" altLang="zh-TW" sz="3000" b="1" dirty="0">
                <a:solidFill>
                  <a:schemeClr val="tx1"/>
                </a:solidFill>
              </a:rPr>
              <a:t>c. A bank instructing another bank to perform services is </a:t>
            </a:r>
            <a:r>
              <a:rPr lang="en-US" altLang="zh-TW" sz="3000" b="1" dirty="0">
                <a:solidFill>
                  <a:srgbClr val="FF0000"/>
                </a:solidFill>
              </a:rPr>
              <a:t>liable for any </a:t>
            </a:r>
            <a:r>
              <a:rPr lang="en-US" altLang="zh-TW" sz="3000" b="1" dirty="0">
                <a:solidFill>
                  <a:schemeClr val="tx1"/>
                </a:solidFill>
              </a:rPr>
              <a:t>commissions, fees, costs or expenses  (“</a:t>
            </a:r>
            <a:r>
              <a:rPr lang="en-US" altLang="zh-TW" sz="3000" b="1" dirty="0">
                <a:solidFill>
                  <a:srgbClr val="FF0000"/>
                </a:solidFill>
              </a:rPr>
              <a:t>charges</a:t>
            </a:r>
            <a:r>
              <a:rPr lang="en-US" altLang="zh-TW" sz="3000" b="1" dirty="0">
                <a:solidFill>
                  <a:schemeClr val="tx1"/>
                </a:solidFill>
              </a:rPr>
              <a:t>”) incurred by that bank in connection with its instructions </a:t>
            </a:r>
            <a:r>
              <a:rPr lang="en-US" altLang="zh-TW" sz="3000" b="1" dirty="0" smtClean="0">
                <a:solidFill>
                  <a:schemeClr val="tx1"/>
                </a:solidFill>
              </a:rPr>
              <a:t>.</a:t>
            </a:r>
            <a:r>
              <a:rPr lang="en-US" altLang="zh-TW" sz="3000" dirty="0">
                <a:solidFill>
                  <a:schemeClr val="tx1"/>
                </a:solidFill>
              </a:rPr>
              <a:t> </a:t>
            </a:r>
            <a:endParaRPr lang="zh-TW" altLang="zh-TW" sz="3000" dirty="0">
              <a:solidFill>
                <a:schemeClr val="tx1"/>
              </a:solidFill>
            </a:endParaRPr>
          </a:p>
          <a:p>
            <a:r>
              <a:rPr lang="en-US" altLang="zh-TW" sz="3000" b="1" dirty="0">
                <a:solidFill>
                  <a:schemeClr val="tx1"/>
                </a:solidFill>
              </a:rPr>
              <a:t>If a credit states that charges are for the account of the beneficiary and charges cannot be collected or deducted  from proceeds, the issuing bank </a:t>
            </a:r>
            <a:r>
              <a:rPr lang="en-US" altLang="zh-TW" sz="3000" b="1" dirty="0">
                <a:solidFill>
                  <a:srgbClr val="FF0000"/>
                </a:solidFill>
              </a:rPr>
              <a:t>remains liable </a:t>
            </a:r>
            <a:r>
              <a:rPr lang="en-US" altLang="zh-TW" sz="3000" b="1" dirty="0">
                <a:solidFill>
                  <a:schemeClr val="tx1"/>
                </a:solidFill>
              </a:rPr>
              <a:t>for payment of charges.</a:t>
            </a:r>
            <a:endParaRPr lang="zh-TW" altLang="zh-TW" sz="30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139</a:t>
            </a:fld>
            <a:endParaRPr lang="zh-TW" altLang="en-US"/>
          </a:p>
        </p:txBody>
      </p:sp>
    </p:spTree>
    <p:extLst>
      <p:ext uri="{BB962C8B-B14F-4D97-AF65-F5344CB8AC3E}">
        <p14:creationId xmlns:p14="http://schemas.microsoft.com/office/powerpoint/2010/main" val="69277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(5)</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539552" y="2492896"/>
            <a:ext cx="8496944" cy="4265438"/>
          </a:xfrm>
        </p:spPr>
        <p:txBody>
          <a:bodyPr>
            <a:noAutofit/>
          </a:bodyPr>
          <a:lstStyle/>
          <a:p>
            <a:r>
              <a:rPr lang="en-US" altLang="zh-TW" sz="3200" b="1" dirty="0">
                <a:solidFill>
                  <a:schemeClr val="tx1"/>
                </a:solidFill>
              </a:rPr>
              <a:t>The terms "</a:t>
            </a:r>
            <a:r>
              <a:rPr lang="en-US" altLang="zh-TW" sz="3200" b="1" dirty="0">
                <a:solidFill>
                  <a:srgbClr val="FF0000"/>
                </a:solidFill>
              </a:rPr>
              <a:t>first half</a:t>
            </a:r>
            <a:r>
              <a:rPr lang="en-US" altLang="zh-TW" sz="3200" b="1" dirty="0">
                <a:solidFill>
                  <a:schemeClr val="tx1"/>
                </a:solidFill>
              </a:rPr>
              <a:t>" and "</a:t>
            </a:r>
            <a:r>
              <a:rPr lang="en-US" altLang="zh-TW" sz="3200" b="1" dirty="0">
                <a:solidFill>
                  <a:srgbClr val="0070C0"/>
                </a:solidFill>
              </a:rPr>
              <a:t>second half</a:t>
            </a:r>
            <a:r>
              <a:rPr lang="en-US" altLang="zh-TW" sz="3200" b="1" dirty="0">
                <a:solidFill>
                  <a:schemeClr val="tx1"/>
                </a:solidFill>
              </a:rPr>
              <a:t>" of a month shall be construed respectively as </a:t>
            </a:r>
            <a:r>
              <a:rPr lang="en-US" altLang="zh-TW" sz="3200" b="1" dirty="0">
                <a:solidFill>
                  <a:srgbClr val="FF0000"/>
                </a:solidFill>
              </a:rPr>
              <a:t>the 1st to the 15th </a:t>
            </a:r>
            <a:r>
              <a:rPr lang="en-US" altLang="zh-TW" sz="3200" b="1" dirty="0">
                <a:solidFill>
                  <a:schemeClr val="tx1"/>
                </a:solidFill>
              </a:rPr>
              <a:t>and </a:t>
            </a:r>
            <a:r>
              <a:rPr lang="en-US" altLang="zh-TW" sz="3200" b="1" dirty="0">
                <a:solidFill>
                  <a:srgbClr val="0070C0"/>
                </a:solidFill>
              </a:rPr>
              <a:t>the 16th to the last day </a:t>
            </a:r>
            <a:r>
              <a:rPr lang="en-US" altLang="zh-TW" sz="3200" b="1" dirty="0">
                <a:solidFill>
                  <a:schemeClr val="tx1"/>
                </a:solidFill>
              </a:rPr>
              <a:t>of the month, all dates inclusive. </a:t>
            </a:r>
            <a:endParaRPr lang="zh-TW" altLang="zh-TW" sz="3200" dirty="0">
              <a:solidFill>
                <a:schemeClr val="tx1"/>
              </a:solidFill>
            </a:endParaRPr>
          </a:p>
          <a:p>
            <a:r>
              <a:rPr lang="en-US" altLang="zh-TW" sz="3200" b="1" dirty="0" smtClean="0">
                <a:solidFill>
                  <a:schemeClr val="tx1"/>
                </a:solidFill>
              </a:rPr>
              <a:t>The </a:t>
            </a:r>
            <a:r>
              <a:rPr lang="en-US" altLang="zh-TW" sz="3200" b="1" dirty="0">
                <a:solidFill>
                  <a:schemeClr val="tx1"/>
                </a:solidFill>
              </a:rPr>
              <a:t>terms "</a:t>
            </a:r>
            <a:r>
              <a:rPr lang="en-US" altLang="zh-TW" sz="3200" b="1" dirty="0">
                <a:solidFill>
                  <a:srgbClr val="FF0000"/>
                </a:solidFill>
              </a:rPr>
              <a:t>beginning</a:t>
            </a:r>
            <a:r>
              <a:rPr lang="en-US" altLang="zh-TW" sz="3200" b="1" dirty="0">
                <a:solidFill>
                  <a:schemeClr val="tx1"/>
                </a:solidFill>
              </a:rPr>
              <a:t>", "</a:t>
            </a:r>
            <a:r>
              <a:rPr lang="en-US" altLang="zh-TW" sz="3200" b="1" dirty="0">
                <a:solidFill>
                  <a:srgbClr val="0070C0"/>
                </a:solidFill>
              </a:rPr>
              <a:t>middle</a:t>
            </a:r>
            <a:r>
              <a:rPr lang="en-US" altLang="zh-TW" sz="3200" b="1" dirty="0">
                <a:solidFill>
                  <a:schemeClr val="tx1"/>
                </a:solidFill>
              </a:rPr>
              <a:t>" and "</a:t>
            </a:r>
            <a:r>
              <a:rPr lang="en-US" altLang="zh-TW" sz="3200" b="1" dirty="0">
                <a:solidFill>
                  <a:srgbClr val="00B050"/>
                </a:solidFill>
              </a:rPr>
              <a:t>end</a:t>
            </a:r>
            <a:r>
              <a:rPr lang="en-US" altLang="zh-TW" sz="3200" b="1" dirty="0">
                <a:solidFill>
                  <a:schemeClr val="tx1"/>
                </a:solidFill>
              </a:rPr>
              <a:t>" of a month shall be construed respectively as the </a:t>
            </a:r>
            <a:r>
              <a:rPr lang="en-US" altLang="zh-TW" sz="3200" b="1" dirty="0">
                <a:solidFill>
                  <a:srgbClr val="FF0000"/>
                </a:solidFill>
              </a:rPr>
              <a:t>1st to the 10th</a:t>
            </a:r>
            <a:r>
              <a:rPr lang="en-US" altLang="zh-TW" sz="3200" b="1" dirty="0">
                <a:solidFill>
                  <a:schemeClr val="tx1"/>
                </a:solidFill>
              </a:rPr>
              <a:t>, the </a:t>
            </a:r>
            <a:r>
              <a:rPr lang="en-US" altLang="zh-TW" sz="3200" b="1" dirty="0">
                <a:solidFill>
                  <a:srgbClr val="0070C0"/>
                </a:solidFill>
              </a:rPr>
              <a:t>11th to the 20th </a:t>
            </a:r>
            <a:r>
              <a:rPr lang="en-US" altLang="zh-TW" sz="3200" b="1" dirty="0">
                <a:solidFill>
                  <a:schemeClr val="tx1"/>
                </a:solidFill>
              </a:rPr>
              <a:t>and the </a:t>
            </a:r>
            <a:r>
              <a:rPr lang="en-US" altLang="zh-TW" sz="3200" b="1" dirty="0">
                <a:solidFill>
                  <a:srgbClr val="00B050"/>
                </a:solidFill>
              </a:rPr>
              <a:t>21st to the last day</a:t>
            </a:r>
            <a:r>
              <a:rPr lang="en-US" altLang="zh-TW" sz="3200" b="1" dirty="0">
                <a:solidFill>
                  <a:schemeClr val="tx1"/>
                </a:solidFill>
              </a:rPr>
              <a:t> of the month, all dates inclusive.</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a:t>
            </a:fld>
            <a:endParaRPr lang="zh-TW" altLang="en-US"/>
          </a:p>
        </p:txBody>
      </p:sp>
    </p:spTree>
    <p:extLst>
      <p:ext uri="{BB962C8B-B14F-4D97-AF65-F5344CB8AC3E}">
        <p14:creationId xmlns:p14="http://schemas.microsoft.com/office/powerpoint/2010/main" val="351289548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37:  </a:t>
            </a:r>
            <a:r>
              <a:rPr lang="en-US" altLang="zh-TW" sz="3600" b="1" dirty="0"/>
              <a:t>Disclaimer for Acts of an </a:t>
            </a:r>
            <a:r>
              <a:rPr lang="en-US" altLang="zh-TW" sz="3600" b="1" dirty="0" smtClean="0"/>
              <a:t/>
            </a:r>
            <a:br>
              <a:rPr lang="en-US" altLang="zh-TW" sz="3600" b="1" dirty="0" smtClean="0"/>
            </a:br>
            <a:r>
              <a:rPr lang="en-US" altLang="zh-TW" sz="3600" b="1" dirty="0"/>
              <a:t> </a:t>
            </a:r>
            <a:r>
              <a:rPr lang="en-US" altLang="zh-TW" sz="3600" b="1" dirty="0" smtClean="0"/>
              <a:t>                  Instructed </a:t>
            </a:r>
            <a:r>
              <a:rPr lang="en-US" altLang="zh-TW" sz="3600" b="1" dirty="0"/>
              <a:t>Party   </a:t>
            </a:r>
            <a:r>
              <a:rPr lang="en-US" altLang="zh-TW" sz="3600" b="1" dirty="0" smtClean="0"/>
              <a:t>   (3)</a:t>
            </a:r>
            <a:r>
              <a:rPr lang="en-US" altLang="zh-TW" sz="3600" b="1" dirty="0"/>
              <a:t>   </a:t>
            </a:r>
            <a:r>
              <a:rPr lang="en-US" altLang="zh-TW" sz="3600" b="1" dirty="0" smtClean="0"/>
              <a:t/>
            </a:r>
            <a:br>
              <a:rPr lang="en-US" altLang="zh-TW" sz="3600" b="1" dirty="0" smtClean="0"/>
            </a:br>
            <a:r>
              <a:rPr lang="zh-TW" altLang="zh-TW" sz="3600" b="1" dirty="0" smtClean="0"/>
              <a:t>第三十七條</a:t>
            </a:r>
            <a:r>
              <a:rPr lang="en-US" altLang="zh-TW" sz="3600" b="1" dirty="0" smtClean="0"/>
              <a:t>:</a:t>
            </a:r>
            <a:r>
              <a:rPr lang="en-US" altLang="zh-TW" sz="3600" b="1" dirty="0"/>
              <a:t>  </a:t>
            </a:r>
            <a:r>
              <a:rPr lang="zh-TW" altLang="zh-TW" sz="3600" b="1" dirty="0"/>
              <a:t>被指示方行為之免責 </a:t>
            </a:r>
            <a:r>
              <a:rPr lang="en-US" altLang="zh-TW" sz="3600" b="1" dirty="0"/>
              <a:t> </a:t>
            </a:r>
            <a:endParaRPr lang="zh-TW" altLang="en-US" sz="3600" dirty="0"/>
          </a:p>
        </p:txBody>
      </p:sp>
      <p:sp>
        <p:nvSpPr>
          <p:cNvPr id="3" name="文字版面配置區 2"/>
          <p:cNvSpPr>
            <a:spLocks noGrp="1"/>
          </p:cNvSpPr>
          <p:nvPr>
            <p:ph type="body" idx="1"/>
          </p:nvPr>
        </p:nvSpPr>
        <p:spPr>
          <a:xfrm>
            <a:off x="611560" y="2564904"/>
            <a:ext cx="8208912" cy="4121422"/>
          </a:xfrm>
        </p:spPr>
        <p:txBody>
          <a:bodyPr>
            <a:noAutofit/>
          </a:bodyPr>
          <a:lstStyle/>
          <a:p>
            <a:r>
              <a:rPr lang="en-US" altLang="zh-TW" sz="2800" b="1" dirty="0">
                <a:solidFill>
                  <a:schemeClr val="tx1"/>
                </a:solidFill>
              </a:rPr>
              <a:t>A credit or amendment </a:t>
            </a:r>
            <a:r>
              <a:rPr lang="en-US" altLang="zh-TW" sz="2800" b="1" dirty="0">
                <a:solidFill>
                  <a:srgbClr val="FF0000"/>
                </a:solidFill>
              </a:rPr>
              <a:t>should not stipulate </a:t>
            </a:r>
            <a:r>
              <a:rPr lang="en-US" altLang="zh-TW" sz="2800" b="1" dirty="0">
                <a:solidFill>
                  <a:schemeClr val="tx1"/>
                </a:solidFill>
              </a:rPr>
              <a:t>that the advising to a beneficiary is conditional upon the receipt by the advising bank or second advising bank of its charges. </a:t>
            </a:r>
            <a:endParaRPr lang="zh-TW" altLang="zh-TW" sz="2800" dirty="0">
              <a:solidFill>
                <a:schemeClr val="tx1"/>
              </a:solidFill>
            </a:endParaRPr>
          </a:p>
          <a:p>
            <a:r>
              <a:rPr lang="zh-TW" altLang="zh-TW" sz="2800" dirty="0">
                <a:solidFill>
                  <a:schemeClr val="tx1"/>
                </a:solidFill>
              </a:rPr>
              <a:t>　</a:t>
            </a:r>
          </a:p>
          <a:p>
            <a:r>
              <a:rPr lang="en-US" altLang="zh-TW" sz="2800" b="1" dirty="0">
                <a:solidFill>
                  <a:schemeClr val="tx1"/>
                </a:solidFill>
              </a:rPr>
              <a:t>d. The applicant shall be bound by and</a:t>
            </a:r>
            <a:r>
              <a:rPr lang="en-US" altLang="zh-TW" sz="2800" b="1" dirty="0">
                <a:solidFill>
                  <a:srgbClr val="FF0000"/>
                </a:solidFill>
              </a:rPr>
              <a:t> liable to indemnify </a:t>
            </a:r>
            <a:r>
              <a:rPr lang="en-US" altLang="zh-TW" sz="2800" b="1" dirty="0">
                <a:solidFill>
                  <a:schemeClr val="tx1"/>
                </a:solidFill>
              </a:rPr>
              <a:t>a bank against all obligations and responsibilities imposed  by foreign laws and usages.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140</a:t>
            </a:fld>
            <a:endParaRPr lang="zh-TW" altLang="en-US"/>
          </a:p>
        </p:txBody>
      </p:sp>
    </p:spTree>
    <p:extLst>
      <p:ext uri="{BB962C8B-B14F-4D97-AF65-F5344CB8AC3E}">
        <p14:creationId xmlns:p14="http://schemas.microsoft.com/office/powerpoint/2010/main" val="254318121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(1)</a:t>
            </a:r>
            <a:endParaRPr lang="zh-TW" altLang="en-US" sz="3600" dirty="0"/>
          </a:p>
        </p:txBody>
      </p:sp>
      <p:sp>
        <p:nvSpPr>
          <p:cNvPr id="3" name="文字版面配置區 2"/>
          <p:cNvSpPr>
            <a:spLocks noGrp="1"/>
          </p:cNvSpPr>
          <p:nvPr>
            <p:ph type="body" idx="1"/>
          </p:nvPr>
        </p:nvSpPr>
        <p:spPr>
          <a:xfrm>
            <a:off x="611560" y="2492896"/>
            <a:ext cx="8208912" cy="4121422"/>
          </a:xfrm>
        </p:spPr>
        <p:txBody>
          <a:bodyPr>
            <a:noAutofit/>
          </a:bodyPr>
          <a:lstStyle/>
          <a:p>
            <a:r>
              <a:rPr lang="en-US" altLang="zh-TW" sz="2800" b="1" dirty="0">
                <a:solidFill>
                  <a:schemeClr val="tx1"/>
                </a:solidFill>
              </a:rPr>
              <a:t>a. A bank is under </a:t>
            </a:r>
            <a:r>
              <a:rPr lang="en-US" altLang="zh-TW" sz="2800" b="1" dirty="0">
                <a:solidFill>
                  <a:srgbClr val="FF0000"/>
                </a:solidFill>
              </a:rPr>
              <a:t>no obligation </a:t>
            </a:r>
            <a:r>
              <a:rPr lang="en-US" altLang="zh-TW" sz="2800" b="1" dirty="0">
                <a:solidFill>
                  <a:schemeClr val="tx1"/>
                </a:solidFill>
              </a:rPr>
              <a:t>to transfer a credit </a:t>
            </a:r>
            <a:r>
              <a:rPr lang="en-US" altLang="zh-TW" sz="2800" b="1" dirty="0">
                <a:solidFill>
                  <a:srgbClr val="FF0000"/>
                </a:solidFill>
              </a:rPr>
              <a:t>except</a:t>
            </a:r>
            <a:r>
              <a:rPr lang="en-US" altLang="zh-TW" sz="2800" b="1" dirty="0">
                <a:solidFill>
                  <a:schemeClr val="tx1"/>
                </a:solidFill>
              </a:rPr>
              <a:t> to the </a:t>
            </a:r>
            <a:r>
              <a:rPr lang="en-US" altLang="zh-TW" sz="2800" b="1" dirty="0" smtClean="0">
                <a:solidFill>
                  <a:schemeClr val="tx1"/>
                </a:solidFill>
              </a:rPr>
              <a:t>extent </a:t>
            </a:r>
            <a:r>
              <a:rPr lang="en-US" altLang="zh-TW" sz="2800" b="1" dirty="0">
                <a:solidFill>
                  <a:schemeClr val="tx1"/>
                </a:solidFill>
              </a:rPr>
              <a:t>and in the manner </a:t>
            </a:r>
            <a:r>
              <a:rPr lang="en-US" altLang="zh-TW" sz="2800" b="1" dirty="0">
                <a:solidFill>
                  <a:srgbClr val="FF0000"/>
                </a:solidFill>
              </a:rPr>
              <a:t>expressly consented</a:t>
            </a:r>
            <a:r>
              <a:rPr lang="en-US" altLang="zh-TW" sz="2800" b="1" dirty="0">
                <a:solidFill>
                  <a:schemeClr val="tx1"/>
                </a:solidFill>
              </a:rPr>
              <a:t> to by that bank</a:t>
            </a:r>
            <a:r>
              <a:rPr lang="en-US" altLang="zh-TW" sz="2800" b="1" dirty="0" smtClean="0">
                <a:solidFill>
                  <a:schemeClr val="tx1"/>
                </a:solidFill>
              </a:rPr>
              <a:t>.</a:t>
            </a:r>
            <a:r>
              <a:rPr lang="zh-TW" altLang="zh-TW" sz="2800" dirty="0">
                <a:solidFill>
                  <a:schemeClr val="tx1"/>
                </a:solidFill>
              </a:rPr>
              <a:t>　</a:t>
            </a:r>
          </a:p>
          <a:p>
            <a:r>
              <a:rPr lang="en-US" altLang="zh-TW" sz="2800" b="1" dirty="0">
                <a:solidFill>
                  <a:schemeClr val="tx1"/>
                </a:solidFill>
              </a:rPr>
              <a:t>b. For the purpose of this article: </a:t>
            </a:r>
            <a:r>
              <a:rPr lang="zh-TW" altLang="zh-TW" sz="2800" dirty="0">
                <a:solidFill>
                  <a:schemeClr val="tx1"/>
                </a:solidFill>
              </a:rPr>
              <a:t>　</a:t>
            </a:r>
          </a:p>
          <a:p>
            <a:r>
              <a:rPr lang="en-US" altLang="zh-TW" sz="2800" b="1" dirty="0">
                <a:solidFill>
                  <a:schemeClr val="tx1"/>
                </a:solidFill>
              </a:rPr>
              <a:t>Transferable credit means a credit that specifically states it is “</a:t>
            </a:r>
            <a:r>
              <a:rPr lang="en-US" altLang="zh-TW" sz="2800" b="1" dirty="0">
                <a:solidFill>
                  <a:srgbClr val="FF0000"/>
                </a:solidFill>
              </a:rPr>
              <a:t>transferable</a:t>
            </a:r>
            <a:r>
              <a:rPr lang="en-US" altLang="zh-TW" sz="2800" b="1" dirty="0">
                <a:solidFill>
                  <a:schemeClr val="tx1"/>
                </a:solidFill>
              </a:rPr>
              <a:t>”. A transferable credit </a:t>
            </a:r>
            <a:r>
              <a:rPr lang="en-US" altLang="zh-TW" sz="2800" b="1" dirty="0">
                <a:solidFill>
                  <a:srgbClr val="FF0000"/>
                </a:solidFill>
              </a:rPr>
              <a:t>may</a:t>
            </a:r>
            <a:r>
              <a:rPr lang="en-US" altLang="zh-TW" sz="2800" b="1" dirty="0">
                <a:solidFill>
                  <a:schemeClr val="tx1"/>
                </a:solidFill>
              </a:rPr>
              <a:t> be made available </a:t>
            </a:r>
            <a:r>
              <a:rPr lang="en-US" altLang="zh-TW" sz="2800" b="1" dirty="0">
                <a:solidFill>
                  <a:srgbClr val="FF0000"/>
                </a:solidFill>
              </a:rPr>
              <a:t>in whole </a:t>
            </a:r>
            <a:r>
              <a:rPr lang="en-US" altLang="zh-TW" sz="2800" b="1" dirty="0">
                <a:solidFill>
                  <a:schemeClr val="tx1"/>
                </a:solidFill>
              </a:rPr>
              <a:t>or </a:t>
            </a:r>
            <a:r>
              <a:rPr lang="en-US" altLang="zh-TW" sz="2800" b="1" dirty="0">
                <a:solidFill>
                  <a:srgbClr val="FF0000"/>
                </a:solidFill>
              </a:rPr>
              <a:t>in part </a:t>
            </a:r>
            <a:r>
              <a:rPr lang="en-US" altLang="zh-TW" sz="2800" b="1" dirty="0">
                <a:solidFill>
                  <a:schemeClr val="tx1"/>
                </a:solidFill>
              </a:rPr>
              <a:t>to another beneficiary (“</a:t>
            </a:r>
            <a:r>
              <a:rPr lang="en-US" altLang="zh-TW" sz="2800" b="1" dirty="0">
                <a:solidFill>
                  <a:srgbClr val="FF0000"/>
                </a:solidFill>
              </a:rPr>
              <a:t>second beneficiary</a:t>
            </a:r>
            <a:r>
              <a:rPr lang="en-US" altLang="zh-TW" sz="2800" b="1" dirty="0">
                <a:solidFill>
                  <a:schemeClr val="tx1"/>
                </a:solidFill>
              </a:rPr>
              <a:t>”) at the request of the beneficiary (“first beneficiary”). </a:t>
            </a:r>
            <a:endParaRPr lang="zh-TW" altLang="zh-TW" sz="28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141</a:t>
            </a:fld>
            <a:endParaRPr lang="zh-TW" altLang="en-US"/>
          </a:p>
        </p:txBody>
      </p:sp>
    </p:spTree>
    <p:extLst>
      <p:ext uri="{BB962C8B-B14F-4D97-AF65-F5344CB8AC3E}">
        <p14:creationId xmlns:p14="http://schemas.microsoft.com/office/powerpoint/2010/main" val="228388432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(2)</a:t>
            </a:r>
            <a:endParaRPr lang="zh-TW" altLang="en-US" sz="3600" dirty="0"/>
          </a:p>
        </p:txBody>
      </p:sp>
      <p:sp>
        <p:nvSpPr>
          <p:cNvPr id="3" name="文字版面配置區 2"/>
          <p:cNvSpPr>
            <a:spLocks noGrp="1"/>
          </p:cNvSpPr>
          <p:nvPr>
            <p:ph type="body" idx="1"/>
          </p:nvPr>
        </p:nvSpPr>
        <p:spPr>
          <a:xfrm>
            <a:off x="683568" y="2492896"/>
            <a:ext cx="8208912" cy="4121422"/>
          </a:xfrm>
        </p:spPr>
        <p:txBody>
          <a:bodyPr>
            <a:noAutofit/>
          </a:bodyPr>
          <a:lstStyle/>
          <a:p>
            <a:r>
              <a:rPr lang="en-US" altLang="zh-TW" sz="2800" b="1" dirty="0">
                <a:solidFill>
                  <a:srgbClr val="FF0000"/>
                </a:solidFill>
              </a:rPr>
              <a:t>Transferring bank </a:t>
            </a:r>
            <a:r>
              <a:rPr lang="en-US" altLang="zh-TW" sz="2800" b="1" dirty="0">
                <a:solidFill>
                  <a:schemeClr val="tx1"/>
                </a:solidFill>
              </a:rPr>
              <a:t>means a nominated bank that transfers the credit or, in a credit available with any bank, a bank that is specifically authorized by the issuing bank to transfer and that transfers the credit. An issuing bank </a:t>
            </a:r>
            <a:r>
              <a:rPr lang="en-US" altLang="zh-TW" sz="2800" b="1" dirty="0">
                <a:solidFill>
                  <a:srgbClr val="FF0000"/>
                </a:solidFill>
              </a:rPr>
              <a:t>may be</a:t>
            </a:r>
            <a:r>
              <a:rPr lang="en-US" altLang="zh-TW" sz="2800" b="1" dirty="0">
                <a:solidFill>
                  <a:schemeClr val="tx1"/>
                </a:solidFill>
              </a:rPr>
              <a:t> </a:t>
            </a:r>
            <a:r>
              <a:rPr lang="en-US" altLang="zh-TW" sz="2800" b="1" dirty="0" smtClean="0">
                <a:solidFill>
                  <a:schemeClr val="tx1"/>
                </a:solidFill>
              </a:rPr>
              <a:t>a </a:t>
            </a:r>
            <a:r>
              <a:rPr lang="en-US" altLang="zh-TW" sz="2800" b="1" dirty="0">
                <a:solidFill>
                  <a:schemeClr val="tx1"/>
                </a:solidFill>
              </a:rPr>
              <a:t>transferring bank. </a:t>
            </a:r>
            <a:endParaRPr lang="zh-TW" altLang="zh-TW" sz="2800" dirty="0">
              <a:solidFill>
                <a:schemeClr val="tx1"/>
              </a:solidFill>
            </a:endParaRPr>
          </a:p>
          <a:p>
            <a:r>
              <a:rPr lang="zh-TW" altLang="zh-TW" sz="2800" dirty="0">
                <a:solidFill>
                  <a:schemeClr val="tx1"/>
                </a:solidFill>
              </a:rPr>
              <a:t>　</a:t>
            </a:r>
          </a:p>
          <a:p>
            <a:r>
              <a:rPr lang="en-US" altLang="zh-TW" sz="2800" b="1" dirty="0">
                <a:solidFill>
                  <a:srgbClr val="FF0000"/>
                </a:solidFill>
              </a:rPr>
              <a:t>Transferred credit </a:t>
            </a:r>
            <a:r>
              <a:rPr lang="en-US" altLang="zh-TW" sz="2800" b="1" dirty="0">
                <a:solidFill>
                  <a:schemeClr val="tx1"/>
                </a:solidFill>
              </a:rPr>
              <a:t>means a credit that has been made available by the transferring bank to a second beneficiary.</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142</a:t>
            </a:fld>
            <a:endParaRPr lang="zh-TW" altLang="en-US"/>
          </a:p>
        </p:txBody>
      </p:sp>
    </p:spTree>
    <p:extLst>
      <p:ext uri="{BB962C8B-B14F-4D97-AF65-F5344CB8AC3E}">
        <p14:creationId xmlns:p14="http://schemas.microsoft.com/office/powerpoint/2010/main" val="24123291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(3)</a:t>
            </a:r>
            <a:endParaRPr lang="zh-TW" altLang="en-US" sz="3600" dirty="0"/>
          </a:p>
        </p:txBody>
      </p:sp>
      <p:sp>
        <p:nvSpPr>
          <p:cNvPr id="3" name="文字版面配置區 2"/>
          <p:cNvSpPr>
            <a:spLocks noGrp="1"/>
          </p:cNvSpPr>
          <p:nvPr>
            <p:ph type="body" idx="1"/>
          </p:nvPr>
        </p:nvSpPr>
        <p:spPr>
          <a:xfrm>
            <a:off x="539552" y="2420888"/>
            <a:ext cx="8712968" cy="4121422"/>
          </a:xfrm>
        </p:spPr>
        <p:txBody>
          <a:bodyPr>
            <a:noAutofit/>
          </a:bodyPr>
          <a:lstStyle/>
          <a:p>
            <a:r>
              <a:rPr lang="en-US" altLang="zh-TW" sz="2500" b="1" dirty="0">
                <a:solidFill>
                  <a:schemeClr val="tx1"/>
                </a:solidFill>
              </a:rPr>
              <a:t>c. Unless otherwise agreed at the time of transfer, </a:t>
            </a:r>
            <a:r>
              <a:rPr lang="en-US" altLang="zh-TW" sz="2500" b="1" dirty="0">
                <a:solidFill>
                  <a:srgbClr val="FF0000"/>
                </a:solidFill>
              </a:rPr>
              <a:t>all charges </a:t>
            </a:r>
            <a:r>
              <a:rPr lang="en-US" altLang="zh-TW" sz="2500" b="1" dirty="0">
                <a:solidFill>
                  <a:schemeClr val="tx1"/>
                </a:solidFill>
              </a:rPr>
              <a:t>(such as commissions, fees, costs or expenses) incurred  in respect of a transfer must be </a:t>
            </a:r>
            <a:r>
              <a:rPr lang="en-US" altLang="zh-TW" sz="2500" b="1" dirty="0">
                <a:solidFill>
                  <a:srgbClr val="FF0000"/>
                </a:solidFill>
              </a:rPr>
              <a:t>paid by the first beneficiary</a:t>
            </a:r>
            <a:r>
              <a:rPr lang="en-US" altLang="zh-TW" sz="2500" b="1" dirty="0">
                <a:solidFill>
                  <a:schemeClr val="tx1"/>
                </a:solidFill>
              </a:rPr>
              <a:t>. </a:t>
            </a:r>
            <a:r>
              <a:rPr lang="zh-TW" altLang="zh-TW" sz="2500" dirty="0">
                <a:solidFill>
                  <a:schemeClr val="tx1"/>
                </a:solidFill>
              </a:rPr>
              <a:t>　</a:t>
            </a:r>
          </a:p>
          <a:p>
            <a:r>
              <a:rPr lang="en-US" altLang="zh-TW" sz="2500" b="1" dirty="0">
                <a:solidFill>
                  <a:schemeClr val="tx1"/>
                </a:solidFill>
              </a:rPr>
              <a:t>d. A credit may be transferred in part to </a:t>
            </a:r>
            <a:r>
              <a:rPr lang="en-US" altLang="zh-TW" sz="2500" b="1" dirty="0">
                <a:solidFill>
                  <a:srgbClr val="FF0000"/>
                </a:solidFill>
              </a:rPr>
              <a:t>more than one </a:t>
            </a:r>
            <a:r>
              <a:rPr lang="en-US" altLang="zh-TW" sz="2500" b="1" dirty="0">
                <a:solidFill>
                  <a:schemeClr val="tx1"/>
                </a:solidFill>
              </a:rPr>
              <a:t>second beneficiary provided partial drawings or shipments are allowed. </a:t>
            </a:r>
            <a:r>
              <a:rPr lang="zh-TW" altLang="zh-TW" sz="2500" dirty="0">
                <a:solidFill>
                  <a:schemeClr val="tx1"/>
                </a:solidFill>
              </a:rPr>
              <a:t>　</a:t>
            </a:r>
          </a:p>
          <a:p>
            <a:r>
              <a:rPr lang="en-US" altLang="zh-TW" sz="2500" b="1" dirty="0">
                <a:solidFill>
                  <a:schemeClr val="tx1"/>
                </a:solidFill>
              </a:rPr>
              <a:t>A transferred credit </a:t>
            </a:r>
            <a:r>
              <a:rPr lang="en-US" altLang="zh-TW" sz="2500" b="1" dirty="0">
                <a:solidFill>
                  <a:srgbClr val="FF0000"/>
                </a:solidFill>
              </a:rPr>
              <a:t>cannot be transferred </a:t>
            </a:r>
            <a:r>
              <a:rPr lang="en-US" altLang="zh-TW" sz="2500" b="1" dirty="0">
                <a:solidFill>
                  <a:schemeClr val="tx1"/>
                </a:solidFill>
              </a:rPr>
              <a:t>at the request of a second beneficiary </a:t>
            </a:r>
            <a:r>
              <a:rPr lang="en-US" altLang="zh-TW" sz="2500" b="1" dirty="0">
                <a:solidFill>
                  <a:srgbClr val="FF0000"/>
                </a:solidFill>
              </a:rPr>
              <a:t>to any subsequent beneficiary</a:t>
            </a:r>
            <a:r>
              <a:rPr lang="en-US" altLang="zh-TW" sz="2500" b="1" dirty="0">
                <a:solidFill>
                  <a:schemeClr val="tx1"/>
                </a:solidFill>
              </a:rPr>
              <a:t>. </a:t>
            </a:r>
            <a:endParaRPr lang="zh-TW" altLang="zh-TW" sz="2500" dirty="0">
              <a:solidFill>
                <a:schemeClr val="tx1"/>
              </a:solidFill>
            </a:endParaRPr>
          </a:p>
          <a:p>
            <a:r>
              <a:rPr lang="en-US" altLang="zh-TW" sz="2500" b="1" dirty="0">
                <a:solidFill>
                  <a:schemeClr val="tx1"/>
                </a:solidFill>
              </a:rPr>
              <a:t>The first beneficiary is not considered to be a subsequent beneficiary. </a:t>
            </a:r>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143</a:t>
            </a:fld>
            <a:endParaRPr lang="zh-TW" altLang="en-US"/>
          </a:p>
        </p:txBody>
      </p:sp>
    </p:spTree>
    <p:extLst>
      <p:ext uri="{BB962C8B-B14F-4D97-AF65-F5344CB8AC3E}">
        <p14:creationId xmlns:p14="http://schemas.microsoft.com/office/powerpoint/2010/main" val="286063888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(4)</a:t>
            </a:r>
            <a:endParaRPr lang="zh-TW" altLang="en-US" sz="3600" dirty="0"/>
          </a:p>
        </p:txBody>
      </p:sp>
      <p:sp>
        <p:nvSpPr>
          <p:cNvPr id="3" name="文字版面配置區 2"/>
          <p:cNvSpPr>
            <a:spLocks noGrp="1"/>
          </p:cNvSpPr>
          <p:nvPr>
            <p:ph type="body" idx="1"/>
          </p:nvPr>
        </p:nvSpPr>
        <p:spPr>
          <a:xfrm>
            <a:off x="611560" y="2420888"/>
            <a:ext cx="8352928" cy="4121422"/>
          </a:xfrm>
        </p:spPr>
        <p:txBody>
          <a:bodyPr>
            <a:noAutofit/>
          </a:bodyPr>
          <a:lstStyle/>
          <a:p>
            <a:r>
              <a:rPr lang="en-US" altLang="zh-TW" b="1" dirty="0">
                <a:solidFill>
                  <a:schemeClr val="tx1"/>
                </a:solidFill>
              </a:rPr>
              <a:t>e. Any request for transfer </a:t>
            </a:r>
            <a:r>
              <a:rPr lang="en-US" altLang="zh-TW" b="1" dirty="0">
                <a:solidFill>
                  <a:srgbClr val="FF0000"/>
                </a:solidFill>
              </a:rPr>
              <a:t>must indicate </a:t>
            </a:r>
            <a:r>
              <a:rPr lang="en-US" altLang="zh-TW" b="1" dirty="0">
                <a:solidFill>
                  <a:schemeClr val="tx1"/>
                </a:solidFill>
              </a:rPr>
              <a:t>if and under what conditions </a:t>
            </a:r>
            <a:r>
              <a:rPr lang="en-US" altLang="zh-TW" b="1" dirty="0">
                <a:solidFill>
                  <a:srgbClr val="FF0000"/>
                </a:solidFill>
              </a:rPr>
              <a:t>amendments</a:t>
            </a:r>
            <a:r>
              <a:rPr lang="en-US" altLang="zh-TW" b="1" dirty="0">
                <a:solidFill>
                  <a:schemeClr val="tx1"/>
                </a:solidFill>
              </a:rPr>
              <a:t> may be advised to the second </a:t>
            </a:r>
            <a:r>
              <a:rPr lang="en-US" altLang="zh-TW" b="1" dirty="0" smtClean="0">
                <a:solidFill>
                  <a:schemeClr val="tx1"/>
                </a:solidFill>
              </a:rPr>
              <a:t>beneficiary</a:t>
            </a:r>
            <a:r>
              <a:rPr lang="en-US" altLang="zh-TW" b="1" dirty="0">
                <a:solidFill>
                  <a:schemeClr val="tx1"/>
                </a:solidFill>
              </a:rPr>
              <a:t>. The transferred credit must clearly indicate those conditions. </a:t>
            </a:r>
            <a:r>
              <a:rPr lang="zh-TW" altLang="zh-TW" dirty="0">
                <a:solidFill>
                  <a:schemeClr val="tx1"/>
                </a:solidFill>
              </a:rPr>
              <a:t>　</a:t>
            </a:r>
          </a:p>
          <a:p>
            <a:r>
              <a:rPr lang="en-US" altLang="zh-TW" b="1" dirty="0">
                <a:solidFill>
                  <a:schemeClr val="tx1"/>
                </a:solidFill>
              </a:rPr>
              <a:t>f. If a credit is transferred to more than one second beneficiary, </a:t>
            </a:r>
            <a:r>
              <a:rPr lang="en-US" altLang="zh-TW" b="1" dirty="0">
                <a:solidFill>
                  <a:srgbClr val="FF0000"/>
                </a:solidFill>
              </a:rPr>
              <a:t>rejection of an amendment by one or more second </a:t>
            </a:r>
            <a:r>
              <a:rPr lang="en-US" altLang="zh-TW" b="1" dirty="0" smtClean="0">
                <a:solidFill>
                  <a:srgbClr val="FF0000"/>
                </a:solidFill>
              </a:rPr>
              <a:t>beneficiary </a:t>
            </a:r>
            <a:r>
              <a:rPr lang="en-US" altLang="zh-TW" b="1" dirty="0">
                <a:solidFill>
                  <a:srgbClr val="FF0000"/>
                </a:solidFill>
              </a:rPr>
              <a:t>does not invalidate the acceptance by any other second beneficiary</a:t>
            </a:r>
            <a:r>
              <a:rPr lang="en-US" altLang="zh-TW" b="1" dirty="0">
                <a:solidFill>
                  <a:schemeClr val="tx1"/>
                </a:solidFill>
              </a:rPr>
              <a:t>, with respect to which the transferred credit will be amended accordingly</a:t>
            </a:r>
            <a:r>
              <a:rPr lang="en-US" altLang="zh-TW" b="1" dirty="0" smtClean="0">
                <a:solidFill>
                  <a:schemeClr val="tx1"/>
                </a:solidFill>
              </a:rPr>
              <a:t>.</a:t>
            </a:r>
            <a:r>
              <a:rPr lang="en-US" altLang="zh-TW" b="1" dirty="0">
                <a:solidFill>
                  <a:schemeClr val="tx1"/>
                </a:solidFill>
              </a:rPr>
              <a:t> For any second beneficiary that rejected the amendment, the transferred credit  will </a:t>
            </a:r>
            <a:r>
              <a:rPr lang="en-US" altLang="zh-TW" b="1" dirty="0">
                <a:solidFill>
                  <a:srgbClr val="FF0000"/>
                </a:solidFill>
              </a:rPr>
              <a:t>remain </a:t>
            </a:r>
            <a:r>
              <a:rPr lang="en-US" altLang="zh-TW" b="1" dirty="0" err="1">
                <a:solidFill>
                  <a:srgbClr val="FF0000"/>
                </a:solidFill>
              </a:rPr>
              <a:t>unamended</a:t>
            </a:r>
            <a:r>
              <a:rPr lang="en-US" altLang="zh-TW" b="1" dirty="0">
                <a:solidFill>
                  <a:schemeClr val="tx1"/>
                </a:solidFill>
              </a:rPr>
              <a:t>. </a:t>
            </a:r>
            <a:endParaRPr lang="zh-TW" altLang="zh-TW" dirty="0">
              <a:solidFill>
                <a:schemeClr val="tx1"/>
              </a:solidFill>
            </a:endParaRPr>
          </a:p>
          <a:p>
            <a:r>
              <a:rPr lang="en-US" altLang="zh-TW" sz="2800" b="1" dirty="0"/>
              <a:t>  </a:t>
            </a:r>
            <a:endParaRPr lang="zh-TW" altLang="zh-TW" sz="2800" dirty="0"/>
          </a:p>
          <a:p>
            <a:r>
              <a:rPr lang="zh-TW" altLang="zh-TW" sz="2800" dirty="0"/>
              <a:t>　</a:t>
            </a:r>
          </a:p>
          <a:p>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144</a:t>
            </a:fld>
            <a:endParaRPr lang="zh-TW" altLang="en-US"/>
          </a:p>
        </p:txBody>
      </p:sp>
    </p:spTree>
    <p:extLst>
      <p:ext uri="{BB962C8B-B14F-4D97-AF65-F5344CB8AC3E}">
        <p14:creationId xmlns:p14="http://schemas.microsoft.com/office/powerpoint/2010/main" val="242665639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(5)</a:t>
            </a:r>
            <a:endParaRPr lang="zh-TW" altLang="en-US" sz="3600" dirty="0"/>
          </a:p>
        </p:txBody>
      </p:sp>
      <p:sp>
        <p:nvSpPr>
          <p:cNvPr id="3" name="文字版面配置區 2"/>
          <p:cNvSpPr>
            <a:spLocks noGrp="1"/>
          </p:cNvSpPr>
          <p:nvPr>
            <p:ph type="body" idx="1"/>
          </p:nvPr>
        </p:nvSpPr>
        <p:spPr>
          <a:xfrm>
            <a:off x="395536" y="2564904"/>
            <a:ext cx="8568952" cy="4121422"/>
          </a:xfrm>
        </p:spPr>
        <p:txBody>
          <a:bodyPr>
            <a:noAutofit/>
          </a:bodyPr>
          <a:lstStyle/>
          <a:p>
            <a:r>
              <a:rPr lang="en-US" altLang="zh-TW" b="1" dirty="0" smtClean="0">
                <a:solidFill>
                  <a:schemeClr val="tx1"/>
                </a:solidFill>
              </a:rPr>
              <a:t>g</a:t>
            </a:r>
            <a:r>
              <a:rPr lang="en-US" altLang="zh-TW" b="1" dirty="0">
                <a:solidFill>
                  <a:schemeClr val="tx1"/>
                </a:solidFill>
              </a:rPr>
              <a:t>. The transferred credit must accurately reflect the terms and conditions of the credit, including confirmation, if any, </a:t>
            </a:r>
            <a:r>
              <a:rPr lang="en-US" altLang="zh-TW" b="1" dirty="0" smtClean="0">
                <a:solidFill>
                  <a:schemeClr val="tx1"/>
                </a:solidFill>
              </a:rPr>
              <a:t>with </a:t>
            </a:r>
            <a:r>
              <a:rPr lang="en-US" altLang="zh-TW" b="1" dirty="0">
                <a:solidFill>
                  <a:schemeClr val="tx1"/>
                </a:solidFill>
              </a:rPr>
              <a:t>the exception of: </a:t>
            </a:r>
            <a:endParaRPr lang="zh-TW" altLang="zh-TW" dirty="0">
              <a:solidFill>
                <a:schemeClr val="tx1"/>
              </a:solidFill>
            </a:endParaRPr>
          </a:p>
          <a:p>
            <a:r>
              <a:rPr lang="en-US" altLang="zh-TW" b="1" dirty="0">
                <a:solidFill>
                  <a:schemeClr val="tx1"/>
                </a:solidFill>
              </a:rPr>
              <a:t>   --   the </a:t>
            </a:r>
            <a:r>
              <a:rPr lang="en-US" altLang="zh-TW" b="1" dirty="0">
                <a:solidFill>
                  <a:srgbClr val="FF0000"/>
                </a:solidFill>
              </a:rPr>
              <a:t>amount</a:t>
            </a:r>
            <a:r>
              <a:rPr lang="en-US" altLang="zh-TW" b="1" dirty="0">
                <a:solidFill>
                  <a:schemeClr val="tx1"/>
                </a:solidFill>
              </a:rPr>
              <a:t> of the credit, </a:t>
            </a:r>
            <a:endParaRPr lang="zh-TW" altLang="zh-TW" dirty="0">
              <a:solidFill>
                <a:schemeClr val="tx1"/>
              </a:solidFill>
            </a:endParaRPr>
          </a:p>
          <a:p>
            <a:r>
              <a:rPr lang="en-US" altLang="zh-TW" b="1" dirty="0">
                <a:solidFill>
                  <a:schemeClr val="tx1"/>
                </a:solidFill>
              </a:rPr>
              <a:t>   --  any </a:t>
            </a:r>
            <a:r>
              <a:rPr lang="en-US" altLang="zh-TW" b="1" dirty="0">
                <a:solidFill>
                  <a:srgbClr val="FF0000"/>
                </a:solidFill>
              </a:rPr>
              <a:t>unit price </a:t>
            </a:r>
            <a:r>
              <a:rPr lang="en-US" altLang="zh-TW" b="1" dirty="0">
                <a:solidFill>
                  <a:schemeClr val="tx1"/>
                </a:solidFill>
              </a:rPr>
              <a:t>stated therein, </a:t>
            </a:r>
            <a:endParaRPr lang="zh-TW" altLang="zh-TW" dirty="0">
              <a:solidFill>
                <a:schemeClr val="tx1"/>
              </a:solidFill>
            </a:endParaRPr>
          </a:p>
          <a:p>
            <a:r>
              <a:rPr lang="en-US" altLang="zh-TW" b="1" dirty="0">
                <a:solidFill>
                  <a:schemeClr val="tx1"/>
                </a:solidFill>
              </a:rPr>
              <a:t>   --  the </a:t>
            </a:r>
            <a:r>
              <a:rPr lang="en-US" altLang="zh-TW" b="1" dirty="0">
                <a:solidFill>
                  <a:srgbClr val="FF0000"/>
                </a:solidFill>
              </a:rPr>
              <a:t>expiry date</a:t>
            </a:r>
            <a:r>
              <a:rPr lang="en-US" altLang="zh-TW" b="1" dirty="0">
                <a:solidFill>
                  <a:schemeClr val="tx1"/>
                </a:solidFill>
              </a:rPr>
              <a:t>,</a:t>
            </a:r>
            <a:endParaRPr lang="zh-TW" altLang="zh-TW" dirty="0">
              <a:solidFill>
                <a:schemeClr val="tx1"/>
              </a:solidFill>
            </a:endParaRPr>
          </a:p>
          <a:p>
            <a:r>
              <a:rPr lang="en-US" altLang="zh-TW" b="1" dirty="0">
                <a:solidFill>
                  <a:schemeClr val="tx1"/>
                </a:solidFill>
              </a:rPr>
              <a:t>   --  the </a:t>
            </a:r>
            <a:r>
              <a:rPr lang="en-US" altLang="zh-TW" b="1" dirty="0">
                <a:solidFill>
                  <a:srgbClr val="FF0000"/>
                </a:solidFill>
              </a:rPr>
              <a:t>period for presentation</a:t>
            </a:r>
            <a:r>
              <a:rPr lang="en-US" altLang="zh-TW" b="1" dirty="0">
                <a:solidFill>
                  <a:schemeClr val="tx1"/>
                </a:solidFill>
              </a:rPr>
              <a:t>, or </a:t>
            </a:r>
            <a:endParaRPr lang="zh-TW" altLang="zh-TW" dirty="0">
              <a:solidFill>
                <a:schemeClr val="tx1"/>
              </a:solidFill>
            </a:endParaRPr>
          </a:p>
          <a:p>
            <a:r>
              <a:rPr lang="en-US" altLang="zh-TW" dirty="0">
                <a:solidFill>
                  <a:schemeClr val="tx1"/>
                </a:solidFill>
              </a:rPr>
              <a:t>  </a:t>
            </a:r>
            <a:r>
              <a:rPr lang="en-US" altLang="zh-TW" b="1" dirty="0">
                <a:solidFill>
                  <a:schemeClr val="tx1"/>
                </a:solidFill>
              </a:rPr>
              <a:t> --  the </a:t>
            </a:r>
            <a:r>
              <a:rPr lang="en-US" altLang="zh-TW" b="1" dirty="0">
                <a:solidFill>
                  <a:srgbClr val="FF0000"/>
                </a:solidFill>
              </a:rPr>
              <a:t>latest shipment date </a:t>
            </a:r>
            <a:r>
              <a:rPr lang="en-US" altLang="zh-TW" b="1" dirty="0">
                <a:solidFill>
                  <a:schemeClr val="tx1"/>
                </a:solidFill>
              </a:rPr>
              <a:t>or given period for shipment,    </a:t>
            </a:r>
            <a:endParaRPr lang="zh-TW" altLang="zh-TW" dirty="0">
              <a:solidFill>
                <a:schemeClr val="tx1"/>
              </a:solidFill>
            </a:endParaRPr>
          </a:p>
          <a:p>
            <a:r>
              <a:rPr lang="en-US" altLang="zh-TW" dirty="0">
                <a:solidFill>
                  <a:schemeClr val="tx1"/>
                </a:solidFill>
              </a:rPr>
              <a:t>  </a:t>
            </a:r>
            <a:r>
              <a:rPr lang="en-US" altLang="zh-TW" b="1" dirty="0">
                <a:solidFill>
                  <a:schemeClr val="tx1"/>
                </a:solidFill>
              </a:rPr>
              <a:t>   any or all of which may be reduced or curtailed.  </a:t>
            </a:r>
            <a:endParaRPr lang="zh-TW" altLang="zh-TW" dirty="0">
              <a:solidFill>
                <a:schemeClr val="tx1"/>
              </a:solidFill>
            </a:endParaRPr>
          </a:p>
          <a:p>
            <a:r>
              <a:rPr lang="zh-TW" altLang="zh-TW" sz="2800" dirty="0"/>
              <a:t>　</a:t>
            </a:r>
          </a:p>
          <a:p>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145</a:t>
            </a:fld>
            <a:endParaRPr lang="zh-TW" altLang="en-US"/>
          </a:p>
        </p:txBody>
      </p:sp>
    </p:spTree>
    <p:extLst>
      <p:ext uri="{BB962C8B-B14F-4D97-AF65-F5344CB8AC3E}">
        <p14:creationId xmlns:p14="http://schemas.microsoft.com/office/powerpoint/2010/main" val="407502817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(6)</a:t>
            </a:r>
            <a:endParaRPr lang="zh-TW" altLang="en-US" sz="3600" dirty="0"/>
          </a:p>
        </p:txBody>
      </p:sp>
      <p:sp>
        <p:nvSpPr>
          <p:cNvPr id="3" name="文字版面配置區 2"/>
          <p:cNvSpPr>
            <a:spLocks noGrp="1"/>
          </p:cNvSpPr>
          <p:nvPr>
            <p:ph type="body" idx="1"/>
          </p:nvPr>
        </p:nvSpPr>
        <p:spPr>
          <a:xfrm>
            <a:off x="560216" y="2492896"/>
            <a:ext cx="8568952" cy="4121422"/>
          </a:xfrm>
        </p:spPr>
        <p:txBody>
          <a:bodyPr>
            <a:noAutofit/>
          </a:bodyPr>
          <a:lstStyle/>
          <a:p>
            <a:r>
              <a:rPr lang="en-US" altLang="zh-TW" sz="2800" b="1" dirty="0">
                <a:solidFill>
                  <a:schemeClr val="tx1"/>
                </a:solidFill>
              </a:rPr>
              <a:t> The </a:t>
            </a:r>
            <a:r>
              <a:rPr lang="en-US" altLang="zh-TW" sz="2800" b="1" dirty="0">
                <a:solidFill>
                  <a:srgbClr val="FF0000"/>
                </a:solidFill>
              </a:rPr>
              <a:t>percentage</a:t>
            </a:r>
            <a:r>
              <a:rPr lang="en-US" altLang="zh-TW" sz="2800" b="1" dirty="0">
                <a:solidFill>
                  <a:schemeClr val="tx1"/>
                </a:solidFill>
              </a:rPr>
              <a:t> for which insurance cover must be effected may be increased to provide the amount of cover  stipulated in the credit or these articles. </a:t>
            </a:r>
            <a:r>
              <a:rPr lang="zh-TW" altLang="zh-TW" sz="2800" dirty="0">
                <a:solidFill>
                  <a:schemeClr val="tx1"/>
                </a:solidFill>
              </a:rPr>
              <a:t>　</a:t>
            </a:r>
          </a:p>
          <a:p>
            <a:r>
              <a:rPr lang="en-US" altLang="zh-TW" sz="2800" b="1" dirty="0">
                <a:solidFill>
                  <a:schemeClr val="tx1"/>
                </a:solidFill>
              </a:rPr>
              <a:t> The </a:t>
            </a:r>
            <a:r>
              <a:rPr lang="en-US" altLang="zh-TW" sz="2800" b="1" dirty="0">
                <a:solidFill>
                  <a:srgbClr val="FF0000"/>
                </a:solidFill>
              </a:rPr>
              <a:t>name of the first beneficiary </a:t>
            </a:r>
            <a:r>
              <a:rPr lang="en-US" altLang="zh-TW" sz="2800" b="1" dirty="0">
                <a:solidFill>
                  <a:schemeClr val="tx1"/>
                </a:solidFill>
              </a:rPr>
              <a:t>may be substituted for that of the applicant in the credit. </a:t>
            </a:r>
            <a:r>
              <a:rPr lang="zh-TW" altLang="zh-TW" sz="2800" dirty="0">
                <a:solidFill>
                  <a:schemeClr val="tx1"/>
                </a:solidFill>
              </a:rPr>
              <a:t>　</a:t>
            </a:r>
          </a:p>
          <a:p>
            <a:r>
              <a:rPr lang="en-US" altLang="zh-TW" sz="2800" b="1" dirty="0">
                <a:solidFill>
                  <a:schemeClr val="tx1"/>
                </a:solidFill>
              </a:rPr>
              <a:t> If the name of the applicant is specifically required by the credit to appear in any document other than the invoice,  such requirement must be reflected in the transferred credit. </a:t>
            </a:r>
            <a:endParaRPr lang="zh-TW" altLang="zh-TW" sz="2800" dirty="0">
              <a:solidFill>
                <a:schemeClr val="tx1"/>
              </a:solidFill>
            </a:endParaRPr>
          </a:p>
          <a:p>
            <a:r>
              <a:rPr lang="zh-TW" altLang="zh-TW" sz="2800" dirty="0"/>
              <a:t>　</a:t>
            </a:r>
          </a:p>
          <a:p>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146</a:t>
            </a:fld>
            <a:endParaRPr lang="zh-TW" altLang="en-US"/>
          </a:p>
        </p:txBody>
      </p:sp>
    </p:spTree>
    <p:extLst>
      <p:ext uri="{BB962C8B-B14F-4D97-AF65-F5344CB8AC3E}">
        <p14:creationId xmlns:p14="http://schemas.microsoft.com/office/powerpoint/2010/main" val="89475485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(7)</a:t>
            </a:r>
            <a:endParaRPr lang="zh-TW" altLang="en-US" sz="3600" dirty="0"/>
          </a:p>
        </p:txBody>
      </p:sp>
      <p:sp>
        <p:nvSpPr>
          <p:cNvPr id="3" name="文字版面配置區 2"/>
          <p:cNvSpPr>
            <a:spLocks noGrp="1"/>
          </p:cNvSpPr>
          <p:nvPr>
            <p:ph type="body" idx="1"/>
          </p:nvPr>
        </p:nvSpPr>
        <p:spPr>
          <a:xfrm>
            <a:off x="683568" y="2492896"/>
            <a:ext cx="8280920" cy="4121422"/>
          </a:xfrm>
        </p:spPr>
        <p:txBody>
          <a:bodyPr>
            <a:noAutofit/>
          </a:bodyPr>
          <a:lstStyle/>
          <a:p>
            <a:r>
              <a:rPr lang="en-US" altLang="zh-TW" sz="3200" b="1" dirty="0">
                <a:solidFill>
                  <a:schemeClr val="tx1"/>
                </a:solidFill>
              </a:rPr>
              <a:t>h. The first beneficiary has the right to </a:t>
            </a:r>
            <a:r>
              <a:rPr lang="en-US" altLang="zh-TW" sz="3200" b="1" dirty="0">
                <a:solidFill>
                  <a:srgbClr val="FF0000"/>
                </a:solidFill>
              </a:rPr>
              <a:t>substitute</a:t>
            </a:r>
            <a:r>
              <a:rPr lang="en-US" altLang="zh-TW" sz="3200" b="1" dirty="0">
                <a:solidFill>
                  <a:schemeClr val="tx1"/>
                </a:solidFill>
              </a:rPr>
              <a:t> its own </a:t>
            </a:r>
            <a:r>
              <a:rPr lang="en-US" altLang="zh-TW" sz="3200" b="1" dirty="0">
                <a:solidFill>
                  <a:srgbClr val="FF0000"/>
                </a:solidFill>
              </a:rPr>
              <a:t>invoice and draft</a:t>
            </a:r>
            <a:r>
              <a:rPr lang="en-US" altLang="zh-TW" sz="3200" b="1" dirty="0">
                <a:solidFill>
                  <a:schemeClr val="tx1"/>
                </a:solidFill>
              </a:rPr>
              <a:t>, if any, for those of a second beneficiary  for an amount not in excess of that stipulated in the credit, and upon such substitution the first beneficiary can </a:t>
            </a:r>
            <a:r>
              <a:rPr lang="en-US" altLang="zh-TW" sz="3200" b="1" dirty="0">
                <a:solidFill>
                  <a:srgbClr val="FF0000"/>
                </a:solidFill>
              </a:rPr>
              <a:t>draw</a:t>
            </a:r>
            <a:r>
              <a:rPr lang="en-US" altLang="zh-TW" sz="3200" b="1" dirty="0">
                <a:solidFill>
                  <a:schemeClr val="tx1"/>
                </a:solidFill>
              </a:rPr>
              <a:t> </a:t>
            </a:r>
            <a:r>
              <a:rPr lang="en-US" altLang="zh-TW" sz="3200" b="1" dirty="0" smtClean="0">
                <a:solidFill>
                  <a:schemeClr val="tx1"/>
                </a:solidFill>
              </a:rPr>
              <a:t>under </a:t>
            </a:r>
            <a:r>
              <a:rPr lang="en-US" altLang="zh-TW" sz="3200" b="1" dirty="0">
                <a:solidFill>
                  <a:schemeClr val="tx1"/>
                </a:solidFill>
              </a:rPr>
              <a:t>the credit for the </a:t>
            </a:r>
            <a:r>
              <a:rPr lang="en-US" altLang="zh-TW" sz="3200" b="1" dirty="0">
                <a:solidFill>
                  <a:srgbClr val="FF0000"/>
                </a:solidFill>
              </a:rPr>
              <a:t>difference</a:t>
            </a:r>
            <a:r>
              <a:rPr lang="en-US" altLang="zh-TW" sz="3200" b="1" dirty="0">
                <a:solidFill>
                  <a:schemeClr val="tx1"/>
                </a:solidFill>
              </a:rPr>
              <a:t>, if any, between its invoice and the invoice of a second beneficiary.</a:t>
            </a:r>
            <a:endParaRPr lang="zh-TW" altLang="zh-TW" sz="3200" dirty="0">
              <a:solidFill>
                <a:schemeClr val="tx1"/>
              </a:solidFill>
            </a:endParaRPr>
          </a:p>
          <a:p>
            <a:r>
              <a:rPr lang="zh-TW" altLang="zh-TW" sz="2800" dirty="0"/>
              <a:t>　</a:t>
            </a:r>
          </a:p>
          <a:p>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147</a:t>
            </a:fld>
            <a:endParaRPr lang="zh-TW" altLang="en-US"/>
          </a:p>
        </p:txBody>
      </p:sp>
    </p:spTree>
    <p:extLst>
      <p:ext uri="{BB962C8B-B14F-4D97-AF65-F5344CB8AC3E}">
        <p14:creationId xmlns:p14="http://schemas.microsoft.com/office/powerpoint/2010/main" val="39284204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(8)</a:t>
            </a:r>
            <a:endParaRPr lang="zh-TW" altLang="en-US" sz="3600" dirty="0"/>
          </a:p>
        </p:txBody>
      </p:sp>
      <p:sp>
        <p:nvSpPr>
          <p:cNvPr id="3" name="文字版面配置區 2"/>
          <p:cNvSpPr>
            <a:spLocks noGrp="1"/>
          </p:cNvSpPr>
          <p:nvPr>
            <p:ph type="body" idx="1"/>
          </p:nvPr>
        </p:nvSpPr>
        <p:spPr>
          <a:xfrm>
            <a:off x="683568" y="2492896"/>
            <a:ext cx="8280920" cy="4121422"/>
          </a:xfrm>
        </p:spPr>
        <p:txBody>
          <a:bodyPr>
            <a:noAutofit/>
          </a:bodyPr>
          <a:lstStyle/>
          <a:p>
            <a:r>
              <a:rPr lang="en-US" altLang="zh-TW" sz="2700" b="1" dirty="0" err="1">
                <a:solidFill>
                  <a:schemeClr val="tx1"/>
                </a:solidFill>
              </a:rPr>
              <a:t>i</a:t>
            </a:r>
            <a:r>
              <a:rPr lang="en-US" altLang="zh-TW" sz="2700" b="1" dirty="0">
                <a:solidFill>
                  <a:schemeClr val="tx1"/>
                </a:solidFill>
              </a:rPr>
              <a:t>. If the first beneficiary is to present its own invoice and draft, if any, but fails to do so on first demand, or if the </a:t>
            </a:r>
            <a:r>
              <a:rPr lang="en-US" altLang="zh-TW" sz="2700" b="1" dirty="0" smtClean="0">
                <a:solidFill>
                  <a:schemeClr val="tx1"/>
                </a:solidFill>
              </a:rPr>
              <a:t>invoices </a:t>
            </a:r>
            <a:r>
              <a:rPr lang="en-US" altLang="zh-TW" sz="2700" b="1" dirty="0">
                <a:solidFill>
                  <a:schemeClr val="tx1"/>
                </a:solidFill>
              </a:rPr>
              <a:t>presented by the first beneficiary create discrepancies that did not exist in the presentation made by the  second beneficiary and the first beneficiary fails to correct them on first demand, the transferring bank </a:t>
            </a:r>
            <a:r>
              <a:rPr lang="en-US" altLang="zh-TW" sz="2700" b="1" dirty="0">
                <a:solidFill>
                  <a:srgbClr val="FF0000"/>
                </a:solidFill>
              </a:rPr>
              <a:t>has the </a:t>
            </a:r>
            <a:r>
              <a:rPr lang="en-US" altLang="zh-TW" sz="2700" b="1" dirty="0" smtClean="0">
                <a:solidFill>
                  <a:srgbClr val="FF0000"/>
                </a:solidFill>
              </a:rPr>
              <a:t>right </a:t>
            </a:r>
            <a:r>
              <a:rPr lang="en-US" altLang="zh-TW" sz="2700" b="1" dirty="0">
                <a:solidFill>
                  <a:srgbClr val="FF0000"/>
                </a:solidFill>
              </a:rPr>
              <a:t>to present </a:t>
            </a:r>
            <a:r>
              <a:rPr lang="en-US" altLang="zh-TW" sz="2700" b="1" dirty="0">
                <a:solidFill>
                  <a:schemeClr val="tx1"/>
                </a:solidFill>
              </a:rPr>
              <a:t>the documents as received from the second beneficiary to the issuing bank, without further  responsibility to the first beneficiary. </a:t>
            </a:r>
            <a:endParaRPr lang="zh-TW" altLang="zh-TW" sz="2700" dirty="0">
              <a:solidFill>
                <a:schemeClr val="tx1"/>
              </a:solidFill>
            </a:endParaRPr>
          </a:p>
          <a:p>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148</a:t>
            </a:fld>
            <a:endParaRPr lang="zh-TW" altLang="en-US"/>
          </a:p>
        </p:txBody>
      </p:sp>
    </p:spTree>
    <p:extLst>
      <p:ext uri="{BB962C8B-B14F-4D97-AF65-F5344CB8AC3E}">
        <p14:creationId xmlns:p14="http://schemas.microsoft.com/office/powerpoint/2010/main" val="412518737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(9)</a:t>
            </a:r>
            <a:endParaRPr lang="zh-TW" altLang="en-US" sz="3600" dirty="0"/>
          </a:p>
        </p:txBody>
      </p:sp>
      <p:sp>
        <p:nvSpPr>
          <p:cNvPr id="3" name="文字版面配置區 2"/>
          <p:cNvSpPr>
            <a:spLocks noGrp="1"/>
          </p:cNvSpPr>
          <p:nvPr>
            <p:ph type="body" idx="1"/>
          </p:nvPr>
        </p:nvSpPr>
        <p:spPr>
          <a:xfrm>
            <a:off x="460768" y="2420888"/>
            <a:ext cx="8712968" cy="4121422"/>
          </a:xfrm>
        </p:spPr>
        <p:txBody>
          <a:bodyPr>
            <a:noAutofit/>
          </a:bodyPr>
          <a:lstStyle/>
          <a:p>
            <a:r>
              <a:rPr lang="en-US" altLang="zh-TW" sz="2800" b="1" dirty="0">
                <a:solidFill>
                  <a:schemeClr val="tx1"/>
                </a:solidFill>
              </a:rPr>
              <a:t>j. The first beneficiary may, in its request for transfer, indicate that </a:t>
            </a:r>
            <a:r>
              <a:rPr lang="en-US" altLang="zh-TW" sz="2800" b="1" dirty="0" err="1">
                <a:solidFill>
                  <a:schemeClr val="tx1"/>
                </a:solidFill>
              </a:rPr>
              <a:t>honour</a:t>
            </a:r>
            <a:r>
              <a:rPr lang="en-US" altLang="zh-TW" sz="2800" b="1" dirty="0">
                <a:solidFill>
                  <a:schemeClr val="tx1"/>
                </a:solidFill>
              </a:rPr>
              <a:t> or negotiation is to be effected to a second  </a:t>
            </a:r>
            <a:r>
              <a:rPr lang="en-US" altLang="zh-TW" sz="2800" b="1" dirty="0" smtClean="0">
                <a:solidFill>
                  <a:schemeClr val="tx1"/>
                </a:solidFill>
              </a:rPr>
              <a:t>beneficiary </a:t>
            </a:r>
            <a:r>
              <a:rPr lang="en-US" altLang="zh-TW" sz="2800" b="1" dirty="0">
                <a:solidFill>
                  <a:schemeClr val="tx1"/>
                </a:solidFill>
              </a:rPr>
              <a:t>at the place to which the credit has been transferred, up to and including the expiry date of the credit. </a:t>
            </a:r>
            <a:endParaRPr lang="zh-TW" altLang="zh-TW" sz="2800" dirty="0">
              <a:solidFill>
                <a:schemeClr val="tx1"/>
              </a:solidFill>
            </a:endParaRPr>
          </a:p>
          <a:p>
            <a:r>
              <a:rPr lang="en-US" altLang="zh-TW" sz="2800" b="1" dirty="0">
                <a:solidFill>
                  <a:schemeClr val="tx1"/>
                </a:solidFill>
              </a:rPr>
              <a:t> This is without prejudice to the right of the first beneficiary in accordance with sub-article 38 (h). </a:t>
            </a:r>
            <a:endParaRPr lang="zh-TW" altLang="zh-TW" sz="2800" dirty="0">
              <a:solidFill>
                <a:schemeClr val="tx1"/>
              </a:solidFill>
            </a:endParaRPr>
          </a:p>
          <a:p>
            <a:r>
              <a:rPr lang="en-US" altLang="zh-TW" sz="2800" b="1" dirty="0" smtClean="0">
                <a:solidFill>
                  <a:schemeClr val="tx1"/>
                </a:solidFill>
              </a:rPr>
              <a:t>k</a:t>
            </a:r>
            <a:r>
              <a:rPr lang="en-US" altLang="zh-TW" sz="2800" b="1" dirty="0">
                <a:solidFill>
                  <a:schemeClr val="tx1"/>
                </a:solidFill>
              </a:rPr>
              <a:t>. Presentation of documents by or on behalf of a second </a:t>
            </a:r>
            <a:r>
              <a:rPr lang="en-US" altLang="zh-TW" sz="2800" b="1" dirty="0" smtClean="0">
                <a:solidFill>
                  <a:schemeClr val="tx1"/>
                </a:solidFill>
              </a:rPr>
              <a:t>beneficiary </a:t>
            </a:r>
            <a:r>
              <a:rPr lang="en-US" altLang="zh-TW" sz="2800" b="1" dirty="0">
                <a:solidFill>
                  <a:schemeClr val="tx1"/>
                </a:solidFill>
              </a:rPr>
              <a:t>must be made to the transferring bank .</a:t>
            </a:r>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149</a:t>
            </a:fld>
            <a:endParaRPr lang="zh-TW" altLang="en-US"/>
          </a:p>
        </p:txBody>
      </p:sp>
    </p:spTree>
    <p:extLst>
      <p:ext uri="{BB962C8B-B14F-4D97-AF65-F5344CB8AC3E}">
        <p14:creationId xmlns:p14="http://schemas.microsoft.com/office/powerpoint/2010/main" val="7593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4: </a:t>
            </a:r>
            <a:r>
              <a:rPr lang="en-US" altLang="zh-TW" b="1" dirty="0"/>
              <a:t>Credits v. Contracts    </a:t>
            </a:r>
            <a:r>
              <a:rPr lang="en-US" altLang="zh-TW" b="1" dirty="0" smtClean="0"/>
              <a:t>(1) </a:t>
            </a:r>
            <a:br>
              <a:rPr lang="en-US" altLang="zh-TW" b="1" dirty="0" smtClean="0"/>
            </a:br>
            <a:r>
              <a:rPr lang="zh-TW" altLang="zh-TW" b="1" dirty="0" smtClean="0"/>
              <a:t>第四</a:t>
            </a:r>
            <a:r>
              <a:rPr lang="zh-TW" altLang="zh-TW" b="1" dirty="0"/>
              <a:t>條</a:t>
            </a:r>
            <a:r>
              <a:rPr lang="en-US" altLang="zh-TW" b="1" dirty="0"/>
              <a:t>  </a:t>
            </a:r>
            <a:r>
              <a:rPr lang="en-US" altLang="zh-TW" b="1" dirty="0" smtClean="0"/>
              <a:t>: </a:t>
            </a:r>
            <a:r>
              <a:rPr lang="zh-TW" altLang="zh-TW" b="1" dirty="0" smtClean="0"/>
              <a:t>信用</a:t>
            </a:r>
            <a:r>
              <a:rPr lang="zh-TW" altLang="zh-TW" b="1" dirty="0"/>
              <a:t>狀與合約</a:t>
            </a:r>
            <a:r>
              <a:rPr lang="en-US" altLang="zh-TW" b="1" dirty="0"/>
              <a:t>  (</a:t>
            </a:r>
            <a:r>
              <a:rPr lang="zh-TW" altLang="en-US" b="1" dirty="0">
                <a:solidFill>
                  <a:srgbClr val="FF0000"/>
                </a:solidFill>
              </a:rPr>
              <a:t>獨立性</a:t>
            </a:r>
            <a:r>
              <a:rPr lang="en-US" altLang="zh-TW" b="1" dirty="0"/>
              <a:t>)    </a:t>
            </a:r>
            <a:endParaRPr lang="zh-TW" altLang="en-US" dirty="0"/>
          </a:p>
        </p:txBody>
      </p:sp>
      <p:sp>
        <p:nvSpPr>
          <p:cNvPr id="3" name="文字版面配置區 2"/>
          <p:cNvSpPr>
            <a:spLocks noGrp="1"/>
          </p:cNvSpPr>
          <p:nvPr>
            <p:ph type="body" idx="1"/>
          </p:nvPr>
        </p:nvSpPr>
        <p:spPr>
          <a:xfrm>
            <a:off x="539552" y="2578858"/>
            <a:ext cx="8496944" cy="4265438"/>
          </a:xfrm>
        </p:spPr>
        <p:txBody>
          <a:bodyPr>
            <a:noAutofit/>
          </a:bodyPr>
          <a:lstStyle/>
          <a:p>
            <a:r>
              <a:rPr lang="en-US" altLang="zh-TW" sz="2800" b="1" dirty="0">
                <a:solidFill>
                  <a:schemeClr val="tx1"/>
                </a:solidFill>
              </a:rPr>
              <a:t>a. A credit by its nature is </a:t>
            </a:r>
            <a:r>
              <a:rPr lang="en-US" altLang="zh-TW" sz="2800" b="1" dirty="0">
                <a:solidFill>
                  <a:srgbClr val="FF0000"/>
                </a:solidFill>
              </a:rPr>
              <a:t>a separate transaction </a:t>
            </a:r>
            <a:r>
              <a:rPr lang="en-US" altLang="zh-TW" sz="2800" b="1" dirty="0">
                <a:solidFill>
                  <a:schemeClr val="tx1"/>
                </a:solidFill>
              </a:rPr>
              <a:t>from the sale or other contract on which it may be based. Banks are </a:t>
            </a:r>
            <a:r>
              <a:rPr lang="en-US" altLang="zh-TW" sz="2800" b="1" dirty="0">
                <a:solidFill>
                  <a:srgbClr val="FF0000"/>
                </a:solidFill>
              </a:rPr>
              <a:t>in no way concerned with or bound </a:t>
            </a:r>
            <a:r>
              <a:rPr lang="en-US" altLang="zh-TW" sz="2800" b="1" dirty="0">
                <a:solidFill>
                  <a:schemeClr val="tx1"/>
                </a:solidFill>
              </a:rPr>
              <a:t>by such contract, even if any reference  whatsoever to it is included in the credit. Consequently, the undertaking of a bank to </a:t>
            </a:r>
            <a:r>
              <a:rPr lang="en-US" altLang="zh-TW" sz="2800" b="1" dirty="0" err="1">
                <a:solidFill>
                  <a:schemeClr val="tx1"/>
                </a:solidFill>
              </a:rPr>
              <a:t>honour</a:t>
            </a:r>
            <a:r>
              <a:rPr lang="en-US" altLang="zh-TW" sz="2800" b="1" dirty="0">
                <a:solidFill>
                  <a:schemeClr val="tx1"/>
                </a:solidFill>
              </a:rPr>
              <a:t>, to negotiate or to fulfil any other obligation under the credit </a:t>
            </a:r>
            <a:r>
              <a:rPr lang="en-US" altLang="zh-TW" sz="2800" b="1" dirty="0">
                <a:solidFill>
                  <a:srgbClr val="FF0000"/>
                </a:solidFill>
              </a:rPr>
              <a:t>is not subject to claims or </a:t>
            </a:r>
            <a:r>
              <a:rPr lang="en-US" altLang="zh-TW" sz="2800" b="1" dirty="0" err="1">
                <a:solidFill>
                  <a:srgbClr val="FF0000"/>
                </a:solidFill>
              </a:rPr>
              <a:t>defences</a:t>
            </a:r>
            <a:r>
              <a:rPr lang="en-US" altLang="zh-TW" sz="2800" b="1" dirty="0">
                <a:solidFill>
                  <a:srgbClr val="FF0000"/>
                </a:solidFill>
              </a:rPr>
              <a:t>  </a:t>
            </a:r>
            <a:r>
              <a:rPr lang="en-US" altLang="zh-TW" sz="2800" b="1" dirty="0">
                <a:solidFill>
                  <a:schemeClr val="tx1"/>
                </a:solidFill>
              </a:rPr>
              <a:t>by the applicant resulting from its relationships with the issuing bank or the beneficiary.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15</a:t>
            </a:fld>
            <a:endParaRPr lang="zh-TW" altLang="en-US"/>
          </a:p>
        </p:txBody>
      </p:sp>
    </p:spTree>
    <p:extLst>
      <p:ext uri="{BB962C8B-B14F-4D97-AF65-F5344CB8AC3E}">
        <p14:creationId xmlns:p14="http://schemas.microsoft.com/office/powerpoint/2010/main" val="67120479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39:  </a:t>
            </a:r>
            <a:r>
              <a:rPr lang="en-US" altLang="zh-TW" sz="3600" b="1" dirty="0"/>
              <a:t>Assignment of Proceeds   </a:t>
            </a:r>
            <a:r>
              <a:rPr lang="en-US" altLang="zh-TW" sz="3600" b="1" dirty="0" smtClean="0"/>
              <a:t/>
            </a:r>
            <a:br>
              <a:rPr lang="en-US" altLang="zh-TW" sz="3600" b="1" dirty="0" smtClean="0"/>
            </a:br>
            <a:r>
              <a:rPr lang="zh-TW" altLang="zh-TW" sz="3600" b="1" dirty="0" smtClean="0"/>
              <a:t>第三十九條</a:t>
            </a:r>
            <a:r>
              <a:rPr lang="en-US" altLang="zh-TW" sz="3600" b="1" dirty="0" smtClean="0"/>
              <a:t>:</a:t>
            </a:r>
            <a:r>
              <a:rPr lang="en-US" altLang="zh-TW" sz="3600" b="1" dirty="0"/>
              <a:t>  </a:t>
            </a:r>
            <a:r>
              <a:rPr lang="zh-TW" altLang="zh-TW" sz="3600" b="1" dirty="0"/>
              <a:t>款項之讓與</a:t>
            </a:r>
            <a:endParaRPr lang="zh-TW" altLang="en-US" sz="3600" dirty="0"/>
          </a:p>
        </p:txBody>
      </p:sp>
      <p:sp>
        <p:nvSpPr>
          <p:cNvPr id="3" name="文字版面配置區 2"/>
          <p:cNvSpPr>
            <a:spLocks noGrp="1"/>
          </p:cNvSpPr>
          <p:nvPr>
            <p:ph type="body" idx="1"/>
          </p:nvPr>
        </p:nvSpPr>
        <p:spPr>
          <a:xfrm>
            <a:off x="611560" y="2492896"/>
            <a:ext cx="8208912" cy="4121422"/>
          </a:xfrm>
        </p:spPr>
        <p:txBody>
          <a:bodyPr>
            <a:noAutofit/>
          </a:bodyPr>
          <a:lstStyle/>
          <a:p>
            <a:r>
              <a:rPr lang="en-US" altLang="zh-TW" sz="3000" b="1" dirty="0">
                <a:solidFill>
                  <a:schemeClr val="tx1"/>
                </a:solidFill>
              </a:rPr>
              <a:t>The fact that a credit is not stated to be transferable shall not affect the right of the beneficiary to assign any </a:t>
            </a:r>
            <a:r>
              <a:rPr lang="en-US" altLang="zh-TW" sz="3000" b="1" dirty="0" smtClean="0">
                <a:solidFill>
                  <a:schemeClr val="tx1"/>
                </a:solidFill>
              </a:rPr>
              <a:t>proceeds</a:t>
            </a:r>
            <a:r>
              <a:rPr lang="en-US" altLang="zh-TW" sz="3000" b="1" dirty="0">
                <a:solidFill>
                  <a:schemeClr val="tx1"/>
                </a:solidFill>
              </a:rPr>
              <a:t> to which it may be or may become entitled under the credit, in accordance with the provisions of applicable law. This </a:t>
            </a:r>
            <a:r>
              <a:rPr lang="en-US" altLang="zh-TW" sz="3000" b="1" dirty="0" smtClean="0">
                <a:solidFill>
                  <a:schemeClr val="tx1"/>
                </a:solidFill>
              </a:rPr>
              <a:t>article </a:t>
            </a:r>
            <a:r>
              <a:rPr lang="en-US" altLang="zh-TW" sz="3000" b="1" dirty="0">
                <a:solidFill>
                  <a:schemeClr val="tx1"/>
                </a:solidFill>
              </a:rPr>
              <a:t>relates only to the assignment of proceeds and not to the assignment of the right to perform under the credit.</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150</a:t>
            </a:fld>
            <a:endParaRPr lang="zh-TW" altLang="en-US"/>
          </a:p>
        </p:txBody>
      </p:sp>
    </p:spTree>
    <p:extLst>
      <p:ext uri="{BB962C8B-B14F-4D97-AF65-F5344CB8AC3E}">
        <p14:creationId xmlns:p14="http://schemas.microsoft.com/office/powerpoint/2010/main" val="3407047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4: </a:t>
            </a:r>
            <a:r>
              <a:rPr lang="en-US" altLang="zh-TW" b="1" dirty="0"/>
              <a:t>Credits v. Contracts    </a:t>
            </a:r>
            <a:r>
              <a:rPr lang="en-US" altLang="zh-TW" b="1" dirty="0" smtClean="0"/>
              <a:t>(2) </a:t>
            </a:r>
            <a:br>
              <a:rPr lang="en-US" altLang="zh-TW" b="1" dirty="0" smtClean="0"/>
            </a:br>
            <a:r>
              <a:rPr lang="zh-TW" altLang="zh-TW" b="1" dirty="0" smtClean="0"/>
              <a:t>第四</a:t>
            </a:r>
            <a:r>
              <a:rPr lang="zh-TW" altLang="zh-TW" b="1" dirty="0"/>
              <a:t>條</a:t>
            </a:r>
            <a:r>
              <a:rPr lang="en-US" altLang="zh-TW" b="1" dirty="0"/>
              <a:t>  </a:t>
            </a:r>
            <a:r>
              <a:rPr lang="en-US" altLang="zh-TW" b="1" dirty="0" smtClean="0"/>
              <a:t>: </a:t>
            </a:r>
            <a:r>
              <a:rPr lang="zh-TW" altLang="zh-TW" b="1" dirty="0" smtClean="0"/>
              <a:t>信用</a:t>
            </a:r>
            <a:r>
              <a:rPr lang="zh-TW" altLang="zh-TW" b="1" dirty="0"/>
              <a:t>狀與</a:t>
            </a:r>
            <a:r>
              <a:rPr lang="zh-TW" altLang="zh-TW" b="1" dirty="0" smtClean="0"/>
              <a:t>合約</a:t>
            </a:r>
            <a:r>
              <a:rPr lang="en-US" altLang="zh-TW" b="1" dirty="0" smtClean="0"/>
              <a:t> (</a:t>
            </a:r>
            <a:r>
              <a:rPr lang="zh-TW" altLang="en-US" b="1" dirty="0" smtClean="0">
                <a:solidFill>
                  <a:srgbClr val="FF0000"/>
                </a:solidFill>
              </a:rPr>
              <a:t>獨立性</a:t>
            </a:r>
            <a:r>
              <a:rPr lang="en-US" altLang="zh-TW" b="1" dirty="0" smtClean="0"/>
              <a:t>)</a:t>
            </a:r>
            <a:r>
              <a:rPr lang="en-US" altLang="zh-TW" b="1" dirty="0"/>
              <a:t>    </a:t>
            </a:r>
            <a:endParaRPr lang="zh-TW" altLang="en-US" dirty="0"/>
          </a:p>
        </p:txBody>
      </p:sp>
      <p:sp>
        <p:nvSpPr>
          <p:cNvPr id="3" name="文字版面配置區 2"/>
          <p:cNvSpPr>
            <a:spLocks noGrp="1"/>
          </p:cNvSpPr>
          <p:nvPr>
            <p:ph type="body" idx="1"/>
          </p:nvPr>
        </p:nvSpPr>
        <p:spPr>
          <a:xfrm>
            <a:off x="539552" y="2492896"/>
            <a:ext cx="8496944" cy="4265438"/>
          </a:xfrm>
        </p:spPr>
        <p:txBody>
          <a:bodyPr>
            <a:noAutofit/>
          </a:bodyPr>
          <a:lstStyle/>
          <a:p>
            <a:r>
              <a:rPr lang="en-US" altLang="zh-TW" sz="3000" b="1" dirty="0">
                <a:solidFill>
                  <a:schemeClr val="tx1"/>
                </a:solidFill>
              </a:rPr>
              <a:t>A beneficiary </a:t>
            </a:r>
            <a:r>
              <a:rPr lang="en-US" altLang="zh-TW" sz="3000" b="1" dirty="0">
                <a:solidFill>
                  <a:srgbClr val="FF0000"/>
                </a:solidFill>
              </a:rPr>
              <a:t>can in no case avail </a:t>
            </a:r>
            <a:r>
              <a:rPr lang="en-US" altLang="zh-TW" sz="3000" b="1" dirty="0">
                <a:solidFill>
                  <a:schemeClr val="tx1"/>
                </a:solidFill>
              </a:rPr>
              <a:t>itself of the contractual relationships existing between banks or between the applicant and the issuing bank. </a:t>
            </a:r>
            <a:endParaRPr lang="zh-TW" altLang="zh-TW" sz="3000" dirty="0">
              <a:solidFill>
                <a:schemeClr val="tx1"/>
              </a:solidFill>
            </a:endParaRPr>
          </a:p>
          <a:p>
            <a:r>
              <a:rPr lang="en-US" altLang="zh-TW" sz="3000" dirty="0">
                <a:solidFill>
                  <a:schemeClr val="tx1"/>
                </a:solidFill>
              </a:rPr>
              <a:t/>
            </a:r>
            <a:br>
              <a:rPr lang="en-US" altLang="zh-TW" sz="3000" dirty="0">
                <a:solidFill>
                  <a:schemeClr val="tx1"/>
                </a:solidFill>
              </a:rPr>
            </a:br>
            <a:r>
              <a:rPr lang="en-US" altLang="zh-TW" sz="3000" b="1" dirty="0">
                <a:solidFill>
                  <a:schemeClr val="tx1"/>
                </a:solidFill>
              </a:rPr>
              <a:t>b. An issuing bank </a:t>
            </a:r>
            <a:r>
              <a:rPr lang="en-US" altLang="zh-TW" sz="3000" b="1" dirty="0">
                <a:solidFill>
                  <a:srgbClr val="FF0000"/>
                </a:solidFill>
              </a:rPr>
              <a:t>should discourage </a:t>
            </a:r>
            <a:r>
              <a:rPr lang="en-US" altLang="zh-TW" sz="3000" b="1" dirty="0">
                <a:solidFill>
                  <a:schemeClr val="tx1"/>
                </a:solidFill>
              </a:rPr>
              <a:t>any attempt by the applicant to include, as an integral part of the credit, copies of the underlying  contract, </a:t>
            </a:r>
            <a:r>
              <a:rPr lang="en-US" altLang="zh-TW" sz="3000" b="1" dirty="0" err="1">
                <a:solidFill>
                  <a:schemeClr val="tx1"/>
                </a:solidFill>
              </a:rPr>
              <a:t>proforma</a:t>
            </a:r>
            <a:r>
              <a:rPr lang="en-US" altLang="zh-TW" sz="3000" b="1" dirty="0">
                <a:solidFill>
                  <a:schemeClr val="tx1"/>
                </a:solidFill>
              </a:rPr>
              <a:t> invoice and the like.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16</a:t>
            </a:fld>
            <a:endParaRPr lang="zh-TW" altLang="en-US"/>
          </a:p>
        </p:txBody>
      </p:sp>
    </p:spTree>
    <p:extLst>
      <p:ext uri="{BB962C8B-B14F-4D97-AF65-F5344CB8AC3E}">
        <p14:creationId xmlns:p14="http://schemas.microsoft.com/office/powerpoint/2010/main" val="1325605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32656"/>
            <a:ext cx="8424936" cy="1722115"/>
          </a:xfrm>
        </p:spPr>
        <p:txBody>
          <a:bodyPr>
            <a:normAutofit fontScale="90000"/>
          </a:bodyPr>
          <a:lstStyle/>
          <a:p>
            <a:r>
              <a:rPr lang="en-US" altLang="zh-TW" b="1" dirty="0"/>
              <a:t>Article </a:t>
            </a:r>
            <a:r>
              <a:rPr lang="en-US" altLang="zh-TW" b="1" dirty="0" smtClean="0"/>
              <a:t>5: </a:t>
            </a:r>
            <a:r>
              <a:rPr lang="en-US" altLang="zh-TW" b="1" dirty="0"/>
              <a:t>Documents v. Goods, </a:t>
            </a:r>
            <a:r>
              <a:rPr lang="en-US" altLang="zh-TW" b="1" dirty="0" smtClean="0"/>
              <a:t>Services</a:t>
            </a:r>
            <a:br>
              <a:rPr lang="en-US" altLang="zh-TW" b="1" dirty="0" smtClean="0"/>
            </a:br>
            <a:r>
              <a:rPr lang="en-US" altLang="zh-TW" b="1" dirty="0"/>
              <a:t> </a:t>
            </a:r>
            <a:r>
              <a:rPr lang="en-US" altLang="zh-TW" b="1" dirty="0" smtClean="0"/>
              <a:t>               or Performance</a:t>
            </a:r>
            <a:r>
              <a:rPr lang="en-US" altLang="zh-TW" b="1" dirty="0"/>
              <a:t>    </a:t>
            </a:r>
            <a:r>
              <a:rPr lang="en-US" altLang="zh-TW" b="1" dirty="0" smtClean="0"/>
              <a:t>(</a:t>
            </a:r>
            <a:r>
              <a:rPr lang="zh-TW" altLang="en-US" b="1" dirty="0" smtClean="0">
                <a:solidFill>
                  <a:srgbClr val="FF0000"/>
                </a:solidFill>
              </a:rPr>
              <a:t>文義性</a:t>
            </a:r>
            <a:r>
              <a:rPr lang="en-US" altLang="zh-TW" b="1" dirty="0" smtClean="0"/>
              <a:t>) </a:t>
            </a:r>
            <a:br>
              <a:rPr lang="en-US" altLang="zh-TW" b="1" dirty="0" smtClean="0"/>
            </a:br>
            <a:r>
              <a:rPr lang="zh-TW" altLang="zh-TW" b="1" dirty="0" smtClean="0"/>
              <a:t>第五</a:t>
            </a:r>
            <a:r>
              <a:rPr lang="zh-TW" altLang="zh-TW" b="1" dirty="0"/>
              <a:t>條</a:t>
            </a:r>
            <a:r>
              <a:rPr lang="en-US" altLang="zh-TW" b="1" dirty="0"/>
              <a:t>  </a:t>
            </a:r>
            <a:r>
              <a:rPr lang="en-US" altLang="zh-TW" b="1" dirty="0" smtClean="0"/>
              <a:t>: </a:t>
            </a:r>
            <a:r>
              <a:rPr lang="zh-TW" altLang="zh-TW" b="1" dirty="0" smtClean="0"/>
              <a:t>單據</a:t>
            </a:r>
            <a:r>
              <a:rPr lang="zh-TW" altLang="zh-TW" b="1" dirty="0"/>
              <a:t>與貨物、勞務或履約</a:t>
            </a:r>
            <a:r>
              <a:rPr lang="zh-TW" altLang="zh-TW" b="1" dirty="0" smtClean="0"/>
              <a:t>行為</a:t>
            </a:r>
            <a:r>
              <a:rPr lang="en-US" altLang="zh-TW" b="1" dirty="0"/>
              <a:t>    </a:t>
            </a:r>
            <a:endParaRPr lang="zh-TW" altLang="en-US" dirty="0"/>
          </a:p>
        </p:txBody>
      </p:sp>
      <p:sp>
        <p:nvSpPr>
          <p:cNvPr id="3" name="文字版面配置區 2"/>
          <p:cNvSpPr>
            <a:spLocks noGrp="1"/>
          </p:cNvSpPr>
          <p:nvPr>
            <p:ph type="body" idx="1"/>
          </p:nvPr>
        </p:nvSpPr>
        <p:spPr>
          <a:xfrm>
            <a:off x="323528" y="2924944"/>
            <a:ext cx="8496944" cy="3933056"/>
          </a:xfrm>
        </p:spPr>
        <p:txBody>
          <a:bodyPr>
            <a:noAutofit/>
          </a:bodyPr>
          <a:lstStyle/>
          <a:p>
            <a:r>
              <a:rPr lang="en-US" altLang="zh-TW" sz="3600" b="1" dirty="0">
                <a:solidFill>
                  <a:schemeClr val="tx1"/>
                </a:solidFill>
              </a:rPr>
              <a:t>Banks </a:t>
            </a:r>
            <a:r>
              <a:rPr lang="en-US" altLang="zh-TW" sz="3600" b="1" dirty="0">
                <a:solidFill>
                  <a:srgbClr val="FF0000"/>
                </a:solidFill>
              </a:rPr>
              <a:t>deal with documents </a:t>
            </a:r>
            <a:r>
              <a:rPr lang="en-US" altLang="zh-TW" sz="3600" b="1" dirty="0">
                <a:solidFill>
                  <a:schemeClr val="tx1"/>
                </a:solidFill>
              </a:rPr>
              <a:t>and </a:t>
            </a:r>
            <a:r>
              <a:rPr lang="en-US" altLang="zh-TW" sz="3600" b="1" dirty="0">
                <a:solidFill>
                  <a:srgbClr val="FF0000"/>
                </a:solidFill>
              </a:rPr>
              <a:t>not with goods, services or performance</a:t>
            </a:r>
            <a:r>
              <a:rPr lang="en-US" altLang="zh-TW" sz="3600" b="1" dirty="0">
                <a:solidFill>
                  <a:schemeClr val="tx1"/>
                </a:solidFill>
              </a:rPr>
              <a:t> to which the documents may relate .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17</a:t>
            </a:fld>
            <a:endParaRPr lang="zh-TW" altLang="en-US"/>
          </a:p>
        </p:txBody>
      </p:sp>
    </p:spTree>
    <p:extLst>
      <p:ext uri="{BB962C8B-B14F-4D97-AF65-F5344CB8AC3E}">
        <p14:creationId xmlns:p14="http://schemas.microsoft.com/office/powerpoint/2010/main" val="2414279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332656"/>
            <a:ext cx="8568952" cy="1722115"/>
          </a:xfrm>
        </p:spPr>
        <p:txBody>
          <a:bodyPr>
            <a:normAutofit fontScale="90000"/>
          </a:bodyPr>
          <a:lstStyle/>
          <a:p>
            <a:r>
              <a:rPr lang="en-US" altLang="zh-TW" b="1" dirty="0"/>
              <a:t>Article </a:t>
            </a:r>
            <a:r>
              <a:rPr lang="en-US" altLang="zh-TW" b="1" dirty="0" smtClean="0"/>
              <a:t>6: </a:t>
            </a:r>
            <a:r>
              <a:rPr lang="en-US" altLang="zh-TW" b="1" dirty="0"/>
              <a:t>Availability, Expiry Date and </a:t>
            </a:r>
            <a:r>
              <a:rPr lang="en-US" altLang="zh-TW" b="1" dirty="0" smtClean="0"/>
              <a:t>Place</a:t>
            </a:r>
            <a:br>
              <a:rPr lang="en-US" altLang="zh-TW" b="1" dirty="0" smtClean="0"/>
            </a:br>
            <a:r>
              <a:rPr lang="en-US" altLang="zh-TW" b="1" dirty="0"/>
              <a:t> </a:t>
            </a:r>
            <a:r>
              <a:rPr lang="en-US" altLang="zh-TW" b="1" dirty="0" smtClean="0"/>
              <a:t>               </a:t>
            </a:r>
            <a:r>
              <a:rPr lang="en-US" altLang="zh-TW" b="1" dirty="0"/>
              <a:t>for Presentation  </a:t>
            </a:r>
            <a:r>
              <a:rPr lang="en-US" altLang="zh-TW" b="1" dirty="0" smtClean="0"/>
              <a:t> (1)</a:t>
            </a:r>
            <a:br>
              <a:rPr lang="en-US" altLang="zh-TW" b="1" dirty="0" smtClean="0"/>
            </a:br>
            <a:r>
              <a:rPr lang="zh-TW" altLang="zh-TW" sz="3600" b="1" dirty="0" smtClean="0"/>
              <a:t>第六</a:t>
            </a:r>
            <a:r>
              <a:rPr lang="zh-TW" altLang="zh-TW" sz="3600" b="1" dirty="0"/>
              <a:t>條</a:t>
            </a:r>
            <a:r>
              <a:rPr lang="en-US" altLang="zh-TW" sz="3600" b="1" dirty="0"/>
              <a:t>  </a:t>
            </a:r>
            <a:r>
              <a:rPr lang="en-US" altLang="zh-TW" sz="3600" b="1" dirty="0" smtClean="0"/>
              <a:t> :  </a:t>
            </a:r>
            <a:r>
              <a:rPr lang="zh-TW" altLang="en-US" sz="3600" b="1" dirty="0" smtClean="0"/>
              <a:t>使</a:t>
            </a:r>
            <a:r>
              <a:rPr lang="zh-TW" altLang="zh-TW" sz="3600" b="1" dirty="0" smtClean="0"/>
              <a:t>用</a:t>
            </a:r>
            <a:r>
              <a:rPr lang="zh-TW" altLang="zh-TW" sz="3600" b="1" dirty="0"/>
              <a:t>方式、提示的有效日期和地點 </a:t>
            </a:r>
            <a:r>
              <a:rPr lang="en-US" altLang="zh-TW" b="1" dirty="0"/>
              <a:t>    </a:t>
            </a:r>
            <a:endParaRPr lang="zh-TW" altLang="en-US" dirty="0"/>
          </a:p>
        </p:txBody>
      </p:sp>
      <p:sp>
        <p:nvSpPr>
          <p:cNvPr id="3" name="文字版面配置區 2"/>
          <p:cNvSpPr>
            <a:spLocks noGrp="1"/>
          </p:cNvSpPr>
          <p:nvPr>
            <p:ph type="body" idx="1"/>
          </p:nvPr>
        </p:nvSpPr>
        <p:spPr>
          <a:xfrm>
            <a:off x="683568" y="2492896"/>
            <a:ext cx="8352928" cy="4265438"/>
          </a:xfrm>
        </p:spPr>
        <p:txBody>
          <a:bodyPr>
            <a:noAutofit/>
          </a:bodyPr>
          <a:lstStyle/>
          <a:p>
            <a:r>
              <a:rPr lang="en-US" altLang="zh-TW" sz="2900" b="1" dirty="0">
                <a:solidFill>
                  <a:schemeClr val="tx1"/>
                </a:solidFill>
              </a:rPr>
              <a:t>a. A credit </a:t>
            </a:r>
            <a:r>
              <a:rPr lang="en-US" altLang="zh-TW" sz="2900" b="1" dirty="0">
                <a:solidFill>
                  <a:srgbClr val="FF0000"/>
                </a:solidFill>
              </a:rPr>
              <a:t>must state</a:t>
            </a:r>
            <a:r>
              <a:rPr lang="en-US" altLang="zh-TW" sz="2900" b="1" dirty="0">
                <a:solidFill>
                  <a:schemeClr val="tx1"/>
                </a:solidFill>
              </a:rPr>
              <a:t> </a:t>
            </a:r>
            <a:r>
              <a:rPr lang="en-US" altLang="zh-TW" sz="2900" b="1" dirty="0">
                <a:solidFill>
                  <a:srgbClr val="FF0000"/>
                </a:solidFill>
              </a:rPr>
              <a:t>the bank </a:t>
            </a:r>
            <a:r>
              <a:rPr lang="en-US" altLang="zh-TW" sz="2900" b="1" dirty="0">
                <a:solidFill>
                  <a:schemeClr val="tx1"/>
                </a:solidFill>
              </a:rPr>
              <a:t>with which it is </a:t>
            </a:r>
            <a:r>
              <a:rPr lang="en-US" altLang="zh-TW" sz="2900" b="1" dirty="0">
                <a:solidFill>
                  <a:srgbClr val="FF0000"/>
                </a:solidFill>
              </a:rPr>
              <a:t>available</a:t>
            </a:r>
            <a:r>
              <a:rPr lang="en-US" altLang="zh-TW" sz="2900" b="1" dirty="0">
                <a:solidFill>
                  <a:schemeClr val="tx1"/>
                </a:solidFill>
              </a:rPr>
              <a:t> or whether it is available with any bank. A credit available with a nominated bank is also available with the issuing bank. </a:t>
            </a:r>
            <a:endParaRPr lang="zh-TW" altLang="zh-TW" sz="2900" dirty="0">
              <a:solidFill>
                <a:schemeClr val="tx1"/>
              </a:solidFill>
            </a:endParaRPr>
          </a:p>
          <a:p>
            <a:r>
              <a:rPr lang="en-US" altLang="zh-TW" sz="2900" b="1" dirty="0">
                <a:solidFill>
                  <a:schemeClr val="tx1"/>
                </a:solidFill>
              </a:rPr>
              <a:t>b. A credit </a:t>
            </a:r>
            <a:r>
              <a:rPr lang="en-US" altLang="zh-TW" sz="2900" b="1" dirty="0">
                <a:solidFill>
                  <a:srgbClr val="FF0000"/>
                </a:solidFill>
              </a:rPr>
              <a:t>must state</a:t>
            </a:r>
            <a:r>
              <a:rPr lang="en-US" altLang="zh-TW" sz="2900" b="1" dirty="0">
                <a:solidFill>
                  <a:schemeClr val="tx1"/>
                </a:solidFill>
              </a:rPr>
              <a:t> whether it is </a:t>
            </a:r>
            <a:r>
              <a:rPr lang="en-US" altLang="zh-TW" sz="2900" b="1" dirty="0">
                <a:solidFill>
                  <a:srgbClr val="FF0000"/>
                </a:solidFill>
              </a:rPr>
              <a:t>available by </a:t>
            </a:r>
            <a:r>
              <a:rPr lang="en-US" altLang="zh-TW" sz="2900" b="1" dirty="0">
                <a:solidFill>
                  <a:srgbClr val="0070C0"/>
                </a:solidFill>
              </a:rPr>
              <a:t>sight payment</a:t>
            </a:r>
            <a:r>
              <a:rPr lang="en-US" altLang="zh-TW" sz="2900" b="1" dirty="0">
                <a:solidFill>
                  <a:schemeClr val="tx1"/>
                </a:solidFill>
              </a:rPr>
              <a:t>, </a:t>
            </a:r>
            <a:r>
              <a:rPr lang="en-US" altLang="zh-TW" sz="2900" b="1" dirty="0">
                <a:solidFill>
                  <a:srgbClr val="0070C0"/>
                </a:solidFill>
              </a:rPr>
              <a:t>deferred payment</a:t>
            </a:r>
            <a:r>
              <a:rPr lang="en-US" altLang="zh-TW" sz="2900" b="1" dirty="0">
                <a:solidFill>
                  <a:schemeClr val="tx1"/>
                </a:solidFill>
              </a:rPr>
              <a:t>, </a:t>
            </a:r>
            <a:r>
              <a:rPr lang="en-US" altLang="zh-TW" sz="2900" b="1" dirty="0">
                <a:solidFill>
                  <a:srgbClr val="0070C0"/>
                </a:solidFill>
              </a:rPr>
              <a:t>acceptance</a:t>
            </a:r>
            <a:r>
              <a:rPr lang="en-US" altLang="zh-TW" sz="2900" b="1" dirty="0">
                <a:solidFill>
                  <a:schemeClr val="tx1"/>
                </a:solidFill>
              </a:rPr>
              <a:t> or </a:t>
            </a:r>
            <a:r>
              <a:rPr lang="en-US" altLang="zh-TW" sz="2900" b="1" dirty="0">
                <a:solidFill>
                  <a:srgbClr val="0070C0"/>
                </a:solidFill>
              </a:rPr>
              <a:t>negotiation</a:t>
            </a:r>
            <a:r>
              <a:rPr lang="en-US" altLang="zh-TW" sz="2900" b="1" dirty="0">
                <a:solidFill>
                  <a:schemeClr val="tx1"/>
                </a:solidFill>
              </a:rPr>
              <a:t>. </a:t>
            </a:r>
            <a:endParaRPr lang="zh-TW" altLang="zh-TW" sz="2900" dirty="0">
              <a:solidFill>
                <a:schemeClr val="tx1"/>
              </a:solidFill>
            </a:endParaRPr>
          </a:p>
          <a:p>
            <a:r>
              <a:rPr lang="en-US" altLang="zh-TW" sz="2900" b="1" dirty="0">
                <a:solidFill>
                  <a:schemeClr val="tx1"/>
                </a:solidFill>
              </a:rPr>
              <a:t>c. A credit </a:t>
            </a:r>
            <a:r>
              <a:rPr lang="en-US" altLang="zh-TW" sz="2900" b="1" dirty="0">
                <a:solidFill>
                  <a:srgbClr val="FF0000"/>
                </a:solidFill>
              </a:rPr>
              <a:t>must not </a:t>
            </a:r>
            <a:r>
              <a:rPr lang="en-US" altLang="zh-TW" sz="2900" b="1" dirty="0">
                <a:solidFill>
                  <a:schemeClr val="tx1"/>
                </a:solidFill>
              </a:rPr>
              <a:t>be issued available by a </a:t>
            </a:r>
            <a:r>
              <a:rPr lang="en-US" altLang="zh-TW" sz="2900" b="1" dirty="0">
                <a:solidFill>
                  <a:srgbClr val="0070C0"/>
                </a:solidFill>
              </a:rPr>
              <a:t>draft drawn on</a:t>
            </a:r>
            <a:r>
              <a:rPr lang="en-US" altLang="zh-TW" sz="2900" b="1" dirty="0">
                <a:solidFill>
                  <a:srgbClr val="FF0000"/>
                </a:solidFill>
              </a:rPr>
              <a:t> the applicant</a:t>
            </a:r>
            <a:r>
              <a:rPr lang="en-US" altLang="zh-TW" sz="2900" b="1" dirty="0">
                <a:solidFill>
                  <a:schemeClr val="tx1"/>
                </a:solidFill>
              </a:rPr>
              <a:t>.</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18</a:t>
            </a:fld>
            <a:endParaRPr lang="zh-TW" altLang="en-US"/>
          </a:p>
        </p:txBody>
      </p:sp>
    </p:spTree>
    <p:extLst>
      <p:ext uri="{BB962C8B-B14F-4D97-AF65-F5344CB8AC3E}">
        <p14:creationId xmlns:p14="http://schemas.microsoft.com/office/powerpoint/2010/main" val="50622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332656"/>
            <a:ext cx="8568952" cy="1722115"/>
          </a:xfrm>
        </p:spPr>
        <p:txBody>
          <a:bodyPr>
            <a:normAutofit fontScale="90000"/>
          </a:bodyPr>
          <a:lstStyle/>
          <a:p>
            <a:r>
              <a:rPr lang="en-US" altLang="zh-TW" b="1" dirty="0"/>
              <a:t>Article </a:t>
            </a:r>
            <a:r>
              <a:rPr lang="en-US" altLang="zh-TW" b="1" dirty="0" smtClean="0"/>
              <a:t>6: </a:t>
            </a:r>
            <a:r>
              <a:rPr lang="en-US" altLang="zh-TW" b="1" dirty="0"/>
              <a:t>Availability, Expiry Date and </a:t>
            </a:r>
            <a:r>
              <a:rPr lang="en-US" altLang="zh-TW" b="1" dirty="0" smtClean="0"/>
              <a:t>Place</a:t>
            </a:r>
            <a:br>
              <a:rPr lang="en-US" altLang="zh-TW" b="1" dirty="0" smtClean="0"/>
            </a:br>
            <a:r>
              <a:rPr lang="en-US" altLang="zh-TW" b="1" dirty="0"/>
              <a:t> </a:t>
            </a:r>
            <a:r>
              <a:rPr lang="en-US" altLang="zh-TW" b="1" dirty="0" smtClean="0"/>
              <a:t>               </a:t>
            </a:r>
            <a:r>
              <a:rPr lang="en-US" altLang="zh-TW" b="1" dirty="0"/>
              <a:t>for Presentation  </a:t>
            </a:r>
            <a:r>
              <a:rPr lang="en-US" altLang="zh-TW" b="1" dirty="0" smtClean="0"/>
              <a:t> (2)</a:t>
            </a:r>
            <a:br>
              <a:rPr lang="en-US" altLang="zh-TW" b="1" dirty="0" smtClean="0"/>
            </a:br>
            <a:r>
              <a:rPr lang="zh-TW" altLang="zh-TW" sz="3600" b="1" dirty="0" smtClean="0"/>
              <a:t>第六</a:t>
            </a:r>
            <a:r>
              <a:rPr lang="zh-TW" altLang="zh-TW" sz="3600" b="1" dirty="0"/>
              <a:t>條</a:t>
            </a:r>
            <a:r>
              <a:rPr lang="en-US" altLang="zh-TW" sz="3600" b="1" dirty="0"/>
              <a:t>  </a:t>
            </a:r>
            <a:r>
              <a:rPr lang="en-US" altLang="zh-TW" sz="3600" b="1" dirty="0" smtClean="0"/>
              <a:t> :  </a:t>
            </a:r>
            <a:r>
              <a:rPr lang="zh-TW" altLang="en-US" sz="3600" b="1" dirty="0" smtClean="0"/>
              <a:t>使</a:t>
            </a:r>
            <a:r>
              <a:rPr lang="zh-TW" altLang="zh-TW" sz="3600" b="1" dirty="0" smtClean="0"/>
              <a:t>用</a:t>
            </a:r>
            <a:r>
              <a:rPr lang="zh-TW" altLang="zh-TW" sz="3600" b="1" dirty="0"/>
              <a:t>方式、提示的有效日期和地點 </a:t>
            </a:r>
            <a:r>
              <a:rPr lang="en-US" altLang="zh-TW" b="1" dirty="0"/>
              <a:t>    </a:t>
            </a:r>
            <a:endParaRPr lang="zh-TW" altLang="en-US" dirty="0"/>
          </a:p>
        </p:txBody>
      </p:sp>
      <p:sp>
        <p:nvSpPr>
          <p:cNvPr id="3" name="文字版面配置區 2"/>
          <p:cNvSpPr>
            <a:spLocks noGrp="1"/>
          </p:cNvSpPr>
          <p:nvPr>
            <p:ph type="body" idx="1"/>
          </p:nvPr>
        </p:nvSpPr>
        <p:spPr>
          <a:xfrm>
            <a:off x="539552" y="2492896"/>
            <a:ext cx="8496944" cy="4265438"/>
          </a:xfrm>
        </p:spPr>
        <p:txBody>
          <a:bodyPr>
            <a:noAutofit/>
          </a:bodyPr>
          <a:lstStyle/>
          <a:p>
            <a:r>
              <a:rPr lang="en-US" altLang="zh-TW" sz="2800" b="1" dirty="0">
                <a:solidFill>
                  <a:schemeClr val="tx1"/>
                </a:solidFill>
              </a:rPr>
              <a:t>d. </a:t>
            </a:r>
            <a:r>
              <a:rPr lang="en-US" altLang="zh-TW" sz="2800" b="1" dirty="0" err="1">
                <a:solidFill>
                  <a:schemeClr val="tx1"/>
                </a:solidFill>
              </a:rPr>
              <a:t>i</a:t>
            </a:r>
            <a:r>
              <a:rPr lang="en-US" altLang="zh-TW" sz="2800" b="1" dirty="0">
                <a:solidFill>
                  <a:schemeClr val="tx1"/>
                </a:solidFill>
              </a:rPr>
              <a:t>. A credit </a:t>
            </a:r>
            <a:r>
              <a:rPr lang="en-US" altLang="zh-TW" sz="2800" b="1" dirty="0">
                <a:solidFill>
                  <a:srgbClr val="FF0000"/>
                </a:solidFill>
              </a:rPr>
              <a:t>must state </a:t>
            </a:r>
            <a:r>
              <a:rPr lang="en-US" altLang="zh-TW" sz="2800" b="1" dirty="0">
                <a:solidFill>
                  <a:schemeClr val="tx1"/>
                </a:solidFill>
              </a:rPr>
              <a:t>an </a:t>
            </a:r>
            <a:r>
              <a:rPr lang="en-US" altLang="zh-TW" sz="2800" b="1" dirty="0">
                <a:solidFill>
                  <a:srgbClr val="FF0000"/>
                </a:solidFill>
              </a:rPr>
              <a:t>expiry date </a:t>
            </a:r>
            <a:r>
              <a:rPr lang="en-US" altLang="zh-TW" sz="2800" b="1" dirty="0">
                <a:solidFill>
                  <a:schemeClr val="tx1"/>
                </a:solidFill>
              </a:rPr>
              <a:t>for presentation. An expiry date stated for </a:t>
            </a:r>
            <a:r>
              <a:rPr lang="en-US" altLang="zh-TW" sz="2800" b="1" dirty="0" err="1">
                <a:solidFill>
                  <a:schemeClr val="tx1"/>
                </a:solidFill>
              </a:rPr>
              <a:t>honour</a:t>
            </a:r>
            <a:r>
              <a:rPr lang="en-US" altLang="zh-TW" sz="2800" b="1" dirty="0">
                <a:solidFill>
                  <a:schemeClr val="tx1"/>
                </a:solidFill>
              </a:rPr>
              <a:t> or negotiation will be deemed to be an expiry date for presentation.  </a:t>
            </a:r>
            <a:endParaRPr lang="zh-TW" altLang="zh-TW" sz="2800" dirty="0">
              <a:solidFill>
                <a:schemeClr val="tx1"/>
              </a:solidFill>
            </a:endParaRPr>
          </a:p>
          <a:p>
            <a:r>
              <a:rPr lang="en-US" altLang="zh-TW" sz="2800" b="1" dirty="0">
                <a:solidFill>
                  <a:schemeClr val="tx1"/>
                </a:solidFill>
              </a:rPr>
              <a:t>   ii. The place of the bank with which the credit is available is the place for presentation. The place for presentation under a credit available with any bank is that of any bank. A place for  presentation other than that of the issuing bank is </a:t>
            </a:r>
            <a:r>
              <a:rPr lang="en-US" altLang="zh-TW" sz="2800" b="1" dirty="0">
                <a:solidFill>
                  <a:srgbClr val="FF0000"/>
                </a:solidFill>
              </a:rPr>
              <a:t>in addition to </a:t>
            </a:r>
            <a:r>
              <a:rPr lang="en-US" altLang="zh-TW" sz="2800" b="1" dirty="0">
                <a:solidFill>
                  <a:schemeClr val="tx1"/>
                </a:solidFill>
              </a:rPr>
              <a:t>the </a:t>
            </a:r>
            <a:r>
              <a:rPr lang="en-US" altLang="zh-TW" sz="2800" b="1" dirty="0">
                <a:solidFill>
                  <a:srgbClr val="FF0000"/>
                </a:solidFill>
              </a:rPr>
              <a:t>place of the issuing bank</a:t>
            </a:r>
            <a:r>
              <a:rPr lang="en-US" altLang="zh-TW" sz="2800" b="1" dirty="0">
                <a:solidFill>
                  <a:schemeClr val="tx1"/>
                </a:solidFill>
              </a:rPr>
              <a:t>. </a:t>
            </a:r>
            <a:endParaRPr lang="zh-TW" altLang="zh-TW"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19</a:t>
            </a:fld>
            <a:endParaRPr lang="zh-TW" altLang="en-US"/>
          </a:p>
        </p:txBody>
      </p:sp>
    </p:spTree>
    <p:extLst>
      <p:ext uri="{BB962C8B-B14F-4D97-AF65-F5344CB8AC3E}">
        <p14:creationId xmlns:p14="http://schemas.microsoft.com/office/powerpoint/2010/main" val="4069142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92696"/>
            <a:ext cx="7772400" cy="1362075"/>
          </a:xfrm>
        </p:spPr>
        <p:txBody>
          <a:bodyPr/>
          <a:lstStyle/>
          <a:p>
            <a:r>
              <a:rPr lang="en-US" altLang="zh-TW" b="1" dirty="0"/>
              <a:t>Article </a:t>
            </a:r>
            <a:r>
              <a:rPr lang="en-US" altLang="zh-TW" b="1" dirty="0" smtClean="0"/>
              <a:t>1:  </a:t>
            </a:r>
            <a:r>
              <a:rPr lang="en-US" altLang="zh-TW" b="1" dirty="0"/>
              <a:t>Application of UCP    </a:t>
            </a:r>
            <a:r>
              <a:rPr lang="en-US" altLang="zh-TW" b="1" dirty="0" smtClean="0"/>
              <a:t/>
            </a:r>
            <a:br>
              <a:rPr lang="en-US" altLang="zh-TW" b="1" dirty="0" smtClean="0"/>
            </a:br>
            <a:r>
              <a:rPr lang="zh-TW" altLang="zh-TW" b="1" dirty="0" smtClean="0"/>
              <a:t>第一</a:t>
            </a:r>
            <a:r>
              <a:rPr lang="zh-TW" altLang="zh-TW" b="1" dirty="0"/>
              <a:t>條</a:t>
            </a:r>
            <a:r>
              <a:rPr lang="en-US" altLang="zh-TW" b="1" dirty="0"/>
              <a:t>  </a:t>
            </a:r>
            <a:r>
              <a:rPr lang="en-US" altLang="zh-TW" b="1" dirty="0" smtClean="0"/>
              <a:t>:  UCP</a:t>
            </a:r>
            <a:r>
              <a:rPr lang="zh-TW" altLang="zh-TW" b="1" dirty="0"/>
              <a:t>的適用範圍</a:t>
            </a:r>
            <a:endParaRPr lang="zh-TW" altLang="en-US" dirty="0"/>
          </a:p>
        </p:txBody>
      </p:sp>
      <p:sp>
        <p:nvSpPr>
          <p:cNvPr id="3" name="文字版面配置區 2"/>
          <p:cNvSpPr>
            <a:spLocks noGrp="1"/>
          </p:cNvSpPr>
          <p:nvPr>
            <p:ph type="body" idx="1"/>
          </p:nvPr>
        </p:nvSpPr>
        <p:spPr>
          <a:xfrm>
            <a:off x="323528" y="2547938"/>
            <a:ext cx="8496944" cy="3977406"/>
          </a:xfrm>
        </p:spPr>
        <p:txBody>
          <a:bodyPr>
            <a:noAutofit/>
          </a:bodyPr>
          <a:lstStyle/>
          <a:p>
            <a:r>
              <a:rPr lang="en-US" altLang="zh-TW" sz="2800" b="1" dirty="0">
                <a:solidFill>
                  <a:schemeClr val="tx1"/>
                </a:solidFill>
              </a:rPr>
              <a:t>The Uniform Customs and Practice for Documentary Credits, 2007 Revision, ICC Publication no. 600 (“UCP”) are rules that apply to </a:t>
            </a:r>
            <a:r>
              <a:rPr lang="en-US" altLang="zh-TW" sz="2800" b="1" dirty="0">
                <a:solidFill>
                  <a:srgbClr val="FF0000"/>
                </a:solidFill>
              </a:rPr>
              <a:t>any documentary credit </a:t>
            </a:r>
            <a:r>
              <a:rPr lang="en-US" altLang="zh-TW" sz="2800" b="1" dirty="0">
                <a:solidFill>
                  <a:schemeClr val="tx1"/>
                </a:solidFill>
              </a:rPr>
              <a:t>(“credit”) (including, to the extent to which they may be applicable, </a:t>
            </a:r>
            <a:r>
              <a:rPr lang="en-US" altLang="zh-TW" sz="2800" b="1" dirty="0">
                <a:solidFill>
                  <a:srgbClr val="FF0000"/>
                </a:solidFill>
              </a:rPr>
              <a:t>any standby letter of credit</a:t>
            </a:r>
            <a:r>
              <a:rPr lang="en-US" altLang="zh-TW" sz="2800" b="1" dirty="0">
                <a:solidFill>
                  <a:schemeClr val="tx1"/>
                </a:solidFill>
              </a:rPr>
              <a:t>) when the text of the credit expressly indicates that it is subject to these rules. They are </a:t>
            </a:r>
            <a:r>
              <a:rPr lang="en-US" altLang="zh-TW" sz="2800" b="1" dirty="0">
                <a:solidFill>
                  <a:srgbClr val="FF0000"/>
                </a:solidFill>
              </a:rPr>
              <a:t>binding on all parties </a:t>
            </a:r>
            <a:r>
              <a:rPr lang="en-US" altLang="zh-TW" sz="2800" b="1" dirty="0">
                <a:solidFill>
                  <a:schemeClr val="tx1"/>
                </a:solidFill>
              </a:rPr>
              <a:t>thereto unless expressly modified or excluded by the credit. </a:t>
            </a:r>
            <a:endParaRPr lang="zh-TW" altLang="en-US" sz="2800" b="1"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a:t>
            </a:fld>
            <a:endParaRPr lang="zh-TW" altLang="en-US"/>
          </a:p>
        </p:txBody>
      </p:sp>
    </p:spTree>
    <p:extLst>
      <p:ext uri="{BB962C8B-B14F-4D97-AF65-F5344CB8AC3E}">
        <p14:creationId xmlns:p14="http://schemas.microsoft.com/office/powerpoint/2010/main" val="335845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332656"/>
            <a:ext cx="8568952" cy="1722115"/>
          </a:xfrm>
        </p:spPr>
        <p:txBody>
          <a:bodyPr>
            <a:normAutofit fontScale="90000"/>
          </a:bodyPr>
          <a:lstStyle/>
          <a:p>
            <a:r>
              <a:rPr lang="en-US" altLang="zh-TW" b="1" dirty="0"/>
              <a:t>Article </a:t>
            </a:r>
            <a:r>
              <a:rPr lang="en-US" altLang="zh-TW" b="1" dirty="0" smtClean="0"/>
              <a:t>6: </a:t>
            </a:r>
            <a:r>
              <a:rPr lang="en-US" altLang="zh-TW" b="1" dirty="0"/>
              <a:t>Availability, Expiry Date and </a:t>
            </a:r>
            <a:r>
              <a:rPr lang="en-US" altLang="zh-TW" b="1" dirty="0" smtClean="0"/>
              <a:t>Place</a:t>
            </a:r>
            <a:br>
              <a:rPr lang="en-US" altLang="zh-TW" b="1" dirty="0" smtClean="0"/>
            </a:br>
            <a:r>
              <a:rPr lang="en-US" altLang="zh-TW" b="1" dirty="0"/>
              <a:t> </a:t>
            </a:r>
            <a:r>
              <a:rPr lang="en-US" altLang="zh-TW" b="1" dirty="0" smtClean="0"/>
              <a:t>               </a:t>
            </a:r>
            <a:r>
              <a:rPr lang="en-US" altLang="zh-TW" b="1" dirty="0"/>
              <a:t>for Presentation  </a:t>
            </a:r>
            <a:r>
              <a:rPr lang="en-US" altLang="zh-TW" b="1" dirty="0" smtClean="0"/>
              <a:t> (3)</a:t>
            </a:r>
            <a:br>
              <a:rPr lang="en-US" altLang="zh-TW" b="1" dirty="0" smtClean="0"/>
            </a:br>
            <a:r>
              <a:rPr lang="zh-TW" altLang="zh-TW" sz="3600" b="1" dirty="0" smtClean="0"/>
              <a:t>第六</a:t>
            </a:r>
            <a:r>
              <a:rPr lang="zh-TW" altLang="zh-TW" sz="3600" b="1" dirty="0"/>
              <a:t>條</a:t>
            </a:r>
            <a:r>
              <a:rPr lang="en-US" altLang="zh-TW" sz="3600" b="1" dirty="0"/>
              <a:t>  </a:t>
            </a:r>
            <a:r>
              <a:rPr lang="en-US" altLang="zh-TW" sz="3600" b="1" dirty="0" smtClean="0"/>
              <a:t> :  </a:t>
            </a:r>
            <a:r>
              <a:rPr lang="zh-TW" altLang="en-US" sz="3600" b="1" dirty="0" smtClean="0"/>
              <a:t>使</a:t>
            </a:r>
            <a:r>
              <a:rPr lang="zh-TW" altLang="zh-TW" sz="3600" b="1" dirty="0" smtClean="0"/>
              <a:t>用</a:t>
            </a:r>
            <a:r>
              <a:rPr lang="zh-TW" altLang="zh-TW" sz="3600" b="1" dirty="0"/>
              <a:t>方式、提示的有效日期和地點 </a:t>
            </a:r>
            <a:r>
              <a:rPr lang="en-US" altLang="zh-TW" b="1" dirty="0"/>
              <a:t>    </a:t>
            </a:r>
            <a:endParaRPr lang="zh-TW" altLang="en-US" dirty="0"/>
          </a:p>
        </p:txBody>
      </p:sp>
      <p:sp>
        <p:nvSpPr>
          <p:cNvPr id="3" name="文字版面配置區 2"/>
          <p:cNvSpPr>
            <a:spLocks noGrp="1"/>
          </p:cNvSpPr>
          <p:nvPr>
            <p:ph type="body" idx="1"/>
          </p:nvPr>
        </p:nvSpPr>
        <p:spPr>
          <a:xfrm>
            <a:off x="323528" y="2780928"/>
            <a:ext cx="8496944" cy="4064512"/>
          </a:xfrm>
        </p:spPr>
        <p:txBody>
          <a:bodyPr>
            <a:noAutofit/>
          </a:bodyPr>
          <a:lstStyle/>
          <a:p>
            <a:r>
              <a:rPr lang="en-US" altLang="zh-TW" sz="3600" b="1" dirty="0">
                <a:solidFill>
                  <a:schemeClr val="tx1"/>
                </a:solidFill>
              </a:rPr>
              <a:t>e. Except as provided in sub-article 29 (a), a presentation by or on behalf of the beneficiary must be made </a:t>
            </a:r>
            <a:r>
              <a:rPr lang="en-US" altLang="zh-TW" sz="3600" b="1" dirty="0">
                <a:solidFill>
                  <a:srgbClr val="FF0000"/>
                </a:solidFill>
              </a:rPr>
              <a:t>on or before </a:t>
            </a:r>
            <a:r>
              <a:rPr lang="en-US" altLang="zh-TW" sz="3600" b="1" dirty="0">
                <a:solidFill>
                  <a:schemeClr val="tx1"/>
                </a:solidFill>
              </a:rPr>
              <a:t>the</a:t>
            </a:r>
            <a:r>
              <a:rPr lang="en-US" altLang="zh-TW" sz="3600" b="1" dirty="0">
                <a:solidFill>
                  <a:srgbClr val="FF0000"/>
                </a:solidFill>
              </a:rPr>
              <a:t> expiry date</a:t>
            </a:r>
            <a:r>
              <a:rPr lang="en-US" altLang="zh-TW" sz="3600" b="1" dirty="0">
                <a:solidFill>
                  <a:schemeClr val="tx1"/>
                </a:solidFill>
              </a:rPr>
              <a:t>. </a:t>
            </a:r>
            <a:endParaRPr lang="zh-TW" altLang="zh-TW"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20</a:t>
            </a:fld>
            <a:endParaRPr lang="zh-TW" altLang="en-US"/>
          </a:p>
        </p:txBody>
      </p:sp>
    </p:spTree>
    <p:extLst>
      <p:ext uri="{BB962C8B-B14F-4D97-AF65-F5344CB8AC3E}">
        <p14:creationId xmlns:p14="http://schemas.microsoft.com/office/powerpoint/2010/main" val="2311946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(1)</a:t>
            </a:r>
            <a:endParaRPr lang="zh-TW" altLang="en-US" dirty="0"/>
          </a:p>
        </p:txBody>
      </p:sp>
      <p:sp>
        <p:nvSpPr>
          <p:cNvPr id="3" name="文字版面配置區 2"/>
          <p:cNvSpPr>
            <a:spLocks noGrp="1"/>
          </p:cNvSpPr>
          <p:nvPr>
            <p:ph type="body" idx="1"/>
          </p:nvPr>
        </p:nvSpPr>
        <p:spPr>
          <a:xfrm>
            <a:off x="611560" y="2588002"/>
            <a:ext cx="8352928" cy="4265438"/>
          </a:xfrm>
        </p:spPr>
        <p:txBody>
          <a:bodyPr>
            <a:noAutofit/>
          </a:bodyPr>
          <a:lstStyle/>
          <a:p>
            <a:r>
              <a:rPr lang="en-US" altLang="zh-TW" sz="2800" b="1" dirty="0">
                <a:solidFill>
                  <a:schemeClr val="tx1"/>
                </a:solidFill>
              </a:rPr>
              <a:t>a. Provided that the stipulated documents are presented to the nominated bank or to the issuing bank and that they constitute a </a:t>
            </a:r>
            <a:r>
              <a:rPr lang="en-US" altLang="zh-TW" sz="2800" b="1" dirty="0">
                <a:solidFill>
                  <a:srgbClr val="FF0000"/>
                </a:solidFill>
              </a:rPr>
              <a:t>complying presentation</a:t>
            </a:r>
            <a:r>
              <a:rPr lang="en-US" altLang="zh-TW" sz="2800" b="1" dirty="0">
                <a:solidFill>
                  <a:schemeClr val="tx1"/>
                </a:solidFill>
              </a:rPr>
              <a:t>, the </a:t>
            </a:r>
            <a:r>
              <a:rPr lang="en-US" altLang="zh-TW" sz="2800" b="1" dirty="0">
                <a:solidFill>
                  <a:srgbClr val="FF0000"/>
                </a:solidFill>
              </a:rPr>
              <a:t>issuing bank must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if the credit is available by: </a:t>
            </a:r>
            <a:endParaRPr lang="zh-TW" altLang="zh-TW" sz="2800" dirty="0">
              <a:solidFill>
                <a:schemeClr val="tx1"/>
              </a:solidFill>
            </a:endParaRP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a:t>
            </a:r>
            <a:r>
              <a:rPr lang="en-US" altLang="zh-TW" sz="2800" b="1" dirty="0">
                <a:solidFill>
                  <a:srgbClr val="0070C0"/>
                </a:solidFill>
              </a:rPr>
              <a:t>sight payment, deferred payment or acceptance with the issuing bank</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ii.  </a:t>
            </a:r>
            <a:r>
              <a:rPr lang="en-US" altLang="zh-TW" sz="2800" b="1" dirty="0">
                <a:solidFill>
                  <a:srgbClr val="0070C0"/>
                </a:solidFill>
              </a:rPr>
              <a:t> sight payment with a nominated bank </a:t>
            </a:r>
            <a:r>
              <a:rPr lang="en-US" altLang="zh-TW" sz="2800" b="1" dirty="0">
                <a:solidFill>
                  <a:schemeClr val="tx1"/>
                </a:solidFill>
              </a:rPr>
              <a:t>and that nominated bank does not pay;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21</a:t>
            </a:fld>
            <a:endParaRPr lang="zh-TW" altLang="en-US"/>
          </a:p>
        </p:txBody>
      </p:sp>
    </p:spTree>
    <p:extLst>
      <p:ext uri="{BB962C8B-B14F-4D97-AF65-F5344CB8AC3E}">
        <p14:creationId xmlns:p14="http://schemas.microsoft.com/office/powerpoint/2010/main" val="263777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(2)</a:t>
            </a:r>
            <a:endParaRPr lang="zh-TW" altLang="en-US" dirty="0"/>
          </a:p>
        </p:txBody>
      </p:sp>
      <p:sp>
        <p:nvSpPr>
          <p:cNvPr id="3" name="文字版面配置區 2"/>
          <p:cNvSpPr>
            <a:spLocks noGrp="1"/>
          </p:cNvSpPr>
          <p:nvPr>
            <p:ph type="body" idx="1"/>
          </p:nvPr>
        </p:nvSpPr>
        <p:spPr>
          <a:xfrm>
            <a:off x="611560" y="2588002"/>
            <a:ext cx="8352928" cy="4265438"/>
          </a:xfrm>
        </p:spPr>
        <p:txBody>
          <a:bodyPr>
            <a:noAutofit/>
          </a:bodyPr>
          <a:lstStyle/>
          <a:p>
            <a:r>
              <a:rPr lang="en-US" altLang="zh-TW" sz="2800" b="1" dirty="0">
                <a:solidFill>
                  <a:schemeClr val="tx1"/>
                </a:solidFill>
              </a:rPr>
              <a:t>a. Provided that the stipulated documents are presented to the nominated bank or to the issuing bank and that they constitute a </a:t>
            </a:r>
            <a:r>
              <a:rPr lang="en-US" altLang="zh-TW" sz="2800" b="1" dirty="0">
                <a:solidFill>
                  <a:srgbClr val="FF0000"/>
                </a:solidFill>
              </a:rPr>
              <a:t>complying presentation</a:t>
            </a:r>
            <a:r>
              <a:rPr lang="en-US" altLang="zh-TW" sz="2800" b="1" dirty="0">
                <a:solidFill>
                  <a:schemeClr val="tx1"/>
                </a:solidFill>
              </a:rPr>
              <a:t>, the </a:t>
            </a:r>
            <a:r>
              <a:rPr lang="en-US" altLang="zh-TW" sz="2800" b="1" dirty="0">
                <a:solidFill>
                  <a:srgbClr val="FF0000"/>
                </a:solidFill>
              </a:rPr>
              <a:t>issuing bank must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if the credit is available by: </a:t>
            </a:r>
            <a:endParaRPr lang="zh-TW" altLang="zh-TW" sz="2800" dirty="0">
              <a:solidFill>
                <a:schemeClr val="tx1"/>
              </a:solidFill>
            </a:endParaRPr>
          </a:p>
          <a:p>
            <a:r>
              <a:rPr lang="en-US" altLang="zh-TW" sz="2800" b="1" dirty="0">
                <a:solidFill>
                  <a:schemeClr val="tx1"/>
                </a:solidFill>
              </a:rPr>
              <a:t>    iii.  </a:t>
            </a:r>
            <a:r>
              <a:rPr lang="en-US" altLang="zh-TW" sz="2800" b="1" dirty="0">
                <a:solidFill>
                  <a:srgbClr val="0070C0"/>
                </a:solidFill>
              </a:rPr>
              <a:t>deferred payment with a nominated bank </a:t>
            </a:r>
            <a:r>
              <a:rPr lang="en-US" altLang="zh-TW" sz="2800" b="1" dirty="0">
                <a:solidFill>
                  <a:schemeClr val="tx1"/>
                </a:solidFill>
              </a:rPr>
              <a:t>and that nominated bank does not incur its deferred payment undertaking or, having incurred its deferred payment undertaking, does not pay at maturity;</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22</a:t>
            </a:fld>
            <a:endParaRPr lang="zh-TW" altLang="en-US"/>
          </a:p>
        </p:txBody>
      </p:sp>
    </p:spTree>
    <p:extLst>
      <p:ext uri="{BB962C8B-B14F-4D97-AF65-F5344CB8AC3E}">
        <p14:creationId xmlns:p14="http://schemas.microsoft.com/office/powerpoint/2010/main" val="4207245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(3)</a:t>
            </a:r>
            <a:endParaRPr lang="zh-TW" altLang="en-US" dirty="0"/>
          </a:p>
        </p:txBody>
      </p:sp>
      <p:sp>
        <p:nvSpPr>
          <p:cNvPr id="3" name="文字版面配置區 2"/>
          <p:cNvSpPr>
            <a:spLocks noGrp="1"/>
          </p:cNvSpPr>
          <p:nvPr>
            <p:ph type="body" idx="1"/>
          </p:nvPr>
        </p:nvSpPr>
        <p:spPr>
          <a:xfrm>
            <a:off x="611560" y="2492896"/>
            <a:ext cx="8352928" cy="4265438"/>
          </a:xfrm>
        </p:spPr>
        <p:txBody>
          <a:bodyPr>
            <a:noAutofit/>
          </a:bodyPr>
          <a:lstStyle/>
          <a:p>
            <a:r>
              <a:rPr lang="en-US" altLang="zh-TW" sz="2600" b="1" dirty="0">
                <a:solidFill>
                  <a:schemeClr val="tx1"/>
                </a:solidFill>
              </a:rPr>
              <a:t>a. Provided that the stipulated documents are presented to the nominated bank or to the issuing bank and that they constitute a </a:t>
            </a:r>
            <a:r>
              <a:rPr lang="en-US" altLang="zh-TW" sz="2600" b="1" dirty="0">
                <a:solidFill>
                  <a:srgbClr val="FF0000"/>
                </a:solidFill>
              </a:rPr>
              <a:t>complying presentation</a:t>
            </a:r>
            <a:r>
              <a:rPr lang="en-US" altLang="zh-TW" sz="2600" b="1" dirty="0">
                <a:solidFill>
                  <a:schemeClr val="tx1"/>
                </a:solidFill>
              </a:rPr>
              <a:t>, the </a:t>
            </a:r>
            <a:r>
              <a:rPr lang="en-US" altLang="zh-TW" sz="2600" b="1" dirty="0">
                <a:solidFill>
                  <a:srgbClr val="FF0000"/>
                </a:solidFill>
              </a:rPr>
              <a:t>issuing bank must </a:t>
            </a:r>
            <a:r>
              <a:rPr lang="en-US" altLang="zh-TW" sz="2600" b="1" dirty="0" err="1">
                <a:solidFill>
                  <a:srgbClr val="FF0000"/>
                </a:solidFill>
              </a:rPr>
              <a:t>honour</a:t>
            </a:r>
            <a:r>
              <a:rPr lang="en-US" altLang="zh-TW" sz="2600" b="1" dirty="0">
                <a:solidFill>
                  <a:schemeClr val="tx1"/>
                </a:solidFill>
              </a:rPr>
              <a:t> if the credit is available by: </a:t>
            </a:r>
            <a:endParaRPr lang="zh-TW" altLang="zh-TW" sz="2600" dirty="0">
              <a:solidFill>
                <a:schemeClr val="tx1"/>
              </a:solidFill>
            </a:endParaRPr>
          </a:p>
          <a:p>
            <a:r>
              <a:rPr lang="en-US" altLang="zh-TW" sz="2600" b="1" dirty="0">
                <a:solidFill>
                  <a:schemeClr val="tx1"/>
                </a:solidFill>
              </a:rPr>
              <a:t>   iv. </a:t>
            </a:r>
            <a:r>
              <a:rPr lang="en-US" altLang="zh-TW" sz="2600" b="1" dirty="0">
                <a:solidFill>
                  <a:srgbClr val="0070C0"/>
                </a:solidFill>
              </a:rPr>
              <a:t>acceptance with a nominated bank </a:t>
            </a:r>
            <a:r>
              <a:rPr lang="en-US" altLang="zh-TW" sz="2600" b="1" dirty="0">
                <a:solidFill>
                  <a:schemeClr val="tx1"/>
                </a:solidFill>
              </a:rPr>
              <a:t>and that nominated bank does not accept a draft drawn on it or, having accepted a draft drawn on it, does not pay at maturity; </a:t>
            </a:r>
            <a:endParaRPr lang="zh-TW" altLang="zh-TW" sz="2600" dirty="0">
              <a:solidFill>
                <a:schemeClr val="tx1"/>
              </a:solidFill>
            </a:endParaRPr>
          </a:p>
          <a:p>
            <a:r>
              <a:rPr lang="en-US" altLang="zh-TW" sz="2600" b="1" dirty="0">
                <a:solidFill>
                  <a:schemeClr val="tx1"/>
                </a:solidFill>
              </a:rPr>
              <a:t>   v.  </a:t>
            </a:r>
            <a:r>
              <a:rPr lang="en-US" altLang="zh-TW" sz="2600" b="1" dirty="0">
                <a:solidFill>
                  <a:srgbClr val="0070C0"/>
                </a:solidFill>
              </a:rPr>
              <a:t>negotiation with a nominated bank </a:t>
            </a:r>
            <a:r>
              <a:rPr lang="en-US" altLang="zh-TW" sz="2600" b="1" dirty="0">
                <a:solidFill>
                  <a:schemeClr val="tx1"/>
                </a:solidFill>
              </a:rPr>
              <a:t>and that nominated bank does not negotiate. </a:t>
            </a:r>
            <a:endParaRPr lang="zh-TW" altLang="en-US" sz="2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23</a:t>
            </a:fld>
            <a:endParaRPr lang="zh-TW" altLang="en-US"/>
          </a:p>
        </p:txBody>
      </p:sp>
    </p:spTree>
    <p:extLst>
      <p:ext uri="{BB962C8B-B14F-4D97-AF65-F5344CB8AC3E}">
        <p14:creationId xmlns:p14="http://schemas.microsoft.com/office/powerpoint/2010/main" val="3273014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(4)</a:t>
            </a:r>
            <a:endParaRPr lang="zh-TW" altLang="en-US" dirty="0"/>
          </a:p>
        </p:txBody>
      </p:sp>
      <p:sp>
        <p:nvSpPr>
          <p:cNvPr id="3" name="文字版面配置區 2"/>
          <p:cNvSpPr>
            <a:spLocks noGrp="1"/>
          </p:cNvSpPr>
          <p:nvPr>
            <p:ph type="body" idx="1"/>
          </p:nvPr>
        </p:nvSpPr>
        <p:spPr>
          <a:xfrm>
            <a:off x="467544" y="2708920"/>
            <a:ext cx="8352928" cy="4149080"/>
          </a:xfrm>
        </p:spPr>
        <p:txBody>
          <a:bodyPr>
            <a:noAutofit/>
          </a:bodyPr>
          <a:lstStyle/>
          <a:p>
            <a:r>
              <a:rPr lang="en-US" altLang="zh-TW" sz="4000" b="1" dirty="0">
                <a:solidFill>
                  <a:schemeClr val="tx1"/>
                </a:solidFill>
              </a:rPr>
              <a:t>b. An issuing bank is </a:t>
            </a:r>
            <a:r>
              <a:rPr lang="en-US" altLang="zh-TW" sz="4000" b="1" dirty="0">
                <a:solidFill>
                  <a:srgbClr val="FF0000"/>
                </a:solidFill>
              </a:rPr>
              <a:t>irrevocably bound to </a:t>
            </a:r>
            <a:r>
              <a:rPr lang="en-US" altLang="zh-TW" sz="4000" b="1" dirty="0" err="1">
                <a:solidFill>
                  <a:srgbClr val="FF0000"/>
                </a:solidFill>
              </a:rPr>
              <a:t>honour</a:t>
            </a:r>
            <a:r>
              <a:rPr lang="en-US" altLang="zh-TW" sz="4000" b="1" dirty="0">
                <a:solidFill>
                  <a:schemeClr val="tx1"/>
                </a:solidFill>
              </a:rPr>
              <a:t> as of the time it issues the credit. </a:t>
            </a:r>
            <a:endParaRPr lang="zh-TW" altLang="zh-TW" sz="4000" dirty="0">
              <a:solidFill>
                <a:schemeClr val="tx1"/>
              </a:solidFill>
            </a:endParaRPr>
          </a:p>
          <a:p>
            <a:endParaRPr lang="zh-TW" altLang="en-US" sz="2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24</a:t>
            </a:fld>
            <a:endParaRPr lang="zh-TW" altLang="en-US"/>
          </a:p>
        </p:txBody>
      </p:sp>
    </p:spTree>
    <p:extLst>
      <p:ext uri="{BB962C8B-B14F-4D97-AF65-F5344CB8AC3E}">
        <p14:creationId xmlns:p14="http://schemas.microsoft.com/office/powerpoint/2010/main" val="595596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(5)</a:t>
            </a:r>
            <a:endParaRPr lang="zh-TW" altLang="en-US" dirty="0"/>
          </a:p>
        </p:txBody>
      </p:sp>
      <p:sp>
        <p:nvSpPr>
          <p:cNvPr id="3" name="文字版面配置區 2"/>
          <p:cNvSpPr>
            <a:spLocks noGrp="1"/>
          </p:cNvSpPr>
          <p:nvPr>
            <p:ph type="body" idx="1"/>
          </p:nvPr>
        </p:nvSpPr>
        <p:spPr>
          <a:xfrm>
            <a:off x="319032" y="2420888"/>
            <a:ext cx="8856984" cy="4265438"/>
          </a:xfrm>
        </p:spPr>
        <p:txBody>
          <a:bodyPr>
            <a:noAutofit/>
          </a:bodyPr>
          <a:lstStyle/>
          <a:p>
            <a:r>
              <a:rPr lang="en-US" altLang="zh-TW" sz="2800" b="1" dirty="0">
                <a:solidFill>
                  <a:schemeClr val="tx1"/>
                </a:solidFill>
              </a:rPr>
              <a:t>c. An issuing bank </a:t>
            </a:r>
            <a:r>
              <a:rPr lang="en-US" altLang="zh-TW" sz="2800" b="1" dirty="0">
                <a:solidFill>
                  <a:srgbClr val="FF0000"/>
                </a:solidFill>
              </a:rPr>
              <a:t>undertakes to reimburse </a:t>
            </a:r>
            <a:r>
              <a:rPr lang="en-US" altLang="zh-TW" sz="2800" b="1" dirty="0">
                <a:solidFill>
                  <a:schemeClr val="tx1"/>
                </a:solidFill>
              </a:rPr>
              <a:t>a nominated bank that has </a:t>
            </a:r>
            <a:r>
              <a:rPr lang="en-US" altLang="zh-TW" sz="2800" b="1" dirty="0" err="1">
                <a:solidFill>
                  <a:schemeClr val="tx1"/>
                </a:solidFill>
              </a:rPr>
              <a:t>honoured</a:t>
            </a:r>
            <a:r>
              <a:rPr lang="en-US" altLang="zh-TW" sz="2800" b="1" dirty="0">
                <a:solidFill>
                  <a:schemeClr val="tx1"/>
                </a:solidFill>
              </a:rPr>
              <a:t> or negotiated a complying presentation and forwarded the documents to the issuing bank. Reimbursement for the amount of a complying presentation under a credit available by acceptance or deferred payment is due </a:t>
            </a:r>
            <a:r>
              <a:rPr lang="en-US" altLang="zh-TW" sz="2800" b="1" dirty="0">
                <a:solidFill>
                  <a:srgbClr val="FF0000"/>
                </a:solidFill>
              </a:rPr>
              <a:t>at maturity</a:t>
            </a:r>
            <a:r>
              <a:rPr lang="en-US" altLang="zh-TW" sz="2800" b="1" dirty="0">
                <a:solidFill>
                  <a:schemeClr val="tx1"/>
                </a:solidFill>
              </a:rPr>
              <a:t>, whether or not the nominated bank prepaid or purchased before maturity. An issuing bank's undertaking to reimburse a nominated bank is independent of the issuing bank’s undertaking </a:t>
            </a:r>
            <a:r>
              <a:rPr lang="en-US" altLang="zh-TW" sz="2800" b="1" dirty="0" smtClean="0">
                <a:solidFill>
                  <a:schemeClr val="tx1"/>
                </a:solidFill>
              </a:rPr>
              <a:t>to</a:t>
            </a:r>
          </a:p>
          <a:p>
            <a:r>
              <a:rPr lang="en-US" altLang="zh-TW" sz="2800" b="1" dirty="0">
                <a:solidFill>
                  <a:schemeClr val="tx1"/>
                </a:solidFill>
              </a:rPr>
              <a:t> </a:t>
            </a:r>
            <a:r>
              <a:rPr lang="en-US" altLang="zh-TW" sz="2800" b="1" dirty="0" smtClean="0">
                <a:solidFill>
                  <a:schemeClr val="tx1"/>
                </a:solidFill>
              </a:rPr>
              <a:t> </a:t>
            </a:r>
            <a:r>
              <a:rPr lang="en-US" altLang="zh-TW" sz="2800" b="1" dirty="0" smtClean="0">
                <a:solidFill>
                  <a:schemeClr val="tx1"/>
                </a:solidFill>
              </a:rPr>
              <a:t> </a:t>
            </a:r>
            <a:r>
              <a:rPr lang="en-US" altLang="zh-TW" sz="2800" b="1" dirty="0">
                <a:solidFill>
                  <a:schemeClr val="tx1"/>
                </a:solidFill>
              </a:rPr>
              <a:t>the beneficiary. </a:t>
            </a:r>
            <a:endParaRPr lang="zh-TW" altLang="en-US" sz="2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25</a:t>
            </a:fld>
            <a:endParaRPr lang="zh-TW" altLang="en-US"/>
          </a:p>
        </p:txBody>
      </p:sp>
    </p:spTree>
    <p:extLst>
      <p:ext uri="{BB962C8B-B14F-4D97-AF65-F5344CB8AC3E}">
        <p14:creationId xmlns:p14="http://schemas.microsoft.com/office/powerpoint/2010/main" val="2472229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(1)</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287016" y="2492896"/>
            <a:ext cx="8856984" cy="4265438"/>
          </a:xfrm>
        </p:spPr>
        <p:txBody>
          <a:bodyPr>
            <a:noAutofit/>
          </a:bodyPr>
          <a:lstStyle/>
          <a:p>
            <a:r>
              <a:rPr lang="en-US" altLang="zh-TW" sz="1800" b="1" dirty="0">
                <a:solidFill>
                  <a:schemeClr val="tx1"/>
                </a:solidFill>
              </a:rPr>
              <a:t>a. Provided that the stipulated documents are presented to the confirming bank or to any other nominated bank and that they constitute a complying presentation, the confirming bank must: </a:t>
            </a:r>
            <a:endParaRPr lang="zh-TW" altLang="zh-TW" sz="1800" dirty="0">
              <a:solidFill>
                <a:schemeClr val="tx1"/>
              </a:solidFill>
            </a:endParaRPr>
          </a:p>
          <a:p>
            <a:r>
              <a:rPr lang="en-US" altLang="zh-TW" sz="1800" dirty="0">
                <a:solidFill>
                  <a:schemeClr val="tx1"/>
                </a:solidFill>
              </a:rPr>
              <a:t> </a:t>
            </a:r>
            <a:r>
              <a:rPr lang="en-US" altLang="zh-TW" sz="1800" b="1" dirty="0">
                <a:solidFill>
                  <a:schemeClr val="tx1"/>
                </a:solidFill>
              </a:rPr>
              <a:t>  </a:t>
            </a:r>
            <a:r>
              <a:rPr lang="en-US" altLang="zh-TW" sz="2800" b="1" dirty="0">
                <a:solidFill>
                  <a:srgbClr val="FF0000"/>
                </a:solidFill>
              </a:rPr>
              <a:t> </a:t>
            </a:r>
            <a:r>
              <a:rPr lang="en-US" altLang="zh-TW" sz="2800" b="1" dirty="0" err="1" smtClean="0">
                <a:solidFill>
                  <a:srgbClr val="FF0000"/>
                </a:solidFill>
              </a:rPr>
              <a:t>i</a:t>
            </a:r>
            <a:r>
              <a:rPr lang="en-US" altLang="zh-TW" sz="2800" b="1" dirty="0" smtClean="0">
                <a:solidFill>
                  <a:srgbClr val="FF0000"/>
                </a:solidFill>
              </a:rPr>
              <a:t>. </a:t>
            </a:r>
            <a:r>
              <a:rPr lang="en-US" altLang="zh-TW" sz="2800" b="1" dirty="0" err="1" smtClean="0">
                <a:solidFill>
                  <a:srgbClr val="FF0000"/>
                </a:solidFill>
              </a:rPr>
              <a:t>honour</a:t>
            </a:r>
            <a:r>
              <a:rPr lang="en-US" altLang="zh-TW" sz="2800" b="1" dirty="0" smtClean="0">
                <a:solidFill>
                  <a:srgbClr val="FF0000"/>
                </a:solidFill>
              </a:rPr>
              <a:t>, if the credit is available by</a:t>
            </a:r>
            <a:r>
              <a:rPr lang="zh-CN" altLang="zh-TW" sz="1800" b="1" dirty="0" smtClean="0">
                <a:solidFill>
                  <a:schemeClr val="tx1"/>
                </a:solidFill>
              </a:rPr>
              <a:t>： </a:t>
            </a:r>
            <a:endParaRPr lang="zh-TW" altLang="zh-TW" sz="1800" dirty="0" smtClean="0">
              <a:solidFill>
                <a:schemeClr val="tx1"/>
              </a:solidFill>
            </a:endParaRPr>
          </a:p>
          <a:p>
            <a:r>
              <a:rPr lang="en-US" altLang="zh-TW" sz="1800" b="1" dirty="0" smtClean="0">
                <a:solidFill>
                  <a:schemeClr val="tx1"/>
                </a:solidFill>
              </a:rPr>
              <a:t>      </a:t>
            </a:r>
            <a:r>
              <a:rPr lang="en-US" altLang="zh-TW" sz="1800" dirty="0" smtClean="0">
                <a:solidFill>
                  <a:schemeClr val="tx1"/>
                </a:solidFill>
              </a:rPr>
              <a:t>a</a:t>
            </a:r>
            <a:r>
              <a:rPr lang="en-US" altLang="zh-TW" sz="1800" b="1" dirty="0" smtClean="0">
                <a:solidFill>
                  <a:schemeClr val="tx1"/>
                </a:solidFill>
              </a:rPr>
              <a:t>. sight payment, deferred payment or acceptance with the issuing bank; </a:t>
            </a:r>
            <a:endParaRPr lang="zh-TW" altLang="zh-TW" sz="1800" dirty="0" smtClean="0">
              <a:solidFill>
                <a:schemeClr val="tx1"/>
              </a:solidFill>
            </a:endParaRPr>
          </a:p>
          <a:p>
            <a:r>
              <a:rPr lang="en-US" altLang="zh-TW" sz="1800" b="1" dirty="0" smtClean="0">
                <a:solidFill>
                  <a:schemeClr val="tx1"/>
                </a:solidFill>
              </a:rPr>
              <a:t>      </a:t>
            </a:r>
            <a:r>
              <a:rPr lang="en-US" altLang="zh-TW" sz="1800" dirty="0" smtClean="0">
                <a:solidFill>
                  <a:schemeClr val="tx1"/>
                </a:solidFill>
              </a:rPr>
              <a:t>b.</a:t>
            </a:r>
            <a:r>
              <a:rPr lang="en-US" altLang="zh-TW" sz="1800" b="1" dirty="0" smtClean="0">
                <a:solidFill>
                  <a:schemeClr val="tx1"/>
                </a:solidFill>
              </a:rPr>
              <a:t> sight payment with a nominated bank and that nominated bank does not pay; </a:t>
            </a:r>
            <a:endParaRPr lang="zh-TW" altLang="zh-TW" sz="1800" dirty="0" smtClean="0">
              <a:solidFill>
                <a:schemeClr val="tx1"/>
              </a:solidFill>
            </a:endParaRPr>
          </a:p>
          <a:p>
            <a:r>
              <a:rPr lang="en-US" altLang="zh-TW" sz="1800" b="1" dirty="0" smtClean="0">
                <a:solidFill>
                  <a:schemeClr val="tx1"/>
                </a:solidFill>
              </a:rPr>
              <a:t>      c. deferred payment with a nominated bank and that nominated bank does not incur its deferred payment undertaking or, having incurred its deferred payment undertaking, does not pay at maturity; </a:t>
            </a:r>
            <a:endParaRPr lang="zh-TW" altLang="zh-TW" sz="1800" dirty="0" smtClean="0">
              <a:solidFill>
                <a:schemeClr val="tx1"/>
              </a:solidFill>
            </a:endParaRPr>
          </a:p>
          <a:p>
            <a:r>
              <a:rPr lang="en-US" altLang="zh-TW" sz="1800" b="1" dirty="0" smtClean="0">
                <a:solidFill>
                  <a:schemeClr val="tx1"/>
                </a:solidFill>
              </a:rPr>
              <a:t>      d. acceptance with another nominated bank and that nominated bank does not accept a draft drawn on it or, having accepted a draft drawn on it, does not pay at maturity; </a:t>
            </a:r>
            <a:endParaRPr lang="zh-TW" altLang="zh-TW" sz="1800" dirty="0" smtClean="0">
              <a:solidFill>
                <a:schemeClr val="tx1"/>
              </a:solidFill>
            </a:endParaRPr>
          </a:p>
          <a:p>
            <a:r>
              <a:rPr lang="en-US" altLang="zh-TW" sz="1800" b="1" dirty="0" smtClean="0">
                <a:solidFill>
                  <a:schemeClr val="tx1"/>
                </a:solidFill>
              </a:rPr>
              <a:t>      e. negotiation with another nominated bank and that nominated bank does not </a:t>
            </a:r>
            <a:endParaRPr lang="en-US" altLang="zh-TW" sz="1800" b="1" dirty="0" smtClean="0">
              <a:solidFill>
                <a:schemeClr val="tx1"/>
              </a:solidFill>
            </a:endParaRPr>
          </a:p>
          <a:p>
            <a:r>
              <a:rPr lang="en-US" altLang="zh-TW" sz="1800" b="1" dirty="0">
                <a:solidFill>
                  <a:schemeClr val="tx1"/>
                </a:solidFill>
              </a:rPr>
              <a:t> </a:t>
            </a:r>
            <a:r>
              <a:rPr lang="en-US" altLang="zh-TW" sz="1800" b="1" dirty="0" smtClean="0">
                <a:solidFill>
                  <a:schemeClr val="tx1"/>
                </a:solidFill>
              </a:rPr>
              <a:t>    </a:t>
            </a:r>
            <a:r>
              <a:rPr lang="en-US" altLang="zh-TW" sz="1800" b="1" dirty="0" smtClean="0">
                <a:solidFill>
                  <a:schemeClr val="tx1"/>
                </a:solidFill>
              </a:rPr>
              <a:t>negotiate</a:t>
            </a:r>
            <a:r>
              <a:rPr lang="en-US" altLang="zh-TW" sz="1800" b="1" dirty="0" smtClean="0">
                <a:solidFill>
                  <a:schemeClr val="tx1"/>
                </a:solidFill>
              </a:rPr>
              <a:t>.</a:t>
            </a:r>
            <a:endParaRPr lang="zh-TW" altLang="en-US" sz="1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26</a:t>
            </a:fld>
            <a:endParaRPr lang="zh-TW" altLang="en-US"/>
          </a:p>
        </p:txBody>
      </p:sp>
    </p:spTree>
    <p:extLst>
      <p:ext uri="{BB962C8B-B14F-4D97-AF65-F5344CB8AC3E}">
        <p14:creationId xmlns:p14="http://schemas.microsoft.com/office/powerpoint/2010/main" val="4052685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(2)</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179512" y="2492896"/>
            <a:ext cx="8856984" cy="4265438"/>
          </a:xfrm>
        </p:spPr>
        <p:txBody>
          <a:bodyPr>
            <a:noAutofit/>
          </a:bodyPr>
          <a:lstStyle/>
          <a:p>
            <a:r>
              <a:rPr lang="en-US" altLang="zh-TW" sz="3200" b="1" dirty="0">
                <a:solidFill>
                  <a:schemeClr val="tx1"/>
                </a:solidFill>
              </a:rPr>
              <a:t>a. Provided that the stipulated documents are presented to the confirming bank or to any other nominated bank and that they constitute a complying presentation, the confirming bank must: </a:t>
            </a:r>
            <a:endParaRPr lang="zh-TW" altLang="zh-TW" sz="3200" dirty="0">
              <a:solidFill>
                <a:schemeClr val="tx1"/>
              </a:solidFill>
            </a:endParaRPr>
          </a:p>
          <a:p>
            <a:r>
              <a:rPr lang="en-US" altLang="zh-TW" sz="3200" dirty="0">
                <a:solidFill>
                  <a:schemeClr val="tx1"/>
                </a:solidFill>
              </a:rPr>
              <a:t> </a:t>
            </a:r>
            <a:r>
              <a:rPr lang="en-US" altLang="zh-TW" sz="3200" b="1" dirty="0">
                <a:solidFill>
                  <a:schemeClr val="tx1"/>
                </a:solidFill>
              </a:rPr>
              <a:t>  </a:t>
            </a:r>
            <a:r>
              <a:rPr lang="en-US" altLang="zh-TW" sz="3200" b="1" dirty="0">
                <a:solidFill>
                  <a:srgbClr val="FF0000"/>
                </a:solidFill>
              </a:rPr>
              <a:t>ii. negotiate, without recourse, if the credit is available by negotiation with the confirming bank</a:t>
            </a:r>
            <a:r>
              <a:rPr lang="en-US" altLang="zh-TW" sz="3200" b="1" dirty="0">
                <a:solidFill>
                  <a:schemeClr val="tx1"/>
                </a:solidFill>
              </a:rPr>
              <a:t>.</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27</a:t>
            </a:fld>
            <a:endParaRPr lang="zh-TW" altLang="en-US"/>
          </a:p>
        </p:txBody>
      </p:sp>
    </p:spTree>
    <p:extLst>
      <p:ext uri="{BB962C8B-B14F-4D97-AF65-F5344CB8AC3E}">
        <p14:creationId xmlns:p14="http://schemas.microsoft.com/office/powerpoint/2010/main" val="2473165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(3)</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b. A confirming bank is </a:t>
            </a:r>
            <a:r>
              <a:rPr lang="en-US" altLang="zh-TW" sz="3600" b="1" dirty="0">
                <a:solidFill>
                  <a:srgbClr val="FF0000"/>
                </a:solidFill>
              </a:rPr>
              <a:t>irrevocably bound</a:t>
            </a:r>
            <a:r>
              <a:rPr lang="en-US" altLang="zh-TW" sz="3600" b="1" dirty="0">
                <a:solidFill>
                  <a:schemeClr val="tx1"/>
                </a:solidFill>
              </a:rPr>
              <a:t> to </a:t>
            </a:r>
            <a:r>
              <a:rPr lang="en-US" altLang="zh-TW" sz="3600" b="1" dirty="0" err="1">
                <a:solidFill>
                  <a:schemeClr val="tx1"/>
                </a:solidFill>
              </a:rPr>
              <a:t>honour</a:t>
            </a:r>
            <a:r>
              <a:rPr lang="en-US" altLang="zh-TW" sz="3600" b="1" dirty="0">
                <a:solidFill>
                  <a:schemeClr val="tx1"/>
                </a:solidFill>
              </a:rPr>
              <a:t> or negotiate as of the  time it </a:t>
            </a:r>
            <a:r>
              <a:rPr lang="en-US" altLang="zh-TW" sz="3600" b="1" dirty="0">
                <a:solidFill>
                  <a:srgbClr val="FF0000"/>
                </a:solidFill>
              </a:rPr>
              <a:t>adds its confirmation </a:t>
            </a:r>
            <a:r>
              <a:rPr lang="en-US" altLang="zh-TW" sz="3600" b="1" dirty="0">
                <a:solidFill>
                  <a:schemeClr val="tx1"/>
                </a:solidFill>
              </a:rPr>
              <a:t>to the credit.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28</a:t>
            </a:fld>
            <a:endParaRPr lang="zh-TW" altLang="en-US"/>
          </a:p>
        </p:txBody>
      </p:sp>
    </p:spTree>
    <p:extLst>
      <p:ext uri="{BB962C8B-B14F-4D97-AF65-F5344CB8AC3E}">
        <p14:creationId xmlns:p14="http://schemas.microsoft.com/office/powerpoint/2010/main" val="3441479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(4)</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467544" y="2492896"/>
            <a:ext cx="8568952" cy="4121422"/>
          </a:xfrm>
        </p:spPr>
        <p:txBody>
          <a:bodyPr>
            <a:noAutofit/>
          </a:bodyPr>
          <a:lstStyle/>
          <a:p>
            <a:r>
              <a:rPr lang="en-US" altLang="zh-TW" sz="2500" b="1" dirty="0">
                <a:solidFill>
                  <a:schemeClr val="tx1"/>
                </a:solidFill>
              </a:rPr>
              <a:t>c. A confirming bank </a:t>
            </a:r>
            <a:r>
              <a:rPr lang="en-US" altLang="zh-TW" sz="2500" b="1" dirty="0">
                <a:solidFill>
                  <a:srgbClr val="FF0000"/>
                </a:solidFill>
              </a:rPr>
              <a:t>undertakes to reimburse </a:t>
            </a:r>
            <a:r>
              <a:rPr lang="en-US" altLang="zh-TW" sz="2500" b="1" dirty="0">
                <a:solidFill>
                  <a:schemeClr val="tx1"/>
                </a:solidFill>
              </a:rPr>
              <a:t>another nominated bank that has </a:t>
            </a:r>
            <a:r>
              <a:rPr lang="en-US" altLang="zh-TW" sz="2500" b="1" dirty="0" err="1">
                <a:solidFill>
                  <a:schemeClr val="tx1"/>
                </a:solidFill>
              </a:rPr>
              <a:t>honoured</a:t>
            </a:r>
            <a:r>
              <a:rPr lang="en-US" altLang="zh-TW" sz="2500" b="1" dirty="0">
                <a:solidFill>
                  <a:schemeClr val="tx1"/>
                </a:solidFill>
              </a:rPr>
              <a:t> or negotiated a complying presentation and forwarded the documents to the confirming bank. Reimbursement for the amount of a complying  presentation under a credit available by acceptance or deferred payment is due </a:t>
            </a:r>
            <a:r>
              <a:rPr lang="en-US" altLang="zh-TW" sz="2500" b="1" dirty="0">
                <a:solidFill>
                  <a:srgbClr val="FF0000"/>
                </a:solidFill>
              </a:rPr>
              <a:t>at maturity</a:t>
            </a:r>
            <a:r>
              <a:rPr lang="en-US" altLang="zh-TW" sz="2500" b="1" dirty="0">
                <a:solidFill>
                  <a:schemeClr val="tx1"/>
                </a:solidFill>
              </a:rPr>
              <a:t>, whether or not another nominated bank prepaid or purchased before maturity. A  confirming bank's undertaking to reimburse another nominated bank is independent of the confirming bank’s undertaking to the  beneficiary. </a:t>
            </a:r>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29</a:t>
            </a:fld>
            <a:endParaRPr lang="zh-TW" altLang="en-US"/>
          </a:p>
        </p:txBody>
      </p:sp>
    </p:spTree>
    <p:extLst>
      <p:ext uri="{BB962C8B-B14F-4D97-AF65-F5344CB8AC3E}">
        <p14:creationId xmlns:p14="http://schemas.microsoft.com/office/powerpoint/2010/main" val="68875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(1)</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2800" b="1" dirty="0">
                <a:solidFill>
                  <a:schemeClr val="tx1"/>
                </a:solidFill>
              </a:rPr>
              <a:t>For the purpose of these rules: </a:t>
            </a:r>
            <a:endParaRPr lang="zh-TW" altLang="zh-TW" sz="2800" dirty="0">
              <a:solidFill>
                <a:schemeClr val="tx1"/>
              </a:solidFill>
            </a:endParaRPr>
          </a:p>
          <a:p>
            <a:r>
              <a:rPr lang="en-US" altLang="zh-TW" sz="2800" b="1" dirty="0">
                <a:solidFill>
                  <a:srgbClr val="FF0000"/>
                </a:solidFill>
              </a:rPr>
              <a:t>Advising bank </a:t>
            </a:r>
            <a:r>
              <a:rPr lang="en-US" altLang="zh-TW" sz="2800" b="1" dirty="0">
                <a:solidFill>
                  <a:schemeClr val="tx1"/>
                </a:solidFill>
              </a:rPr>
              <a:t>means the bank that advises the credit at the request of the issuing bank. </a:t>
            </a:r>
            <a:endParaRPr lang="zh-TW" altLang="zh-TW" sz="2800" dirty="0">
              <a:solidFill>
                <a:schemeClr val="tx1"/>
              </a:solidFill>
            </a:endParaRPr>
          </a:p>
          <a:p>
            <a:r>
              <a:rPr lang="en-US" altLang="zh-TW" sz="2800" b="1" dirty="0">
                <a:solidFill>
                  <a:srgbClr val="FF0000"/>
                </a:solidFill>
              </a:rPr>
              <a:t>Applicant</a:t>
            </a:r>
            <a:r>
              <a:rPr lang="en-US" altLang="zh-TW" sz="2800" b="1" dirty="0">
                <a:solidFill>
                  <a:schemeClr val="tx1"/>
                </a:solidFill>
              </a:rPr>
              <a:t> means the party on whose request the credit is issued. </a:t>
            </a:r>
            <a:endParaRPr lang="zh-TW" altLang="zh-TW" sz="2800" dirty="0">
              <a:solidFill>
                <a:schemeClr val="tx1"/>
              </a:solidFill>
            </a:endParaRPr>
          </a:p>
          <a:p>
            <a:r>
              <a:rPr lang="en-US" altLang="zh-TW" sz="2800" b="1" dirty="0">
                <a:solidFill>
                  <a:srgbClr val="FF0000"/>
                </a:solidFill>
              </a:rPr>
              <a:t>Banking day </a:t>
            </a:r>
            <a:r>
              <a:rPr lang="en-US" altLang="zh-TW" sz="2800" b="1" dirty="0">
                <a:solidFill>
                  <a:schemeClr val="tx1"/>
                </a:solidFill>
              </a:rPr>
              <a:t>means a day on which a bank is regularly open at the place at which an act subject to these rules is to be performed. </a:t>
            </a:r>
            <a:endParaRPr lang="zh-TW" altLang="zh-TW" sz="2800" dirty="0">
              <a:solidFill>
                <a:schemeClr val="tx1"/>
              </a:solidFill>
            </a:endParaRPr>
          </a:p>
          <a:p>
            <a:r>
              <a:rPr lang="en-US" altLang="zh-TW" sz="2800" b="1" dirty="0" smtClean="0">
                <a:solidFill>
                  <a:schemeClr val="tx1"/>
                </a:solidFill>
              </a:rPr>
              <a:t> </a:t>
            </a:r>
            <a:endParaRPr lang="zh-TW" altLang="zh-TW" sz="28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a:t>
            </a:fld>
            <a:endParaRPr lang="zh-TW" altLang="en-US"/>
          </a:p>
        </p:txBody>
      </p:sp>
    </p:spTree>
    <p:extLst>
      <p:ext uri="{BB962C8B-B14F-4D97-AF65-F5344CB8AC3E}">
        <p14:creationId xmlns:p14="http://schemas.microsoft.com/office/powerpoint/2010/main" val="2574408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(5)</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d. If a bank is authorized or requested by the issuing bank to confirm a credit but is </a:t>
            </a:r>
            <a:r>
              <a:rPr lang="en-US" altLang="zh-TW" sz="3600" b="1" dirty="0">
                <a:solidFill>
                  <a:srgbClr val="FF0000"/>
                </a:solidFill>
              </a:rPr>
              <a:t>not prepared to do </a:t>
            </a:r>
            <a:r>
              <a:rPr lang="en-US" altLang="zh-TW" sz="3600" b="1" dirty="0">
                <a:solidFill>
                  <a:schemeClr val="tx1"/>
                </a:solidFill>
              </a:rPr>
              <a:t>so, it must </a:t>
            </a:r>
            <a:r>
              <a:rPr lang="en-US" altLang="zh-TW" sz="3600" b="1" dirty="0">
                <a:solidFill>
                  <a:srgbClr val="0070C0"/>
                </a:solidFill>
              </a:rPr>
              <a:t>inform the issuing bank </a:t>
            </a:r>
            <a:r>
              <a:rPr lang="en-US" altLang="zh-TW" sz="3600" b="1" dirty="0">
                <a:solidFill>
                  <a:schemeClr val="tx1"/>
                </a:solidFill>
              </a:rPr>
              <a:t>without delay and may </a:t>
            </a:r>
            <a:r>
              <a:rPr lang="en-US" altLang="zh-TW" sz="3600" b="1" dirty="0">
                <a:solidFill>
                  <a:srgbClr val="0070C0"/>
                </a:solidFill>
              </a:rPr>
              <a:t>advise the credit without  confirmation</a:t>
            </a:r>
            <a:r>
              <a:rPr lang="en-US" altLang="zh-TW" sz="3600" b="1" dirty="0">
                <a:solidFill>
                  <a:schemeClr val="tx1"/>
                </a:solidFill>
              </a:rPr>
              <a:t>.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30</a:t>
            </a:fld>
            <a:endParaRPr lang="zh-TW" altLang="en-US"/>
          </a:p>
        </p:txBody>
      </p:sp>
    </p:spTree>
    <p:extLst>
      <p:ext uri="{BB962C8B-B14F-4D97-AF65-F5344CB8AC3E}">
        <p14:creationId xmlns:p14="http://schemas.microsoft.com/office/powerpoint/2010/main" val="1845254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(1)</a:t>
            </a:r>
            <a:endParaRPr lang="zh-TW" altLang="en-US" sz="33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a. A credit and any amendment may be advised to a beneficiary through an advising bank. An advising bank that is not a confirming bank advises the credit and any amendment without  any undertaking to </a:t>
            </a:r>
            <a:r>
              <a:rPr lang="en-US" altLang="zh-TW" sz="3600" b="1" dirty="0" err="1">
                <a:solidFill>
                  <a:schemeClr val="tx1"/>
                </a:solidFill>
              </a:rPr>
              <a:t>honour</a:t>
            </a:r>
            <a:r>
              <a:rPr lang="en-US" altLang="zh-TW" sz="3600" b="1" dirty="0">
                <a:solidFill>
                  <a:schemeClr val="tx1"/>
                </a:solidFill>
              </a:rPr>
              <a:t> or negotiate.</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31</a:t>
            </a:fld>
            <a:endParaRPr lang="zh-TW" altLang="en-US"/>
          </a:p>
        </p:txBody>
      </p:sp>
    </p:spTree>
    <p:extLst>
      <p:ext uri="{BB962C8B-B14F-4D97-AF65-F5344CB8AC3E}">
        <p14:creationId xmlns:p14="http://schemas.microsoft.com/office/powerpoint/2010/main" val="1752243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(2)</a:t>
            </a:r>
            <a:endParaRPr lang="zh-TW" altLang="en-US" sz="3300" dirty="0"/>
          </a:p>
        </p:txBody>
      </p:sp>
      <p:sp>
        <p:nvSpPr>
          <p:cNvPr id="3" name="文字版面配置區 2"/>
          <p:cNvSpPr>
            <a:spLocks noGrp="1"/>
          </p:cNvSpPr>
          <p:nvPr>
            <p:ph type="body" idx="1"/>
          </p:nvPr>
        </p:nvSpPr>
        <p:spPr>
          <a:xfrm>
            <a:off x="539552" y="2564904"/>
            <a:ext cx="8352928" cy="4121422"/>
          </a:xfrm>
        </p:spPr>
        <p:txBody>
          <a:bodyPr>
            <a:noAutofit/>
          </a:bodyPr>
          <a:lstStyle/>
          <a:p>
            <a:r>
              <a:rPr lang="en-US" altLang="zh-TW" sz="3600" b="1" dirty="0">
                <a:solidFill>
                  <a:schemeClr val="tx1"/>
                </a:solidFill>
              </a:rPr>
              <a:t>b. By advising the credit or amendment, the advising bank signifies that it has satisfied itself as to the</a:t>
            </a:r>
            <a:r>
              <a:rPr lang="en-US" altLang="zh-TW" sz="3600" b="1" dirty="0">
                <a:solidFill>
                  <a:srgbClr val="FF0000"/>
                </a:solidFill>
              </a:rPr>
              <a:t> apparent authenticity </a:t>
            </a:r>
            <a:r>
              <a:rPr lang="en-US" altLang="zh-TW" sz="3600" b="1" dirty="0">
                <a:solidFill>
                  <a:schemeClr val="tx1"/>
                </a:solidFill>
              </a:rPr>
              <a:t>of the credit or amendment and that the advice accurately  reflects the terms and conditions of the credit or amendment received.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32</a:t>
            </a:fld>
            <a:endParaRPr lang="zh-TW" altLang="en-US"/>
          </a:p>
        </p:txBody>
      </p:sp>
    </p:spTree>
    <p:extLst>
      <p:ext uri="{BB962C8B-B14F-4D97-AF65-F5344CB8AC3E}">
        <p14:creationId xmlns:p14="http://schemas.microsoft.com/office/powerpoint/2010/main" val="4165094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(3)</a:t>
            </a:r>
            <a:endParaRPr lang="zh-TW" altLang="en-US" sz="3300" dirty="0"/>
          </a:p>
        </p:txBody>
      </p:sp>
      <p:sp>
        <p:nvSpPr>
          <p:cNvPr id="3" name="文字版面配置區 2"/>
          <p:cNvSpPr>
            <a:spLocks noGrp="1"/>
          </p:cNvSpPr>
          <p:nvPr>
            <p:ph type="body" idx="1"/>
          </p:nvPr>
        </p:nvSpPr>
        <p:spPr>
          <a:xfrm>
            <a:off x="611560" y="2492896"/>
            <a:ext cx="8352928" cy="4121422"/>
          </a:xfrm>
        </p:spPr>
        <p:txBody>
          <a:bodyPr>
            <a:noAutofit/>
          </a:bodyPr>
          <a:lstStyle/>
          <a:p>
            <a:r>
              <a:rPr lang="en-US" altLang="zh-TW" sz="3000" b="1" dirty="0">
                <a:solidFill>
                  <a:schemeClr val="tx1"/>
                </a:solidFill>
              </a:rPr>
              <a:t>c. An advising bank may utilize the services of another bank (“</a:t>
            </a:r>
            <a:r>
              <a:rPr lang="en-US" altLang="zh-TW" sz="3000" b="1" dirty="0">
                <a:solidFill>
                  <a:srgbClr val="FF0000"/>
                </a:solidFill>
              </a:rPr>
              <a:t>second advising bank</a:t>
            </a:r>
            <a:r>
              <a:rPr lang="en-US" altLang="zh-TW" sz="3000" b="1" dirty="0">
                <a:solidFill>
                  <a:schemeClr val="tx1"/>
                </a:solidFill>
              </a:rPr>
              <a:t>”) to advise the credit and any amendment to the beneficiary. By advising the credit or amendment, the second advising bank signifies that it has satisfied  itself as to the </a:t>
            </a:r>
            <a:r>
              <a:rPr lang="en-US" altLang="zh-TW" sz="3000" b="1" dirty="0">
                <a:solidFill>
                  <a:srgbClr val="FF0000"/>
                </a:solidFill>
              </a:rPr>
              <a:t>apparent authenticity </a:t>
            </a:r>
            <a:r>
              <a:rPr lang="en-US" altLang="zh-TW" sz="3000" b="1" dirty="0">
                <a:solidFill>
                  <a:schemeClr val="tx1"/>
                </a:solidFill>
              </a:rPr>
              <a:t>of the advice it has received and that the advice accurately reflects the terms and conditions of the credit or amendment received.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33</a:t>
            </a:fld>
            <a:endParaRPr lang="zh-TW" altLang="en-US"/>
          </a:p>
        </p:txBody>
      </p:sp>
    </p:spTree>
    <p:extLst>
      <p:ext uri="{BB962C8B-B14F-4D97-AF65-F5344CB8AC3E}">
        <p14:creationId xmlns:p14="http://schemas.microsoft.com/office/powerpoint/2010/main" val="367335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(4)</a:t>
            </a:r>
            <a:endParaRPr lang="zh-TW" altLang="en-US" sz="33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000" b="1" dirty="0">
                <a:solidFill>
                  <a:schemeClr val="tx1"/>
                </a:solidFill>
              </a:rPr>
              <a:t>d. A bank utilizing the services of an advising bank or second advising bank to advise a credit must </a:t>
            </a:r>
            <a:r>
              <a:rPr lang="en-US" altLang="zh-TW" sz="3000" b="1" dirty="0">
                <a:solidFill>
                  <a:srgbClr val="FF0000"/>
                </a:solidFill>
              </a:rPr>
              <a:t>use the same bank </a:t>
            </a:r>
            <a:r>
              <a:rPr lang="en-US" altLang="zh-TW" sz="3000" b="1" dirty="0">
                <a:solidFill>
                  <a:schemeClr val="tx1"/>
                </a:solidFill>
              </a:rPr>
              <a:t>to advise any amendment thereto. </a:t>
            </a:r>
            <a:endParaRPr lang="zh-TW" altLang="zh-TW" sz="3000" dirty="0">
              <a:solidFill>
                <a:schemeClr val="tx1"/>
              </a:solidFill>
            </a:endParaRPr>
          </a:p>
          <a:p>
            <a:r>
              <a:rPr lang="en-US" altLang="zh-TW" sz="3000" b="1" dirty="0" smtClean="0">
                <a:solidFill>
                  <a:schemeClr val="tx1"/>
                </a:solidFill>
              </a:rPr>
              <a:t>e</a:t>
            </a:r>
            <a:r>
              <a:rPr lang="en-US" altLang="zh-TW" sz="3000" b="1" dirty="0">
                <a:solidFill>
                  <a:schemeClr val="tx1"/>
                </a:solidFill>
              </a:rPr>
              <a:t>. If a bank is requested to advise a credit or amendment but </a:t>
            </a:r>
            <a:r>
              <a:rPr lang="en-US" altLang="zh-TW" sz="3000" b="1" dirty="0">
                <a:solidFill>
                  <a:srgbClr val="FF0000"/>
                </a:solidFill>
              </a:rPr>
              <a:t>elects not to do </a:t>
            </a:r>
            <a:r>
              <a:rPr lang="en-US" altLang="zh-TW" sz="3000" b="1" dirty="0">
                <a:solidFill>
                  <a:schemeClr val="tx1"/>
                </a:solidFill>
              </a:rPr>
              <a:t>so, it </a:t>
            </a:r>
            <a:r>
              <a:rPr lang="en-US" altLang="zh-TW" sz="3000" b="1" dirty="0">
                <a:solidFill>
                  <a:srgbClr val="FF0000"/>
                </a:solidFill>
              </a:rPr>
              <a:t>must so inform</a:t>
            </a:r>
            <a:r>
              <a:rPr lang="en-US" altLang="zh-TW" sz="3000" b="1" dirty="0">
                <a:solidFill>
                  <a:schemeClr val="tx1"/>
                </a:solidFill>
              </a:rPr>
              <a:t>, without delay, the bank from which the credit, amendment or advice has been received.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34</a:t>
            </a:fld>
            <a:endParaRPr lang="zh-TW" altLang="en-US"/>
          </a:p>
        </p:txBody>
      </p:sp>
    </p:spTree>
    <p:extLst>
      <p:ext uri="{BB962C8B-B14F-4D97-AF65-F5344CB8AC3E}">
        <p14:creationId xmlns:p14="http://schemas.microsoft.com/office/powerpoint/2010/main" val="4168928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(5)</a:t>
            </a:r>
            <a:endParaRPr lang="zh-TW" altLang="en-US" sz="3300" dirty="0"/>
          </a:p>
        </p:txBody>
      </p:sp>
      <p:sp>
        <p:nvSpPr>
          <p:cNvPr id="3" name="文字版面配置區 2"/>
          <p:cNvSpPr>
            <a:spLocks noGrp="1"/>
          </p:cNvSpPr>
          <p:nvPr>
            <p:ph type="body" idx="1"/>
          </p:nvPr>
        </p:nvSpPr>
        <p:spPr>
          <a:xfrm>
            <a:off x="611560" y="2564904"/>
            <a:ext cx="8352928" cy="4121422"/>
          </a:xfrm>
        </p:spPr>
        <p:txBody>
          <a:bodyPr>
            <a:noAutofit/>
          </a:bodyPr>
          <a:lstStyle/>
          <a:p>
            <a:r>
              <a:rPr lang="en-US" altLang="zh-TW" sz="2600" b="1" dirty="0">
                <a:solidFill>
                  <a:schemeClr val="tx1"/>
                </a:solidFill>
              </a:rPr>
              <a:t>f. If a bank is requested to advise a credit or amendment but </a:t>
            </a:r>
            <a:r>
              <a:rPr lang="en-US" altLang="zh-TW" sz="2600" b="1" dirty="0">
                <a:solidFill>
                  <a:srgbClr val="FF0000"/>
                </a:solidFill>
              </a:rPr>
              <a:t>cannot satisfy </a:t>
            </a:r>
            <a:r>
              <a:rPr lang="en-US" altLang="zh-TW" sz="2600" b="1" dirty="0">
                <a:solidFill>
                  <a:schemeClr val="tx1"/>
                </a:solidFill>
              </a:rPr>
              <a:t>itself as to the </a:t>
            </a:r>
            <a:r>
              <a:rPr lang="en-US" altLang="zh-TW" sz="2600" b="1" dirty="0">
                <a:solidFill>
                  <a:srgbClr val="FF0000"/>
                </a:solidFill>
              </a:rPr>
              <a:t>apparent authenticity </a:t>
            </a:r>
            <a:r>
              <a:rPr lang="en-US" altLang="zh-TW" sz="2600" b="1" dirty="0">
                <a:solidFill>
                  <a:schemeClr val="tx1"/>
                </a:solidFill>
              </a:rPr>
              <a:t>of the credit, the amendment or the advice, it </a:t>
            </a:r>
            <a:r>
              <a:rPr lang="en-US" altLang="zh-TW" sz="2600" b="1" dirty="0">
                <a:solidFill>
                  <a:srgbClr val="FF0000"/>
                </a:solidFill>
              </a:rPr>
              <a:t>must so inform</a:t>
            </a:r>
            <a:r>
              <a:rPr lang="en-US" altLang="zh-TW" sz="2600" b="1" dirty="0">
                <a:solidFill>
                  <a:schemeClr val="tx1"/>
                </a:solidFill>
              </a:rPr>
              <a:t>, without delay, the bank from which the instructions appear to have been received. If the advising bank or second advising bank </a:t>
            </a:r>
            <a:r>
              <a:rPr lang="en-US" altLang="zh-TW" sz="2600" b="1" dirty="0">
                <a:solidFill>
                  <a:srgbClr val="FF0000"/>
                </a:solidFill>
              </a:rPr>
              <a:t>elects  nonetheless to advise </a:t>
            </a:r>
            <a:r>
              <a:rPr lang="en-US" altLang="zh-TW" sz="2600" b="1" dirty="0">
                <a:solidFill>
                  <a:schemeClr val="tx1"/>
                </a:solidFill>
              </a:rPr>
              <a:t>the credit or amendment, it </a:t>
            </a:r>
            <a:r>
              <a:rPr lang="en-US" altLang="zh-TW" sz="2600" b="1" dirty="0">
                <a:solidFill>
                  <a:srgbClr val="FF0000"/>
                </a:solidFill>
              </a:rPr>
              <a:t>must inform</a:t>
            </a:r>
            <a:r>
              <a:rPr lang="en-US" altLang="zh-TW" sz="2600" b="1" dirty="0">
                <a:solidFill>
                  <a:schemeClr val="tx1"/>
                </a:solidFill>
              </a:rPr>
              <a:t> the beneficiary or second advising bank that </a:t>
            </a:r>
            <a:r>
              <a:rPr lang="en-US" altLang="zh-TW" sz="2600" b="1" dirty="0">
                <a:solidFill>
                  <a:srgbClr val="FF0000"/>
                </a:solidFill>
              </a:rPr>
              <a:t>it has not been able to satisfy </a:t>
            </a:r>
            <a:r>
              <a:rPr lang="en-US" altLang="zh-TW" sz="2600" b="1" dirty="0">
                <a:solidFill>
                  <a:schemeClr val="tx1"/>
                </a:solidFill>
              </a:rPr>
              <a:t>itself as to the </a:t>
            </a:r>
            <a:r>
              <a:rPr lang="en-US" altLang="zh-TW" sz="2600" b="1" dirty="0">
                <a:solidFill>
                  <a:srgbClr val="FF0000"/>
                </a:solidFill>
              </a:rPr>
              <a:t>apparent authenticity </a:t>
            </a:r>
            <a:r>
              <a:rPr lang="en-US" altLang="zh-TW" sz="2600" b="1" dirty="0">
                <a:solidFill>
                  <a:schemeClr val="tx1"/>
                </a:solidFill>
              </a:rPr>
              <a:t>of the credit, the amendment or the advice. </a:t>
            </a:r>
            <a:endParaRPr lang="zh-TW" altLang="en-US" sz="2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35</a:t>
            </a:fld>
            <a:endParaRPr lang="zh-TW" altLang="en-US"/>
          </a:p>
        </p:txBody>
      </p:sp>
    </p:spTree>
    <p:extLst>
      <p:ext uri="{BB962C8B-B14F-4D97-AF65-F5344CB8AC3E}">
        <p14:creationId xmlns:p14="http://schemas.microsoft.com/office/powerpoint/2010/main" val="3816616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(1)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a. Except as otherwise provided by article 38, a credit can </a:t>
            </a:r>
            <a:r>
              <a:rPr lang="en-US" altLang="zh-TW" sz="3600" b="1" dirty="0">
                <a:solidFill>
                  <a:srgbClr val="FF0000"/>
                </a:solidFill>
              </a:rPr>
              <a:t>neither</a:t>
            </a:r>
            <a:r>
              <a:rPr lang="en-US" altLang="zh-TW" sz="3600" b="1" dirty="0">
                <a:solidFill>
                  <a:schemeClr val="tx1"/>
                </a:solidFill>
              </a:rPr>
              <a:t> be amended </a:t>
            </a:r>
            <a:r>
              <a:rPr lang="en-US" altLang="zh-TW" sz="3600" b="1" dirty="0">
                <a:solidFill>
                  <a:srgbClr val="FF0000"/>
                </a:solidFill>
              </a:rPr>
              <a:t>nor</a:t>
            </a:r>
            <a:r>
              <a:rPr lang="en-US" altLang="zh-TW" sz="3600" b="1" dirty="0">
                <a:solidFill>
                  <a:schemeClr val="tx1"/>
                </a:solidFill>
              </a:rPr>
              <a:t> cancelled without the agreement of </a:t>
            </a:r>
            <a:r>
              <a:rPr lang="en-US" altLang="zh-TW" sz="3600" b="1" dirty="0">
                <a:solidFill>
                  <a:srgbClr val="FF0000"/>
                </a:solidFill>
              </a:rPr>
              <a:t>the</a:t>
            </a:r>
            <a:r>
              <a:rPr lang="en-US" altLang="zh-TW" sz="3600" b="1" dirty="0">
                <a:solidFill>
                  <a:schemeClr val="tx1"/>
                </a:solidFill>
              </a:rPr>
              <a:t>  </a:t>
            </a:r>
            <a:r>
              <a:rPr lang="en-US" altLang="zh-TW" sz="3600" b="1" dirty="0">
                <a:solidFill>
                  <a:srgbClr val="FF0000"/>
                </a:solidFill>
              </a:rPr>
              <a:t>issuing bank</a:t>
            </a:r>
            <a:r>
              <a:rPr lang="en-US" altLang="zh-TW" sz="3600" b="1" dirty="0">
                <a:solidFill>
                  <a:schemeClr val="tx1"/>
                </a:solidFill>
              </a:rPr>
              <a:t>, </a:t>
            </a:r>
            <a:r>
              <a:rPr lang="en-US" altLang="zh-TW" sz="3600" b="1" dirty="0">
                <a:solidFill>
                  <a:srgbClr val="FF0000"/>
                </a:solidFill>
              </a:rPr>
              <a:t>the confirming bank</a:t>
            </a:r>
            <a:r>
              <a:rPr lang="en-US" altLang="zh-TW" sz="3600" b="1" dirty="0">
                <a:solidFill>
                  <a:schemeClr val="tx1"/>
                </a:solidFill>
              </a:rPr>
              <a:t>, if any, and </a:t>
            </a:r>
            <a:r>
              <a:rPr lang="en-US" altLang="zh-TW" sz="3600" b="1" dirty="0">
                <a:solidFill>
                  <a:srgbClr val="FF0000"/>
                </a:solidFill>
              </a:rPr>
              <a:t>the beneficiary</a:t>
            </a:r>
            <a:r>
              <a:rPr lang="en-US" altLang="zh-TW" sz="3600" b="1" dirty="0">
                <a:solidFill>
                  <a:schemeClr val="tx1"/>
                </a:solidFill>
              </a:rPr>
              <a:t>.</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36</a:t>
            </a:fld>
            <a:endParaRPr lang="zh-TW" altLang="en-US"/>
          </a:p>
        </p:txBody>
      </p:sp>
    </p:spTree>
    <p:extLst>
      <p:ext uri="{BB962C8B-B14F-4D97-AF65-F5344CB8AC3E}">
        <p14:creationId xmlns:p14="http://schemas.microsoft.com/office/powerpoint/2010/main" val="1803131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(2)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539552" y="2564904"/>
            <a:ext cx="8352928" cy="4121422"/>
          </a:xfrm>
        </p:spPr>
        <p:txBody>
          <a:bodyPr>
            <a:noAutofit/>
          </a:bodyPr>
          <a:lstStyle/>
          <a:p>
            <a:r>
              <a:rPr lang="en-US" altLang="zh-TW" sz="2800" b="1" dirty="0">
                <a:solidFill>
                  <a:schemeClr val="tx1"/>
                </a:solidFill>
              </a:rPr>
              <a:t>b. An issuing bank is </a:t>
            </a:r>
            <a:r>
              <a:rPr lang="en-US" altLang="zh-TW" sz="2800" b="1" dirty="0">
                <a:solidFill>
                  <a:srgbClr val="FF0000"/>
                </a:solidFill>
              </a:rPr>
              <a:t>irrevocably bound </a:t>
            </a:r>
            <a:r>
              <a:rPr lang="en-US" altLang="zh-TW" sz="2800" b="1" dirty="0">
                <a:solidFill>
                  <a:schemeClr val="tx1"/>
                </a:solidFill>
              </a:rPr>
              <a:t>by an amendment as of the time it issues the amendment. A confirming bank may  extend its confirmation to an amendment and will be irrevocably bound as </a:t>
            </a:r>
            <a:r>
              <a:rPr lang="en-US" altLang="zh-TW" sz="2800" b="1" dirty="0" smtClean="0">
                <a:solidFill>
                  <a:schemeClr val="tx1"/>
                </a:solidFill>
              </a:rPr>
              <a:t>of </a:t>
            </a:r>
            <a:r>
              <a:rPr lang="en-US" altLang="zh-TW" sz="2800" b="1" dirty="0">
                <a:solidFill>
                  <a:schemeClr val="tx1"/>
                </a:solidFill>
              </a:rPr>
              <a:t>the time it advises the amendment. A confirming bank may, however, choose to advise an amendment without extending its confirmation and, if so, it must inform the issuing bank without </a:t>
            </a:r>
            <a:r>
              <a:rPr lang="en-US" altLang="zh-TW" sz="2800" b="1" dirty="0" smtClean="0">
                <a:solidFill>
                  <a:schemeClr val="tx1"/>
                </a:solidFill>
              </a:rPr>
              <a:t>delay </a:t>
            </a:r>
            <a:r>
              <a:rPr lang="en-US" altLang="zh-TW" sz="2800" b="1" dirty="0">
                <a:solidFill>
                  <a:schemeClr val="tx1"/>
                </a:solidFill>
              </a:rPr>
              <a:t>and inform the beneficiary in its advice.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37</a:t>
            </a:fld>
            <a:endParaRPr lang="zh-TW" altLang="en-US"/>
          </a:p>
        </p:txBody>
      </p:sp>
    </p:spTree>
    <p:extLst>
      <p:ext uri="{BB962C8B-B14F-4D97-AF65-F5344CB8AC3E}">
        <p14:creationId xmlns:p14="http://schemas.microsoft.com/office/powerpoint/2010/main" val="2490327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(3)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611560" y="2564904"/>
            <a:ext cx="8352928" cy="4121422"/>
          </a:xfrm>
        </p:spPr>
        <p:txBody>
          <a:bodyPr>
            <a:noAutofit/>
          </a:bodyPr>
          <a:lstStyle/>
          <a:p>
            <a:r>
              <a:rPr lang="en-US" altLang="zh-TW" b="1" dirty="0">
                <a:solidFill>
                  <a:schemeClr val="tx1"/>
                </a:solidFill>
              </a:rPr>
              <a:t>c. The terms and conditions of the original credit (or a credit incorporating previously accepted amendments) will </a:t>
            </a:r>
            <a:r>
              <a:rPr lang="en-US" altLang="zh-TW" b="1" dirty="0">
                <a:solidFill>
                  <a:srgbClr val="FF0000"/>
                </a:solidFill>
              </a:rPr>
              <a:t>remain in force for the beneficiary </a:t>
            </a:r>
            <a:r>
              <a:rPr lang="en-US" altLang="zh-TW" b="1" dirty="0">
                <a:solidFill>
                  <a:schemeClr val="tx1"/>
                </a:solidFill>
              </a:rPr>
              <a:t>until the beneficiary communicates its </a:t>
            </a:r>
            <a:r>
              <a:rPr lang="en-US" altLang="zh-TW" b="1" dirty="0" smtClean="0">
                <a:solidFill>
                  <a:schemeClr val="tx1"/>
                </a:solidFill>
              </a:rPr>
              <a:t>acceptance </a:t>
            </a:r>
            <a:r>
              <a:rPr lang="en-US" altLang="zh-TW" b="1" dirty="0">
                <a:solidFill>
                  <a:schemeClr val="tx1"/>
                </a:solidFill>
              </a:rPr>
              <a:t>of the amendment to the bank that advised such amendment. The beneficiary </a:t>
            </a:r>
            <a:r>
              <a:rPr lang="en-US" altLang="zh-TW" b="1" dirty="0">
                <a:solidFill>
                  <a:srgbClr val="FF0000"/>
                </a:solidFill>
              </a:rPr>
              <a:t>should give notification </a:t>
            </a:r>
            <a:r>
              <a:rPr lang="en-US" altLang="zh-TW" b="1" dirty="0">
                <a:solidFill>
                  <a:schemeClr val="tx1"/>
                </a:solidFill>
              </a:rPr>
              <a:t>of acceptance or rejection of an amendment. If the beneficiary fails to give such notification, a presentation that </a:t>
            </a:r>
            <a:r>
              <a:rPr lang="en-US" altLang="zh-TW" b="1" dirty="0">
                <a:solidFill>
                  <a:srgbClr val="FF0000"/>
                </a:solidFill>
              </a:rPr>
              <a:t>complies with</a:t>
            </a:r>
            <a:r>
              <a:rPr lang="en-US" altLang="zh-TW" b="1" dirty="0">
                <a:solidFill>
                  <a:schemeClr val="tx1"/>
                </a:solidFill>
              </a:rPr>
              <a:t> the credit and to any </a:t>
            </a:r>
            <a:r>
              <a:rPr lang="en-US" altLang="zh-TW" b="1" dirty="0">
                <a:solidFill>
                  <a:srgbClr val="FF0000"/>
                </a:solidFill>
              </a:rPr>
              <a:t>not yet accepted amendment </a:t>
            </a:r>
            <a:r>
              <a:rPr lang="en-US" altLang="zh-TW" b="1" dirty="0">
                <a:solidFill>
                  <a:schemeClr val="tx1"/>
                </a:solidFill>
              </a:rPr>
              <a:t>will be </a:t>
            </a:r>
            <a:r>
              <a:rPr lang="en-US" altLang="zh-TW" b="1" dirty="0">
                <a:solidFill>
                  <a:srgbClr val="FF0000"/>
                </a:solidFill>
              </a:rPr>
              <a:t>deemed to be </a:t>
            </a:r>
            <a:r>
              <a:rPr lang="en-US" altLang="zh-TW" b="1" dirty="0">
                <a:solidFill>
                  <a:schemeClr val="tx1"/>
                </a:solidFill>
              </a:rPr>
              <a:t>notification of </a:t>
            </a:r>
            <a:r>
              <a:rPr lang="en-US" altLang="zh-TW" b="1" dirty="0">
                <a:solidFill>
                  <a:srgbClr val="FF0000"/>
                </a:solidFill>
              </a:rPr>
              <a:t>acceptance</a:t>
            </a:r>
            <a:r>
              <a:rPr lang="en-US" altLang="zh-TW" b="1" dirty="0">
                <a:solidFill>
                  <a:schemeClr val="tx1"/>
                </a:solidFill>
              </a:rPr>
              <a:t> by the beneficiary of such amendment. As of that moment the credit will be </a:t>
            </a:r>
            <a:r>
              <a:rPr lang="en-US" altLang="zh-TW" b="1" dirty="0" smtClean="0">
                <a:solidFill>
                  <a:schemeClr val="tx1"/>
                </a:solidFill>
              </a:rPr>
              <a:t>amended</a:t>
            </a:r>
            <a:r>
              <a:rPr lang="en-US" altLang="zh-TW" b="1" dirty="0">
                <a:solidFill>
                  <a:schemeClr val="tx1"/>
                </a:solidFill>
              </a:rPr>
              <a:t>.</a:t>
            </a:r>
            <a:endParaRPr lang="zh-TW" altLang="en-US"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38</a:t>
            </a:fld>
            <a:endParaRPr lang="zh-TW" altLang="en-US"/>
          </a:p>
        </p:txBody>
      </p:sp>
    </p:spTree>
    <p:extLst>
      <p:ext uri="{BB962C8B-B14F-4D97-AF65-F5344CB8AC3E}">
        <p14:creationId xmlns:p14="http://schemas.microsoft.com/office/powerpoint/2010/main" val="1913198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(4)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611560" y="2492896"/>
            <a:ext cx="8352928" cy="4121422"/>
          </a:xfrm>
        </p:spPr>
        <p:txBody>
          <a:bodyPr>
            <a:noAutofit/>
          </a:bodyPr>
          <a:lstStyle/>
          <a:p>
            <a:r>
              <a:rPr lang="en-US" altLang="zh-TW" sz="2700" b="1" dirty="0">
                <a:solidFill>
                  <a:schemeClr val="tx1"/>
                </a:solidFill>
              </a:rPr>
              <a:t>d. A bank that advises an amendment should inform the bank from which it received the amendment of any notification of acceptance or rejection. </a:t>
            </a:r>
            <a:endParaRPr lang="zh-TW" altLang="zh-TW" sz="2700" dirty="0">
              <a:solidFill>
                <a:schemeClr val="tx1"/>
              </a:solidFill>
            </a:endParaRPr>
          </a:p>
          <a:p>
            <a:r>
              <a:rPr lang="en-US" altLang="zh-TW" sz="2700" b="1" dirty="0" smtClean="0">
                <a:solidFill>
                  <a:schemeClr val="tx1"/>
                </a:solidFill>
              </a:rPr>
              <a:t>e</a:t>
            </a:r>
            <a:r>
              <a:rPr lang="en-US" altLang="zh-TW" sz="2700" b="1" dirty="0">
                <a:solidFill>
                  <a:schemeClr val="tx1"/>
                </a:solidFill>
              </a:rPr>
              <a:t>. </a:t>
            </a:r>
            <a:r>
              <a:rPr lang="en-US" altLang="zh-TW" sz="2700" b="1" dirty="0">
                <a:solidFill>
                  <a:srgbClr val="FF0000"/>
                </a:solidFill>
              </a:rPr>
              <a:t>Partial acceptance </a:t>
            </a:r>
            <a:r>
              <a:rPr lang="en-US" altLang="zh-TW" sz="2700" b="1" dirty="0">
                <a:solidFill>
                  <a:schemeClr val="tx1"/>
                </a:solidFill>
              </a:rPr>
              <a:t>of an amendment is </a:t>
            </a:r>
            <a:r>
              <a:rPr lang="en-US" altLang="zh-TW" sz="2700" b="1" dirty="0">
                <a:solidFill>
                  <a:srgbClr val="FF0000"/>
                </a:solidFill>
              </a:rPr>
              <a:t>not allowed </a:t>
            </a:r>
            <a:r>
              <a:rPr lang="en-US" altLang="zh-TW" sz="2700" b="1" dirty="0">
                <a:solidFill>
                  <a:schemeClr val="tx1"/>
                </a:solidFill>
              </a:rPr>
              <a:t>and will be </a:t>
            </a:r>
            <a:r>
              <a:rPr lang="en-US" altLang="zh-TW" sz="2700" b="1" dirty="0">
                <a:solidFill>
                  <a:srgbClr val="FF0000"/>
                </a:solidFill>
              </a:rPr>
              <a:t>deemed to be</a:t>
            </a:r>
            <a:r>
              <a:rPr lang="en-US" altLang="zh-TW" sz="2700" b="1" dirty="0">
                <a:solidFill>
                  <a:schemeClr val="tx1"/>
                </a:solidFill>
              </a:rPr>
              <a:t> notification of </a:t>
            </a:r>
            <a:r>
              <a:rPr lang="en-US" altLang="zh-TW" sz="2700" b="1" dirty="0">
                <a:solidFill>
                  <a:srgbClr val="FF0000"/>
                </a:solidFill>
              </a:rPr>
              <a:t>rejection</a:t>
            </a:r>
            <a:r>
              <a:rPr lang="en-US" altLang="zh-TW" sz="2700" b="1" dirty="0">
                <a:solidFill>
                  <a:schemeClr val="tx1"/>
                </a:solidFill>
              </a:rPr>
              <a:t> of the amendment. </a:t>
            </a:r>
            <a:endParaRPr lang="zh-TW" altLang="zh-TW" sz="2700" dirty="0">
              <a:solidFill>
                <a:schemeClr val="tx1"/>
              </a:solidFill>
            </a:endParaRPr>
          </a:p>
          <a:p>
            <a:r>
              <a:rPr lang="en-US" altLang="zh-TW" sz="2700" b="1" dirty="0" smtClean="0">
                <a:solidFill>
                  <a:schemeClr val="tx1"/>
                </a:solidFill>
              </a:rPr>
              <a:t>f</a:t>
            </a:r>
            <a:r>
              <a:rPr lang="en-US" altLang="zh-TW" sz="2700" b="1" dirty="0">
                <a:solidFill>
                  <a:schemeClr val="tx1"/>
                </a:solidFill>
              </a:rPr>
              <a:t>. A provision in an amendment to the effect that the amendment shall enter into force unless rejected by the beneficiary within a certain time </a:t>
            </a:r>
            <a:r>
              <a:rPr lang="en-US" altLang="zh-TW" sz="2700" b="1" dirty="0">
                <a:solidFill>
                  <a:srgbClr val="FF0000"/>
                </a:solidFill>
              </a:rPr>
              <a:t>shall be disregarded</a:t>
            </a:r>
            <a:r>
              <a:rPr lang="en-US" altLang="zh-TW" sz="2700" b="1" dirty="0">
                <a:solidFill>
                  <a:schemeClr val="tx1"/>
                </a:solidFill>
              </a:rPr>
              <a:t>. </a:t>
            </a:r>
            <a:endParaRPr lang="zh-TW" altLang="en-US" sz="27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39</a:t>
            </a:fld>
            <a:endParaRPr lang="zh-TW" altLang="en-US"/>
          </a:p>
        </p:txBody>
      </p:sp>
    </p:spTree>
    <p:extLst>
      <p:ext uri="{BB962C8B-B14F-4D97-AF65-F5344CB8AC3E}">
        <p14:creationId xmlns:p14="http://schemas.microsoft.com/office/powerpoint/2010/main" val="65246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(2)</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2800" b="1" dirty="0" smtClean="0">
                <a:solidFill>
                  <a:schemeClr val="tx1"/>
                </a:solidFill>
              </a:rPr>
              <a:t> </a:t>
            </a:r>
            <a:endParaRPr lang="zh-TW" altLang="zh-TW" sz="2800" dirty="0">
              <a:solidFill>
                <a:schemeClr val="tx1"/>
              </a:solidFill>
            </a:endParaRPr>
          </a:p>
          <a:p>
            <a:endParaRPr lang="zh-TW" altLang="en-US" sz="2800" dirty="0">
              <a:solidFill>
                <a:schemeClr val="tx1"/>
              </a:solidFill>
            </a:endParaRPr>
          </a:p>
        </p:txBody>
      </p:sp>
      <p:sp>
        <p:nvSpPr>
          <p:cNvPr id="4" name="矩形 3"/>
          <p:cNvSpPr/>
          <p:nvPr/>
        </p:nvSpPr>
        <p:spPr>
          <a:xfrm>
            <a:off x="467544" y="2564904"/>
            <a:ext cx="8568952" cy="3970318"/>
          </a:xfrm>
          <a:prstGeom prst="rect">
            <a:avLst/>
          </a:prstGeom>
        </p:spPr>
        <p:txBody>
          <a:bodyPr wrap="square">
            <a:spAutoFit/>
          </a:bodyPr>
          <a:lstStyle/>
          <a:p>
            <a:r>
              <a:rPr lang="en-US" altLang="zh-TW" sz="2800" b="1" dirty="0">
                <a:solidFill>
                  <a:srgbClr val="FF0000"/>
                </a:solidFill>
              </a:rPr>
              <a:t>Beneficiary</a:t>
            </a:r>
            <a:r>
              <a:rPr lang="en-US" altLang="zh-TW" sz="2800" b="1" dirty="0"/>
              <a:t> means the party in whose </a:t>
            </a:r>
            <a:r>
              <a:rPr lang="en-US" altLang="zh-TW" sz="2800" b="1" dirty="0" err="1"/>
              <a:t>favour</a:t>
            </a:r>
            <a:r>
              <a:rPr lang="en-US" altLang="zh-TW" sz="2800" b="1" dirty="0"/>
              <a:t> a credit is issued. </a:t>
            </a:r>
            <a:r>
              <a:rPr lang="en-US" altLang="zh-TW" sz="2800" dirty="0"/>
              <a:t/>
            </a:r>
            <a:br>
              <a:rPr lang="en-US" altLang="zh-TW" sz="2800" dirty="0"/>
            </a:br>
            <a:r>
              <a:rPr lang="en-US" altLang="zh-TW" sz="2800" b="1" dirty="0">
                <a:solidFill>
                  <a:srgbClr val="FF0000"/>
                </a:solidFill>
              </a:rPr>
              <a:t>Complying presentation </a:t>
            </a:r>
            <a:r>
              <a:rPr lang="en-US" altLang="zh-TW" sz="2800" b="1" dirty="0"/>
              <a:t>means a presentation that is in accordance with the terms and conditions of the credit, the applicable provisions of these rules and international standard banking practice. </a:t>
            </a:r>
            <a:r>
              <a:rPr lang="en-US" altLang="zh-TW" sz="2800" dirty="0"/>
              <a:t/>
            </a:r>
            <a:br>
              <a:rPr lang="en-US" altLang="zh-TW" sz="2800" dirty="0"/>
            </a:br>
            <a:r>
              <a:rPr lang="en-US" altLang="zh-TW" sz="2800" b="1" dirty="0">
                <a:solidFill>
                  <a:srgbClr val="FF0000"/>
                </a:solidFill>
              </a:rPr>
              <a:t>Confirmation</a:t>
            </a:r>
            <a:r>
              <a:rPr lang="en-US" altLang="zh-TW" sz="2800" b="1" dirty="0"/>
              <a:t> means a definite undertaking of the confirming bank, in addition to that of the issuing bank, to </a:t>
            </a:r>
            <a:r>
              <a:rPr lang="en-US" altLang="zh-TW" sz="2800" b="1" dirty="0" err="1"/>
              <a:t>honour</a:t>
            </a:r>
            <a:r>
              <a:rPr lang="en-US" altLang="zh-TW" sz="2800" b="1" dirty="0"/>
              <a:t> or negotiate a complying presentation.</a:t>
            </a:r>
            <a:endParaRPr lang="zh-TW" altLang="en-US" sz="2800" dirty="0"/>
          </a:p>
        </p:txBody>
      </p:sp>
      <p:sp>
        <p:nvSpPr>
          <p:cNvPr id="5" name="日期版面配置區 4"/>
          <p:cNvSpPr>
            <a:spLocks noGrp="1"/>
          </p:cNvSpPr>
          <p:nvPr>
            <p:ph type="dt" sz="half" idx="10"/>
          </p:nvPr>
        </p:nvSpPr>
        <p:spPr/>
        <p:txBody>
          <a:bodyPr/>
          <a:lstStyle/>
          <a:p>
            <a:r>
              <a:rPr lang="en-US" altLang="zh-TW" smtClean="0"/>
              <a:t>2014/09/01</a:t>
            </a:r>
            <a:endParaRPr lang="zh-TW" altLang="en-US"/>
          </a:p>
        </p:txBody>
      </p:sp>
      <p:sp>
        <p:nvSpPr>
          <p:cNvPr id="6" name="投影片編號版面配置區 5"/>
          <p:cNvSpPr>
            <a:spLocks noGrp="1"/>
          </p:cNvSpPr>
          <p:nvPr>
            <p:ph type="sldNum" sz="quarter" idx="12"/>
          </p:nvPr>
        </p:nvSpPr>
        <p:spPr/>
        <p:txBody>
          <a:bodyPr/>
          <a:lstStyle/>
          <a:p>
            <a:fld id="{9D3B025D-394C-4BED-BC88-A34814B36B97}" type="slidenum">
              <a:rPr lang="zh-TW" altLang="en-US" smtClean="0"/>
              <a:t>4</a:t>
            </a:fld>
            <a:endParaRPr lang="zh-TW" altLang="en-US"/>
          </a:p>
        </p:txBody>
      </p:sp>
    </p:spTree>
    <p:extLst>
      <p:ext uri="{BB962C8B-B14F-4D97-AF65-F5344CB8AC3E}">
        <p14:creationId xmlns:p14="http://schemas.microsoft.com/office/powerpoint/2010/main" val="1178388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568952" cy="1362075"/>
          </a:xfrm>
        </p:spPr>
        <p:txBody>
          <a:bodyPr>
            <a:noAutofit/>
          </a:bodyPr>
          <a:lstStyle/>
          <a:p>
            <a:r>
              <a:rPr lang="en-US" altLang="zh-TW" sz="3200" b="1" dirty="0"/>
              <a:t>Article </a:t>
            </a:r>
            <a:r>
              <a:rPr lang="en-US" altLang="zh-TW" sz="3200" b="1" dirty="0" smtClean="0"/>
              <a:t>11:  </a:t>
            </a:r>
            <a:r>
              <a:rPr lang="en-US" altLang="zh-TW" sz="3200" b="1" dirty="0" err="1" smtClean="0"/>
              <a:t>Teletransmitted</a:t>
            </a:r>
            <a:r>
              <a:rPr lang="en-US" altLang="zh-TW" sz="3200" b="1" dirty="0" smtClean="0"/>
              <a:t> </a:t>
            </a:r>
            <a:r>
              <a:rPr lang="en-US" altLang="zh-TW" sz="3200" b="1" dirty="0"/>
              <a:t>and Pre-Advised </a:t>
            </a:r>
            <a:r>
              <a:rPr lang="en-US" altLang="zh-TW" sz="3200" b="1" dirty="0" smtClean="0"/>
              <a:t/>
            </a:r>
            <a:br>
              <a:rPr lang="en-US" altLang="zh-TW" sz="3200" b="1" dirty="0" smtClean="0"/>
            </a:br>
            <a:r>
              <a:rPr lang="en-US" altLang="zh-TW" sz="3200" b="1" dirty="0"/>
              <a:t> </a:t>
            </a:r>
            <a:r>
              <a:rPr lang="en-US" altLang="zh-TW" sz="3200" b="1" dirty="0" smtClean="0"/>
              <a:t>                  Credits </a:t>
            </a:r>
            <a:r>
              <a:rPr lang="en-US" altLang="zh-TW" sz="3200" b="1" dirty="0"/>
              <a:t>and Amendments  </a:t>
            </a:r>
            <a:r>
              <a:rPr lang="en-US" altLang="zh-TW" sz="3200" b="1" dirty="0" smtClean="0"/>
              <a:t/>
            </a:r>
            <a:br>
              <a:rPr lang="en-US" altLang="zh-TW" sz="3200" b="1" dirty="0" smtClean="0"/>
            </a:br>
            <a:r>
              <a:rPr lang="zh-TW" altLang="zh-TW" sz="3200" b="1" dirty="0" smtClean="0"/>
              <a:t>第十一條</a:t>
            </a:r>
            <a:r>
              <a:rPr lang="en-US" altLang="zh-TW" sz="3200" b="1" dirty="0" smtClean="0"/>
              <a:t> :</a:t>
            </a:r>
            <a:r>
              <a:rPr lang="en-US" altLang="zh-TW" sz="3200" b="1" dirty="0"/>
              <a:t>  </a:t>
            </a:r>
            <a:r>
              <a:rPr lang="zh-TW" altLang="zh-TW" sz="3200" b="1" dirty="0"/>
              <a:t>電傳及預告通知信用狀及修改 </a:t>
            </a:r>
            <a:r>
              <a:rPr lang="en-US" altLang="zh-TW" sz="3200" b="1" dirty="0" smtClean="0"/>
              <a:t>  (1)</a:t>
            </a:r>
            <a:endParaRPr lang="zh-TW" altLang="en-US" sz="32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a. An authenticated </a:t>
            </a:r>
            <a:r>
              <a:rPr lang="en-US" altLang="zh-TW" sz="3600" b="1" dirty="0" err="1">
                <a:solidFill>
                  <a:schemeClr val="tx1"/>
                </a:solidFill>
              </a:rPr>
              <a:t>teletransmission</a:t>
            </a:r>
            <a:r>
              <a:rPr lang="en-US" altLang="zh-TW" sz="3600" b="1" dirty="0">
                <a:solidFill>
                  <a:schemeClr val="tx1"/>
                </a:solidFill>
              </a:rPr>
              <a:t> of a credit or amendment will be deemed to be the operative credit or amendment, and any subsequent mail confirmation shall be disregarded</a:t>
            </a:r>
            <a:r>
              <a:rPr lang="en-US" altLang="zh-TW" sz="3600" b="1" dirty="0" smtClean="0">
                <a:solidFill>
                  <a:schemeClr val="tx1"/>
                </a:solidFill>
              </a:rPr>
              <a:t>.    (</a:t>
            </a:r>
            <a:r>
              <a:rPr lang="en-US" altLang="zh-TW" sz="3600" b="1" dirty="0" smtClean="0">
                <a:solidFill>
                  <a:srgbClr val="FF0000"/>
                </a:solidFill>
              </a:rPr>
              <a:t>Full cable</a:t>
            </a:r>
            <a:r>
              <a:rPr lang="en-US" altLang="zh-TW" sz="3600" b="1" dirty="0" smtClean="0">
                <a:solidFill>
                  <a:schemeClr val="tx1"/>
                </a:solidFill>
              </a:rPr>
              <a:t>)</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40</a:t>
            </a:fld>
            <a:endParaRPr lang="zh-TW" altLang="en-US"/>
          </a:p>
        </p:txBody>
      </p:sp>
    </p:spTree>
    <p:extLst>
      <p:ext uri="{BB962C8B-B14F-4D97-AF65-F5344CB8AC3E}">
        <p14:creationId xmlns:p14="http://schemas.microsoft.com/office/powerpoint/2010/main" val="1114175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568952" cy="1362075"/>
          </a:xfrm>
        </p:spPr>
        <p:txBody>
          <a:bodyPr>
            <a:noAutofit/>
          </a:bodyPr>
          <a:lstStyle/>
          <a:p>
            <a:r>
              <a:rPr lang="en-US" altLang="zh-TW" sz="3200" b="1" dirty="0"/>
              <a:t>Article </a:t>
            </a:r>
            <a:r>
              <a:rPr lang="en-US" altLang="zh-TW" sz="3200" b="1" dirty="0" smtClean="0"/>
              <a:t>11:  </a:t>
            </a:r>
            <a:r>
              <a:rPr lang="en-US" altLang="zh-TW" sz="3200" b="1" dirty="0" err="1" smtClean="0"/>
              <a:t>Teletransmitted</a:t>
            </a:r>
            <a:r>
              <a:rPr lang="en-US" altLang="zh-TW" sz="3200" b="1" dirty="0" smtClean="0"/>
              <a:t> </a:t>
            </a:r>
            <a:r>
              <a:rPr lang="en-US" altLang="zh-TW" sz="3200" b="1" dirty="0"/>
              <a:t>and Pre-Advised </a:t>
            </a:r>
            <a:r>
              <a:rPr lang="en-US" altLang="zh-TW" sz="3200" b="1" dirty="0" smtClean="0"/>
              <a:t/>
            </a:r>
            <a:br>
              <a:rPr lang="en-US" altLang="zh-TW" sz="3200" b="1" dirty="0" smtClean="0"/>
            </a:br>
            <a:r>
              <a:rPr lang="en-US" altLang="zh-TW" sz="3200" b="1" dirty="0"/>
              <a:t> </a:t>
            </a:r>
            <a:r>
              <a:rPr lang="en-US" altLang="zh-TW" sz="3200" b="1" dirty="0" smtClean="0"/>
              <a:t>                  Credits </a:t>
            </a:r>
            <a:r>
              <a:rPr lang="en-US" altLang="zh-TW" sz="3200" b="1" dirty="0"/>
              <a:t>and Amendments  </a:t>
            </a:r>
            <a:r>
              <a:rPr lang="en-US" altLang="zh-TW" sz="3200" b="1" dirty="0" smtClean="0"/>
              <a:t/>
            </a:r>
            <a:br>
              <a:rPr lang="en-US" altLang="zh-TW" sz="3200" b="1" dirty="0" smtClean="0"/>
            </a:br>
            <a:r>
              <a:rPr lang="zh-TW" altLang="zh-TW" sz="3200" b="1" dirty="0" smtClean="0"/>
              <a:t>第十一條</a:t>
            </a:r>
            <a:r>
              <a:rPr lang="en-US" altLang="zh-TW" sz="3200" b="1" dirty="0" smtClean="0"/>
              <a:t> :</a:t>
            </a:r>
            <a:r>
              <a:rPr lang="en-US" altLang="zh-TW" sz="3200" b="1" dirty="0"/>
              <a:t>  </a:t>
            </a:r>
            <a:r>
              <a:rPr lang="zh-TW" altLang="zh-TW" sz="3200" b="1" dirty="0"/>
              <a:t>電傳及預告通知信用狀及修改 </a:t>
            </a:r>
            <a:r>
              <a:rPr lang="en-US" altLang="zh-TW" sz="3200" b="1" dirty="0" smtClean="0"/>
              <a:t>  (2)</a:t>
            </a:r>
            <a:endParaRPr lang="zh-TW" altLang="en-US" sz="3200" dirty="0"/>
          </a:p>
        </p:txBody>
      </p:sp>
      <p:sp>
        <p:nvSpPr>
          <p:cNvPr id="3" name="文字版面配置區 2"/>
          <p:cNvSpPr>
            <a:spLocks noGrp="1"/>
          </p:cNvSpPr>
          <p:nvPr>
            <p:ph type="body" idx="1"/>
          </p:nvPr>
        </p:nvSpPr>
        <p:spPr>
          <a:xfrm>
            <a:off x="200176" y="2492896"/>
            <a:ext cx="8928992" cy="4121422"/>
          </a:xfrm>
        </p:spPr>
        <p:txBody>
          <a:bodyPr>
            <a:noAutofit/>
          </a:bodyPr>
          <a:lstStyle/>
          <a:p>
            <a:r>
              <a:rPr lang="en-US" altLang="zh-TW" sz="3100" b="1" dirty="0">
                <a:solidFill>
                  <a:schemeClr val="tx1"/>
                </a:solidFill>
              </a:rPr>
              <a:t>If a </a:t>
            </a:r>
            <a:r>
              <a:rPr lang="en-US" altLang="zh-TW" sz="3100" b="1" dirty="0" err="1">
                <a:solidFill>
                  <a:schemeClr val="tx1"/>
                </a:solidFill>
              </a:rPr>
              <a:t>teletransmission</a:t>
            </a:r>
            <a:r>
              <a:rPr lang="en-US" altLang="zh-TW" sz="3100" b="1" dirty="0">
                <a:solidFill>
                  <a:schemeClr val="tx1"/>
                </a:solidFill>
              </a:rPr>
              <a:t> states "</a:t>
            </a:r>
            <a:r>
              <a:rPr lang="en-US" altLang="zh-TW" sz="3100" b="1" dirty="0">
                <a:solidFill>
                  <a:srgbClr val="FF0000"/>
                </a:solidFill>
              </a:rPr>
              <a:t>full details to follow</a:t>
            </a:r>
            <a:r>
              <a:rPr lang="en-US" altLang="zh-TW" sz="3100" b="1" dirty="0">
                <a:solidFill>
                  <a:schemeClr val="tx1"/>
                </a:solidFill>
              </a:rPr>
              <a:t>" (or words of similar effect), or states that </a:t>
            </a:r>
            <a:r>
              <a:rPr lang="en-US" altLang="zh-TW" sz="3100" b="1" dirty="0">
                <a:solidFill>
                  <a:srgbClr val="FF0000"/>
                </a:solidFill>
              </a:rPr>
              <a:t>the mail confirmation is to be the operative credit </a:t>
            </a:r>
            <a:r>
              <a:rPr lang="en-US" altLang="zh-TW" sz="3100" b="1" dirty="0">
                <a:solidFill>
                  <a:schemeClr val="tx1"/>
                </a:solidFill>
              </a:rPr>
              <a:t>or amendment, then the </a:t>
            </a:r>
            <a:r>
              <a:rPr lang="en-US" altLang="zh-TW" sz="3100" b="1" dirty="0" err="1">
                <a:solidFill>
                  <a:schemeClr val="tx1"/>
                </a:solidFill>
              </a:rPr>
              <a:t>teletransmission</a:t>
            </a:r>
            <a:r>
              <a:rPr lang="en-US" altLang="zh-TW" sz="3100" b="1" dirty="0">
                <a:solidFill>
                  <a:schemeClr val="tx1"/>
                </a:solidFill>
              </a:rPr>
              <a:t> will not  be deemed to be the operative credit or amendment. The issuing bank must then issue the operative credit or amendment without delay in terms not inconsistent  with the </a:t>
            </a:r>
            <a:r>
              <a:rPr lang="en-US" altLang="zh-TW" sz="3100" b="1" dirty="0" err="1">
                <a:solidFill>
                  <a:schemeClr val="tx1"/>
                </a:solidFill>
              </a:rPr>
              <a:t>teletransmission</a:t>
            </a:r>
            <a:r>
              <a:rPr lang="en-US" altLang="zh-TW" sz="3100" b="1" dirty="0" smtClean="0">
                <a:solidFill>
                  <a:schemeClr val="tx1"/>
                </a:solidFill>
              </a:rPr>
              <a:t>.  (</a:t>
            </a:r>
            <a:r>
              <a:rPr lang="en-US" altLang="zh-TW" sz="3100" b="1" dirty="0" smtClean="0">
                <a:solidFill>
                  <a:srgbClr val="FF0000"/>
                </a:solidFill>
              </a:rPr>
              <a:t>Brief cable</a:t>
            </a:r>
            <a:r>
              <a:rPr lang="en-US" altLang="zh-TW" sz="3100" b="1" dirty="0" smtClean="0">
                <a:solidFill>
                  <a:schemeClr val="tx1"/>
                </a:solidFill>
              </a:rPr>
              <a:t>)</a:t>
            </a:r>
            <a:endParaRPr lang="zh-TW" altLang="en-US" sz="31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41</a:t>
            </a:fld>
            <a:endParaRPr lang="zh-TW" altLang="en-US"/>
          </a:p>
        </p:txBody>
      </p:sp>
    </p:spTree>
    <p:extLst>
      <p:ext uri="{BB962C8B-B14F-4D97-AF65-F5344CB8AC3E}">
        <p14:creationId xmlns:p14="http://schemas.microsoft.com/office/powerpoint/2010/main" val="2532650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568952" cy="1362075"/>
          </a:xfrm>
        </p:spPr>
        <p:txBody>
          <a:bodyPr>
            <a:noAutofit/>
          </a:bodyPr>
          <a:lstStyle/>
          <a:p>
            <a:r>
              <a:rPr lang="en-US" altLang="zh-TW" sz="3200" b="1" dirty="0"/>
              <a:t>Article </a:t>
            </a:r>
            <a:r>
              <a:rPr lang="en-US" altLang="zh-TW" sz="3200" b="1" dirty="0" smtClean="0"/>
              <a:t>11:  </a:t>
            </a:r>
            <a:r>
              <a:rPr lang="en-US" altLang="zh-TW" sz="3200" b="1" dirty="0" err="1" smtClean="0"/>
              <a:t>Teletransmitted</a:t>
            </a:r>
            <a:r>
              <a:rPr lang="en-US" altLang="zh-TW" sz="3200" b="1" dirty="0" smtClean="0"/>
              <a:t> </a:t>
            </a:r>
            <a:r>
              <a:rPr lang="en-US" altLang="zh-TW" sz="3200" b="1" dirty="0"/>
              <a:t>and Pre-Advised </a:t>
            </a:r>
            <a:r>
              <a:rPr lang="en-US" altLang="zh-TW" sz="3200" b="1" dirty="0" smtClean="0"/>
              <a:t/>
            </a:r>
            <a:br>
              <a:rPr lang="en-US" altLang="zh-TW" sz="3200" b="1" dirty="0" smtClean="0"/>
            </a:br>
            <a:r>
              <a:rPr lang="en-US" altLang="zh-TW" sz="3200" b="1" dirty="0"/>
              <a:t> </a:t>
            </a:r>
            <a:r>
              <a:rPr lang="en-US" altLang="zh-TW" sz="3200" b="1" dirty="0" smtClean="0"/>
              <a:t>                  Credits </a:t>
            </a:r>
            <a:r>
              <a:rPr lang="en-US" altLang="zh-TW" sz="3200" b="1" dirty="0"/>
              <a:t>and Amendments  </a:t>
            </a:r>
            <a:r>
              <a:rPr lang="en-US" altLang="zh-TW" sz="3200" b="1" dirty="0" smtClean="0"/>
              <a:t/>
            </a:r>
            <a:br>
              <a:rPr lang="en-US" altLang="zh-TW" sz="3200" b="1" dirty="0" smtClean="0"/>
            </a:br>
            <a:r>
              <a:rPr lang="zh-TW" altLang="zh-TW" sz="3200" b="1" dirty="0" smtClean="0"/>
              <a:t>第十一條</a:t>
            </a:r>
            <a:r>
              <a:rPr lang="en-US" altLang="zh-TW" sz="3200" b="1" dirty="0" smtClean="0"/>
              <a:t> :</a:t>
            </a:r>
            <a:r>
              <a:rPr lang="en-US" altLang="zh-TW" sz="3200" b="1" dirty="0"/>
              <a:t>  </a:t>
            </a:r>
            <a:r>
              <a:rPr lang="zh-TW" altLang="zh-TW" sz="3200" b="1" dirty="0"/>
              <a:t>電傳及預告通知信用狀及修改 </a:t>
            </a:r>
            <a:r>
              <a:rPr lang="en-US" altLang="zh-TW" sz="3200" b="1" dirty="0" smtClean="0"/>
              <a:t>  (3)</a:t>
            </a:r>
            <a:endParaRPr lang="zh-TW" altLang="en-US" sz="3200" dirty="0"/>
          </a:p>
        </p:txBody>
      </p:sp>
      <p:sp>
        <p:nvSpPr>
          <p:cNvPr id="3" name="文字版面配置區 2"/>
          <p:cNvSpPr>
            <a:spLocks noGrp="1"/>
          </p:cNvSpPr>
          <p:nvPr>
            <p:ph type="body" idx="1"/>
          </p:nvPr>
        </p:nvSpPr>
        <p:spPr>
          <a:xfrm>
            <a:off x="107504" y="2636912"/>
            <a:ext cx="8928992" cy="4121422"/>
          </a:xfrm>
        </p:spPr>
        <p:txBody>
          <a:bodyPr>
            <a:noAutofit/>
          </a:bodyPr>
          <a:lstStyle/>
          <a:p>
            <a:r>
              <a:rPr lang="en-US" altLang="zh-TW" sz="3200" b="1" dirty="0">
                <a:solidFill>
                  <a:schemeClr val="tx1"/>
                </a:solidFill>
              </a:rPr>
              <a:t>b. A preliminary advice of the issuance of a credit or amendment (“</a:t>
            </a:r>
            <a:r>
              <a:rPr lang="en-US" altLang="zh-TW" sz="3200" b="1" dirty="0">
                <a:solidFill>
                  <a:srgbClr val="FF0000"/>
                </a:solidFill>
              </a:rPr>
              <a:t>pre-advice</a:t>
            </a:r>
            <a:r>
              <a:rPr lang="en-US" altLang="zh-TW" sz="3200" b="1" dirty="0">
                <a:solidFill>
                  <a:schemeClr val="tx1"/>
                </a:solidFill>
              </a:rPr>
              <a:t>”) shall only be sent if the issuing bank is prepared to issue the operative credit or amendment. An issuing bank that sends a pre-advice is irrevocably committed to issue the operative credit or amendment, without delay, in terms not inconsistent with the pre-advice</a:t>
            </a:r>
            <a:r>
              <a:rPr lang="en-US" altLang="zh-TW" sz="3200" b="1" dirty="0" smtClean="0">
                <a:solidFill>
                  <a:schemeClr val="tx1"/>
                </a:solidFill>
              </a:rPr>
              <a:t>.</a:t>
            </a:r>
          </a:p>
          <a:p>
            <a:r>
              <a:rPr lang="en-US" altLang="zh-TW" sz="3200" b="1" dirty="0" smtClean="0">
                <a:solidFill>
                  <a:schemeClr val="tx1"/>
                </a:solidFill>
              </a:rPr>
              <a:t>                                  (</a:t>
            </a:r>
            <a:r>
              <a:rPr lang="en-US" altLang="zh-TW" sz="3200" b="1" dirty="0" smtClean="0">
                <a:solidFill>
                  <a:srgbClr val="FF0000"/>
                </a:solidFill>
              </a:rPr>
              <a:t>Brief cable</a:t>
            </a:r>
            <a:r>
              <a:rPr lang="en-US" altLang="zh-TW" sz="3200" b="1" dirty="0" smtClean="0">
                <a:solidFill>
                  <a:schemeClr val="tx1"/>
                </a:solidFill>
              </a:rPr>
              <a:t>)</a:t>
            </a:r>
            <a:endParaRPr lang="zh-TW" altLang="en-US" sz="31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42</a:t>
            </a:fld>
            <a:endParaRPr lang="zh-TW" altLang="en-US"/>
          </a:p>
        </p:txBody>
      </p:sp>
    </p:spTree>
    <p:extLst>
      <p:ext uri="{BB962C8B-B14F-4D97-AF65-F5344CB8AC3E}">
        <p14:creationId xmlns:p14="http://schemas.microsoft.com/office/powerpoint/2010/main" val="1749772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7664" y="548680"/>
            <a:ext cx="7488832" cy="1362075"/>
          </a:xfrm>
        </p:spPr>
        <p:txBody>
          <a:bodyPr>
            <a:noAutofit/>
          </a:bodyPr>
          <a:lstStyle/>
          <a:p>
            <a:r>
              <a:rPr lang="en-US" altLang="zh-TW" b="1" dirty="0"/>
              <a:t>Article </a:t>
            </a:r>
            <a:r>
              <a:rPr lang="en-US" altLang="zh-TW" b="1" dirty="0" smtClean="0"/>
              <a:t>12:  </a:t>
            </a:r>
            <a:r>
              <a:rPr lang="en-US" altLang="zh-TW" b="1" dirty="0"/>
              <a:t>Nomination  </a:t>
            </a:r>
            <a:r>
              <a:rPr lang="en-US" altLang="zh-TW" b="1" dirty="0" smtClean="0"/>
              <a:t> (1)</a:t>
            </a:r>
            <a:br>
              <a:rPr lang="en-US" altLang="zh-TW" b="1" dirty="0" smtClean="0"/>
            </a:br>
            <a:r>
              <a:rPr lang="zh-TW" altLang="zh-TW" b="1" dirty="0" smtClean="0"/>
              <a:t>第十二條</a:t>
            </a:r>
            <a:r>
              <a:rPr lang="en-US" altLang="zh-TW" b="1" dirty="0" smtClean="0"/>
              <a:t>:</a:t>
            </a:r>
            <a:r>
              <a:rPr lang="en-US" altLang="zh-TW" b="1" dirty="0"/>
              <a:t>  </a:t>
            </a:r>
            <a:r>
              <a:rPr lang="zh-TW" altLang="zh-TW" b="1" dirty="0"/>
              <a:t>指定</a:t>
            </a:r>
            <a:endParaRPr lang="zh-TW" altLang="en-US" dirty="0"/>
          </a:p>
        </p:txBody>
      </p:sp>
      <p:sp>
        <p:nvSpPr>
          <p:cNvPr id="3" name="文字版面配置區 2"/>
          <p:cNvSpPr>
            <a:spLocks noGrp="1"/>
          </p:cNvSpPr>
          <p:nvPr>
            <p:ph type="body" idx="1"/>
          </p:nvPr>
        </p:nvSpPr>
        <p:spPr>
          <a:xfrm>
            <a:off x="196736" y="2492896"/>
            <a:ext cx="8928992" cy="4121422"/>
          </a:xfrm>
        </p:spPr>
        <p:txBody>
          <a:bodyPr>
            <a:noAutofit/>
          </a:bodyPr>
          <a:lstStyle/>
          <a:p>
            <a:r>
              <a:rPr lang="en-US" altLang="zh-TW" sz="3600" b="1" dirty="0">
                <a:solidFill>
                  <a:schemeClr val="tx1"/>
                </a:solidFill>
              </a:rPr>
              <a:t>a. Unless a nominated bank is the confirming bank, an authorization to </a:t>
            </a:r>
            <a:r>
              <a:rPr lang="en-US" altLang="zh-TW" sz="3600" b="1" dirty="0" err="1">
                <a:solidFill>
                  <a:schemeClr val="tx1"/>
                </a:solidFill>
              </a:rPr>
              <a:t>honour</a:t>
            </a:r>
            <a:r>
              <a:rPr lang="en-US" altLang="zh-TW" sz="3600" b="1" dirty="0">
                <a:solidFill>
                  <a:schemeClr val="tx1"/>
                </a:solidFill>
              </a:rPr>
              <a:t> or negotiate does not impose any obligation on that nominated bank to </a:t>
            </a:r>
            <a:r>
              <a:rPr lang="en-US" altLang="zh-TW" sz="3600" b="1" dirty="0" err="1">
                <a:solidFill>
                  <a:schemeClr val="tx1"/>
                </a:solidFill>
              </a:rPr>
              <a:t>honour</a:t>
            </a:r>
            <a:r>
              <a:rPr lang="en-US" altLang="zh-TW" sz="3600" b="1" dirty="0">
                <a:solidFill>
                  <a:schemeClr val="tx1"/>
                </a:solidFill>
              </a:rPr>
              <a:t> or negotiate, except when expressly agreed to by that nominated bank and so communicated to the beneficiary.</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43</a:t>
            </a:fld>
            <a:endParaRPr lang="zh-TW" altLang="en-US"/>
          </a:p>
        </p:txBody>
      </p:sp>
    </p:spTree>
    <p:extLst>
      <p:ext uri="{BB962C8B-B14F-4D97-AF65-F5344CB8AC3E}">
        <p14:creationId xmlns:p14="http://schemas.microsoft.com/office/powerpoint/2010/main" val="2602238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7664" y="548680"/>
            <a:ext cx="7488832" cy="1362075"/>
          </a:xfrm>
        </p:spPr>
        <p:txBody>
          <a:bodyPr>
            <a:noAutofit/>
          </a:bodyPr>
          <a:lstStyle/>
          <a:p>
            <a:r>
              <a:rPr lang="en-US" altLang="zh-TW" b="1" dirty="0"/>
              <a:t>Article </a:t>
            </a:r>
            <a:r>
              <a:rPr lang="en-US" altLang="zh-TW" b="1" dirty="0" smtClean="0"/>
              <a:t>12:  </a:t>
            </a:r>
            <a:r>
              <a:rPr lang="en-US" altLang="zh-TW" b="1" dirty="0"/>
              <a:t>Nomination  </a:t>
            </a:r>
            <a:r>
              <a:rPr lang="en-US" altLang="zh-TW" b="1" dirty="0" smtClean="0"/>
              <a:t> (2)</a:t>
            </a:r>
            <a:br>
              <a:rPr lang="en-US" altLang="zh-TW" b="1" dirty="0" smtClean="0"/>
            </a:br>
            <a:r>
              <a:rPr lang="zh-TW" altLang="zh-TW" b="1" dirty="0" smtClean="0"/>
              <a:t>第十二條</a:t>
            </a:r>
            <a:r>
              <a:rPr lang="en-US" altLang="zh-TW" b="1" dirty="0" smtClean="0"/>
              <a:t>:</a:t>
            </a:r>
            <a:r>
              <a:rPr lang="en-US" altLang="zh-TW" b="1" dirty="0"/>
              <a:t>  </a:t>
            </a:r>
            <a:r>
              <a:rPr lang="zh-TW" altLang="zh-TW" b="1" dirty="0"/>
              <a:t>指定</a:t>
            </a:r>
            <a:endParaRPr lang="zh-TW" altLang="en-US" dirty="0"/>
          </a:p>
        </p:txBody>
      </p:sp>
      <p:sp>
        <p:nvSpPr>
          <p:cNvPr id="3" name="文字版面配置區 2"/>
          <p:cNvSpPr>
            <a:spLocks noGrp="1"/>
          </p:cNvSpPr>
          <p:nvPr>
            <p:ph type="body" idx="1"/>
          </p:nvPr>
        </p:nvSpPr>
        <p:spPr>
          <a:xfrm>
            <a:off x="467544" y="2420888"/>
            <a:ext cx="8928992" cy="4121422"/>
          </a:xfrm>
        </p:spPr>
        <p:txBody>
          <a:bodyPr>
            <a:noAutofit/>
          </a:bodyPr>
          <a:lstStyle/>
          <a:p>
            <a:r>
              <a:rPr lang="en-US" altLang="zh-TW" sz="2800" b="1" dirty="0">
                <a:solidFill>
                  <a:schemeClr val="tx1"/>
                </a:solidFill>
              </a:rPr>
              <a:t>b. By nominating a bank to accept a draft or incur a deferred payment undertaking, an issuing bank authorizes that nominated bank to prepay or purchase a draft accepted or a deferred payment undertaking incurred by that nominated bank. </a:t>
            </a:r>
            <a:endParaRPr lang="zh-TW" altLang="zh-TW" sz="2800" dirty="0">
              <a:solidFill>
                <a:schemeClr val="tx1"/>
              </a:solidFill>
            </a:endParaRPr>
          </a:p>
          <a:p>
            <a:r>
              <a:rPr lang="en-US" altLang="zh-TW" sz="2800" b="1" dirty="0">
                <a:solidFill>
                  <a:schemeClr val="tx1"/>
                </a:solidFill>
              </a:rPr>
              <a:t>c. Receipt or examination and forwarding of documents by a nominated bank that is not a confirming bank does not make that nominated bank liable to </a:t>
            </a:r>
            <a:r>
              <a:rPr lang="en-US" altLang="zh-TW" sz="2800" b="1" dirty="0" err="1">
                <a:solidFill>
                  <a:schemeClr val="tx1"/>
                </a:solidFill>
              </a:rPr>
              <a:t>honour</a:t>
            </a:r>
            <a:r>
              <a:rPr lang="en-US" altLang="zh-TW" sz="2800" b="1" dirty="0">
                <a:solidFill>
                  <a:schemeClr val="tx1"/>
                </a:solidFill>
              </a:rPr>
              <a:t> or negotiate, nor does it constitute </a:t>
            </a:r>
            <a:r>
              <a:rPr lang="en-US" altLang="zh-TW" sz="2800" b="1" dirty="0" err="1">
                <a:solidFill>
                  <a:schemeClr val="tx1"/>
                </a:solidFill>
              </a:rPr>
              <a:t>honour</a:t>
            </a:r>
            <a:r>
              <a:rPr lang="en-US" altLang="zh-TW" sz="2800" b="1" dirty="0">
                <a:solidFill>
                  <a:schemeClr val="tx1"/>
                </a:solidFill>
              </a:rPr>
              <a:t> or negotiation.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44</a:t>
            </a:fld>
            <a:endParaRPr lang="zh-TW" altLang="en-US"/>
          </a:p>
        </p:txBody>
      </p:sp>
    </p:spTree>
    <p:extLst>
      <p:ext uri="{BB962C8B-B14F-4D97-AF65-F5344CB8AC3E}">
        <p14:creationId xmlns:p14="http://schemas.microsoft.com/office/powerpoint/2010/main" val="3702895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(1)</a:t>
            </a:r>
            <a:endParaRPr lang="zh-TW" altLang="en-US" dirty="0"/>
          </a:p>
        </p:txBody>
      </p:sp>
      <p:sp>
        <p:nvSpPr>
          <p:cNvPr id="3" name="文字版面配置區 2"/>
          <p:cNvSpPr>
            <a:spLocks noGrp="1"/>
          </p:cNvSpPr>
          <p:nvPr>
            <p:ph type="body" idx="1"/>
          </p:nvPr>
        </p:nvSpPr>
        <p:spPr>
          <a:xfrm>
            <a:off x="215008" y="2420888"/>
            <a:ext cx="8928992" cy="4121422"/>
          </a:xfrm>
        </p:spPr>
        <p:txBody>
          <a:bodyPr>
            <a:noAutofit/>
          </a:bodyPr>
          <a:lstStyle/>
          <a:p>
            <a:r>
              <a:rPr lang="en-US" altLang="zh-TW" sz="3600" b="1" dirty="0">
                <a:solidFill>
                  <a:schemeClr val="tx1"/>
                </a:solidFill>
              </a:rPr>
              <a:t>a. If a credit states that reimbursement is to be obtained by a nominated bank ("</a:t>
            </a:r>
            <a:r>
              <a:rPr lang="en-US" altLang="zh-TW" sz="3600" b="1" dirty="0">
                <a:solidFill>
                  <a:srgbClr val="FF0000"/>
                </a:solidFill>
              </a:rPr>
              <a:t>claiming bank</a:t>
            </a:r>
            <a:r>
              <a:rPr lang="en-US" altLang="zh-TW" sz="3600" b="1" dirty="0">
                <a:solidFill>
                  <a:schemeClr val="tx1"/>
                </a:solidFill>
              </a:rPr>
              <a:t>") claiming on another party ("</a:t>
            </a:r>
            <a:r>
              <a:rPr lang="en-US" altLang="zh-TW" sz="3600" b="1" dirty="0">
                <a:solidFill>
                  <a:srgbClr val="FF0000"/>
                </a:solidFill>
              </a:rPr>
              <a:t>reimbursing bank</a:t>
            </a:r>
            <a:r>
              <a:rPr lang="en-US" altLang="zh-TW" sz="3600" b="1" dirty="0">
                <a:solidFill>
                  <a:schemeClr val="tx1"/>
                </a:solidFill>
              </a:rPr>
              <a:t>"), the credit must state if the reimbursement is subject to the ICC rules for bank-to-bank  reimbursements in effect on the date of issuance of the credit.</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45</a:t>
            </a:fld>
            <a:endParaRPr lang="zh-TW" altLang="en-US"/>
          </a:p>
        </p:txBody>
      </p:sp>
    </p:spTree>
    <p:extLst>
      <p:ext uri="{BB962C8B-B14F-4D97-AF65-F5344CB8AC3E}">
        <p14:creationId xmlns:p14="http://schemas.microsoft.com/office/powerpoint/2010/main" val="42255776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(2)</a:t>
            </a:r>
            <a:endParaRPr lang="zh-TW" altLang="en-US" dirty="0"/>
          </a:p>
        </p:txBody>
      </p:sp>
      <p:sp>
        <p:nvSpPr>
          <p:cNvPr id="3" name="文字版面配置區 2"/>
          <p:cNvSpPr>
            <a:spLocks noGrp="1"/>
          </p:cNvSpPr>
          <p:nvPr>
            <p:ph type="body" idx="1"/>
          </p:nvPr>
        </p:nvSpPr>
        <p:spPr>
          <a:xfrm>
            <a:off x="395536" y="2420888"/>
            <a:ext cx="8928992" cy="4121422"/>
          </a:xfrm>
        </p:spPr>
        <p:txBody>
          <a:bodyPr>
            <a:noAutofit/>
          </a:bodyPr>
          <a:lstStyle/>
          <a:p>
            <a:r>
              <a:rPr lang="en-US" altLang="zh-TW" sz="3200" b="1" dirty="0">
                <a:solidFill>
                  <a:schemeClr val="tx1"/>
                </a:solidFill>
              </a:rPr>
              <a:t>b. If a credit does not state that reimbursement is subject to the ICC rules for bank-to-bank reimbursements, the following apply: </a:t>
            </a:r>
            <a:endParaRPr lang="zh-TW" altLang="zh-TW" sz="3200" dirty="0">
              <a:solidFill>
                <a:schemeClr val="tx1"/>
              </a:solidFill>
            </a:endParaRPr>
          </a:p>
          <a:p>
            <a:r>
              <a:rPr lang="en-US" altLang="zh-TW" sz="3200" b="1" dirty="0">
                <a:solidFill>
                  <a:schemeClr val="tx1"/>
                </a:solidFill>
              </a:rPr>
              <a:t>   </a:t>
            </a:r>
            <a:r>
              <a:rPr lang="en-US" altLang="zh-TW" sz="3200" b="1" dirty="0" err="1">
                <a:solidFill>
                  <a:schemeClr val="tx1"/>
                </a:solidFill>
              </a:rPr>
              <a:t>i</a:t>
            </a:r>
            <a:r>
              <a:rPr lang="en-US" altLang="zh-TW" sz="3200" b="1" dirty="0">
                <a:solidFill>
                  <a:schemeClr val="tx1"/>
                </a:solidFill>
              </a:rPr>
              <a:t>. An issuing bank must provide a reimbursing bank with </a:t>
            </a:r>
            <a:r>
              <a:rPr lang="en-US" altLang="zh-TW" sz="3200" b="1" dirty="0">
                <a:solidFill>
                  <a:srgbClr val="FF0000"/>
                </a:solidFill>
              </a:rPr>
              <a:t>a reimbursement authorization </a:t>
            </a:r>
            <a:r>
              <a:rPr lang="en-US" altLang="zh-TW" sz="3200" b="1" dirty="0">
                <a:solidFill>
                  <a:schemeClr val="tx1"/>
                </a:solidFill>
              </a:rPr>
              <a:t>that conforms with the availability stated in the credit. The reimbursement authorization </a:t>
            </a:r>
            <a:r>
              <a:rPr lang="en-US" altLang="zh-TW" sz="3200" b="1" dirty="0">
                <a:solidFill>
                  <a:srgbClr val="FF0000"/>
                </a:solidFill>
              </a:rPr>
              <a:t>should not </a:t>
            </a:r>
            <a:r>
              <a:rPr lang="en-US" altLang="zh-TW" sz="3200" b="1" dirty="0" smtClean="0">
                <a:solidFill>
                  <a:srgbClr val="FF0000"/>
                </a:solidFill>
              </a:rPr>
              <a:t>be</a:t>
            </a:r>
          </a:p>
          <a:p>
            <a:r>
              <a:rPr lang="en-US" altLang="zh-TW" sz="3200" b="1" dirty="0" smtClean="0">
                <a:solidFill>
                  <a:srgbClr val="FF0000"/>
                </a:solidFill>
              </a:rPr>
              <a:t>   subject </a:t>
            </a:r>
            <a:r>
              <a:rPr lang="en-US" altLang="zh-TW" sz="3200" b="1" dirty="0">
                <a:solidFill>
                  <a:srgbClr val="FF0000"/>
                </a:solidFill>
              </a:rPr>
              <a:t>to an expiry date</a:t>
            </a:r>
            <a:r>
              <a:rPr lang="en-US" altLang="zh-TW" sz="3200" b="1" dirty="0">
                <a:solidFill>
                  <a:schemeClr val="tx1"/>
                </a:solidFill>
              </a:rPr>
              <a:t>. </a:t>
            </a:r>
            <a:endParaRPr lang="zh-TW" altLang="zh-TW" sz="3200" dirty="0">
              <a:solidFill>
                <a:schemeClr val="tx1"/>
              </a:solidFill>
            </a:endParaRPr>
          </a:p>
          <a:p>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46</a:t>
            </a:fld>
            <a:endParaRPr lang="zh-TW" altLang="en-US"/>
          </a:p>
        </p:txBody>
      </p:sp>
    </p:spTree>
    <p:extLst>
      <p:ext uri="{BB962C8B-B14F-4D97-AF65-F5344CB8AC3E}">
        <p14:creationId xmlns:p14="http://schemas.microsoft.com/office/powerpoint/2010/main" val="1376134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(3)</a:t>
            </a:r>
            <a:endParaRPr lang="zh-TW" altLang="en-US" dirty="0"/>
          </a:p>
        </p:txBody>
      </p:sp>
      <p:sp>
        <p:nvSpPr>
          <p:cNvPr id="3" name="文字版面配置區 2"/>
          <p:cNvSpPr>
            <a:spLocks noGrp="1"/>
          </p:cNvSpPr>
          <p:nvPr>
            <p:ph type="body" idx="1"/>
          </p:nvPr>
        </p:nvSpPr>
        <p:spPr>
          <a:xfrm>
            <a:off x="395536" y="2492896"/>
            <a:ext cx="8568952" cy="4121422"/>
          </a:xfrm>
        </p:spPr>
        <p:txBody>
          <a:bodyPr>
            <a:noAutofit/>
          </a:bodyPr>
          <a:lstStyle/>
          <a:p>
            <a:r>
              <a:rPr lang="en-US" altLang="zh-TW" sz="3000" b="1" dirty="0" smtClean="0">
                <a:solidFill>
                  <a:schemeClr val="tx1"/>
                </a:solidFill>
              </a:rPr>
              <a:t>   ii</a:t>
            </a:r>
            <a:r>
              <a:rPr lang="en-US" altLang="zh-TW" sz="3000" b="1" dirty="0">
                <a:solidFill>
                  <a:schemeClr val="tx1"/>
                </a:solidFill>
              </a:rPr>
              <a:t>. A claiming bank shall </a:t>
            </a:r>
            <a:r>
              <a:rPr lang="en-US" altLang="zh-TW" sz="3000" b="1" dirty="0">
                <a:solidFill>
                  <a:srgbClr val="FF0000"/>
                </a:solidFill>
              </a:rPr>
              <a:t>not be required to supply </a:t>
            </a:r>
            <a:r>
              <a:rPr lang="en-US" altLang="zh-TW" sz="3000" b="1" dirty="0">
                <a:solidFill>
                  <a:schemeClr val="tx1"/>
                </a:solidFill>
              </a:rPr>
              <a:t>a reimbursing bank with </a:t>
            </a:r>
            <a:r>
              <a:rPr lang="en-US" altLang="zh-TW" sz="3000" b="1" dirty="0">
                <a:solidFill>
                  <a:srgbClr val="FF0000"/>
                </a:solidFill>
              </a:rPr>
              <a:t>a certificate of compliance </a:t>
            </a:r>
            <a:r>
              <a:rPr lang="en-US" altLang="zh-TW" sz="3000" b="1" dirty="0">
                <a:solidFill>
                  <a:schemeClr val="tx1"/>
                </a:solidFill>
              </a:rPr>
              <a:t>with the terms and conditions of the credit. </a:t>
            </a:r>
            <a:endParaRPr lang="zh-TW" altLang="zh-TW" sz="3000" dirty="0">
              <a:solidFill>
                <a:schemeClr val="tx1"/>
              </a:solidFill>
            </a:endParaRPr>
          </a:p>
          <a:p>
            <a:r>
              <a:rPr lang="en-US" altLang="zh-TW" sz="3000" b="1" dirty="0">
                <a:solidFill>
                  <a:schemeClr val="tx1"/>
                </a:solidFill>
              </a:rPr>
              <a:t>   iii. An issuing bank will be </a:t>
            </a:r>
            <a:r>
              <a:rPr lang="en-US" altLang="zh-TW" sz="3000" b="1" dirty="0">
                <a:solidFill>
                  <a:srgbClr val="FF0000"/>
                </a:solidFill>
              </a:rPr>
              <a:t>responsible for any loss </a:t>
            </a:r>
            <a:r>
              <a:rPr lang="en-US" altLang="zh-TW" sz="3000" b="1" dirty="0">
                <a:solidFill>
                  <a:schemeClr val="tx1"/>
                </a:solidFill>
              </a:rPr>
              <a:t>of interest, together with any expenses incurred, if reimbursement is not provided </a:t>
            </a:r>
            <a:r>
              <a:rPr lang="en-US" altLang="zh-TW" sz="3000" b="1" dirty="0">
                <a:solidFill>
                  <a:srgbClr val="FF0000"/>
                </a:solidFill>
              </a:rPr>
              <a:t>on first demand </a:t>
            </a:r>
            <a:r>
              <a:rPr lang="en-US" altLang="zh-TW" sz="3000" b="1" dirty="0">
                <a:solidFill>
                  <a:schemeClr val="tx1"/>
                </a:solidFill>
              </a:rPr>
              <a:t>by a reimbursing bank in accordance with the terms and conditions of the credit.</a:t>
            </a:r>
            <a:r>
              <a:rPr lang="en-US" altLang="zh-TW" sz="3600" b="1" dirty="0"/>
              <a:t>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47</a:t>
            </a:fld>
            <a:endParaRPr lang="zh-TW" altLang="en-US"/>
          </a:p>
        </p:txBody>
      </p:sp>
    </p:spTree>
    <p:extLst>
      <p:ext uri="{BB962C8B-B14F-4D97-AF65-F5344CB8AC3E}">
        <p14:creationId xmlns:p14="http://schemas.microsoft.com/office/powerpoint/2010/main" val="3014378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(4)</a:t>
            </a:r>
            <a:endParaRPr lang="zh-TW" altLang="en-US" dirty="0"/>
          </a:p>
        </p:txBody>
      </p:sp>
      <p:sp>
        <p:nvSpPr>
          <p:cNvPr id="3" name="文字版面配置區 2"/>
          <p:cNvSpPr>
            <a:spLocks noGrp="1"/>
          </p:cNvSpPr>
          <p:nvPr>
            <p:ph type="body" idx="1"/>
          </p:nvPr>
        </p:nvSpPr>
        <p:spPr>
          <a:xfrm>
            <a:off x="557920" y="2492896"/>
            <a:ext cx="8568952" cy="4121422"/>
          </a:xfrm>
        </p:spPr>
        <p:txBody>
          <a:bodyPr>
            <a:noAutofit/>
          </a:bodyPr>
          <a:lstStyle/>
          <a:p>
            <a:r>
              <a:rPr lang="en-US" altLang="zh-TW" sz="2700" b="1" dirty="0">
                <a:solidFill>
                  <a:schemeClr val="tx1"/>
                </a:solidFill>
              </a:rPr>
              <a:t> </a:t>
            </a:r>
            <a:r>
              <a:rPr lang="en-US" altLang="zh-TW" sz="2700" b="1" dirty="0" smtClean="0">
                <a:solidFill>
                  <a:schemeClr val="tx1"/>
                </a:solidFill>
              </a:rPr>
              <a:t>  iv</a:t>
            </a:r>
            <a:r>
              <a:rPr lang="en-US" altLang="zh-TW" sz="2700" b="1" dirty="0">
                <a:solidFill>
                  <a:schemeClr val="tx1"/>
                </a:solidFill>
              </a:rPr>
              <a:t>. A </a:t>
            </a:r>
            <a:r>
              <a:rPr lang="en-US" altLang="zh-TW" sz="2700" b="1" dirty="0">
                <a:solidFill>
                  <a:srgbClr val="FF0000"/>
                </a:solidFill>
              </a:rPr>
              <a:t>reimbursing bank's charges </a:t>
            </a:r>
            <a:r>
              <a:rPr lang="en-US" altLang="zh-TW" sz="2700" b="1" dirty="0">
                <a:solidFill>
                  <a:schemeClr val="tx1"/>
                </a:solidFill>
              </a:rPr>
              <a:t>are for the account of the issuing bank. However, if the charges are for the account of the beneficiary, it is the responsibility of an issuing bank to so indicate in the credit and in the reimbursement  authorization. If a reimbursing bank's charges are for the account of the beneficiary, they shall be deducted from the amount due to a claiming bank when reimbursement is made. If no reimbursement is made, the reimbursing bank's charges remain the obligation of the issuing bank.</a:t>
            </a:r>
            <a:endParaRPr lang="zh-TW" altLang="en-US" sz="27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48</a:t>
            </a:fld>
            <a:endParaRPr lang="zh-TW" altLang="en-US"/>
          </a:p>
        </p:txBody>
      </p:sp>
    </p:spTree>
    <p:extLst>
      <p:ext uri="{BB962C8B-B14F-4D97-AF65-F5344CB8AC3E}">
        <p14:creationId xmlns:p14="http://schemas.microsoft.com/office/powerpoint/2010/main" val="1736112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(5)</a:t>
            </a:r>
            <a:endParaRPr lang="zh-TW" altLang="en-US" dirty="0"/>
          </a:p>
        </p:txBody>
      </p:sp>
      <p:sp>
        <p:nvSpPr>
          <p:cNvPr id="3" name="文字版面配置區 2"/>
          <p:cNvSpPr>
            <a:spLocks noGrp="1"/>
          </p:cNvSpPr>
          <p:nvPr>
            <p:ph type="body" idx="1"/>
          </p:nvPr>
        </p:nvSpPr>
        <p:spPr>
          <a:xfrm>
            <a:off x="323528" y="2758306"/>
            <a:ext cx="8568952" cy="4121422"/>
          </a:xfrm>
        </p:spPr>
        <p:txBody>
          <a:bodyPr>
            <a:noAutofit/>
          </a:bodyPr>
          <a:lstStyle/>
          <a:p>
            <a:r>
              <a:rPr lang="en-US" altLang="zh-TW" sz="4000" b="1" dirty="0">
                <a:solidFill>
                  <a:schemeClr val="tx1"/>
                </a:solidFill>
              </a:rPr>
              <a:t>c. An issuing bank is not relieved of any of its obligations to provide reimbursement if reimbursement is not made by a reimbursing bank on first demand. </a:t>
            </a:r>
            <a:endParaRPr lang="zh-TW" altLang="en-US" sz="4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49</a:t>
            </a:fld>
            <a:endParaRPr lang="zh-TW" altLang="en-US"/>
          </a:p>
        </p:txBody>
      </p:sp>
    </p:spTree>
    <p:extLst>
      <p:ext uri="{BB962C8B-B14F-4D97-AF65-F5344CB8AC3E}">
        <p14:creationId xmlns:p14="http://schemas.microsoft.com/office/powerpoint/2010/main" val="392410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(3)</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3200" b="1" dirty="0" smtClean="0">
                <a:solidFill>
                  <a:srgbClr val="FF0000"/>
                </a:solidFill>
              </a:rPr>
              <a:t>Confirming </a:t>
            </a:r>
            <a:r>
              <a:rPr lang="en-US" altLang="zh-TW" sz="3200" b="1" dirty="0">
                <a:solidFill>
                  <a:srgbClr val="FF0000"/>
                </a:solidFill>
              </a:rPr>
              <a:t>bank</a:t>
            </a:r>
            <a:r>
              <a:rPr lang="en-US" altLang="zh-TW" sz="3200" b="1" dirty="0">
                <a:solidFill>
                  <a:schemeClr val="tx1"/>
                </a:solidFill>
              </a:rPr>
              <a:t> means the bank that adds its confirmation to a credit upon the issuing bank’s authorization or request.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Credit</a:t>
            </a:r>
            <a:r>
              <a:rPr lang="en-US" altLang="zh-TW" sz="3200" b="1" dirty="0">
                <a:solidFill>
                  <a:schemeClr val="tx1"/>
                </a:solidFill>
              </a:rPr>
              <a:t> means any arrangement, however named or described, that is irrevocable and thereby constitutes a definite undertaking of the issuing bank to </a:t>
            </a:r>
            <a:r>
              <a:rPr lang="en-US" altLang="zh-TW" sz="3200" b="1" dirty="0" err="1">
                <a:solidFill>
                  <a:schemeClr val="tx1"/>
                </a:solidFill>
              </a:rPr>
              <a:t>honour</a:t>
            </a:r>
            <a:r>
              <a:rPr lang="en-US" altLang="zh-TW" sz="3200" b="1" dirty="0">
                <a:solidFill>
                  <a:schemeClr val="tx1"/>
                </a:solidFill>
              </a:rPr>
              <a:t> a complying presentation. </a:t>
            </a:r>
            <a:endParaRPr lang="zh-TW" altLang="zh-TW" sz="3200" dirty="0">
              <a:solidFill>
                <a:schemeClr val="tx1"/>
              </a:solidFill>
            </a:endParaRPr>
          </a:p>
          <a:p>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a:t>
            </a:fld>
            <a:endParaRPr lang="zh-TW" altLang="en-US"/>
          </a:p>
        </p:txBody>
      </p:sp>
    </p:spTree>
    <p:extLst>
      <p:ext uri="{BB962C8B-B14F-4D97-AF65-F5344CB8AC3E}">
        <p14:creationId xmlns:p14="http://schemas.microsoft.com/office/powerpoint/2010/main" val="28146954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a:t>單據審核</a:t>
            </a:r>
            <a:r>
              <a:rPr lang="zh-TW" altLang="zh-TW" sz="3600" b="1" dirty="0" smtClean="0"/>
              <a:t>標準</a:t>
            </a:r>
            <a:r>
              <a:rPr lang="en-US" altLang="zh-TW" sz="3600" b="1" dirty="0" smtClean="0"/>
              <a:t>  (1</a:t>
            </a:r>
            <a:r>
              <a:rPr lang="en-US" altLang="zh-TW" b="1" dirty="0" smtClean="0"/>
              <a:t>:</a:t>
            </a:r>
            <a:r>
              <a:rPr lang="zh-TW" altLang="en-US" sz="3200" b="1" dirty="0" smtClean="0">
                <a:solidFill>
                  <a:srgbClr val="FF0000"/>
                </a:solidFill>
              </a:rPr>
              <a:t>形式審查原則</a:t>
            </a:r>
            <a:r>
              <a:rPr lang="en-US" altLang="zh-TW" b="1" dirty="0" smtClean="0"/>
              <a:t>)</a:t>
            </a:r>
            <a:endParaRPr lang="zh-TW" altLang="en-US" dirty="0"/>
          </a:p>
        </p:txBody>
      </p:sp>
      <p:sp>
        <p:nvSpPr>
          <p:cNvPr id="3" name="文字版面配置區 2"/>
          <p:cNvSpPr>
            <a:spLocks noGrp="1"/>
          </p:cNvSpPr>
          <p:nvPr>
            <p:ph type="body" idx="1"/>
          </p:nvPr>
        </p:nvSpPr>
        <p:spPr>
          <a:xfrm>
            <a:off x="395536" y="2492896"/>
            <a:ext cx="8496944" cy="4121422"/>
          </a:xfrm>
        </p:spPr>
        <p:txBody>
          <a:bodyPr>
            <a:noAutofit/>
          </a:bodyPr>
          <a:lstStyle/>
          <a:p>
            <a:r>
              <a:rPr lang="en-US" altLang="zh-TW" sz="3600" b="1" dirty="0">
                <a:solidFill>
                  <a:schemeClr val="tx1"/>
                </a:solidFill>
              </a:rPr>
              <a:t>a. A nominated bank acting on its nomination, a confirming bank, if any, and the issuing bank must examine a presentation to determine, </a:t>
            </a:r>
            <a:r>
              <a:rPr lang="en-US" altLang="zh-TW" sz="3600" b="1" dirty="0">
                <a:solidFill>
                  <a:srgbClr val="FF0000"/>
                </a:solidFill>
              </a:rPr>
              <a:t>on the basis of the documents alone</a:t>
            </a:r>
            <a:r>
              <a:rPr lang="en-US" altLang="zh-TW" sz="3600" b="1" dirty="0">
                <a:solidFill>
                  <a:schemeClr val="tx1"/>
                </a:solidFill>
              </a:rPr>
              <a:t>, whether or not the documents appear on their face to constitute a complying presentation.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50</a:t>
            </a:fld>
            <a:endParaRPr lang="zh-TW" altLang="en-US"/>
          </a:p>
        </p:txBody>
      </p:sp>
    </p:spTree>
    <p:extLst>
      <p:ext uri="{BB962C8B-B14F-4D97-AF65-F5344CB8AC3E}">
        <p14:creationId xmlns:p14="http://schemas.microsoft.com/office/powerpoint/2010/main" val="2879319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a:t>單據審核</a:t>
            </a:r>
            <a:r>
              <a:rPr lang="zh-TW" altLang="zh-TW" sz="3600" b="1" dirty="0" smtClean="0"/>
              <a:t>標準</a:t>
            </a:r>
            <a:r>
              <a:rPr lang="en-US" altLang="zh-TW" sz="3600" b="1" dirty="0" smtClean="0"/>
              <a:t>  (2</a:t>
            </a:r>
            <a:r>
              <a:rPr lang="en-US" altLang="zh-TW" b="1" dirty="0" smtClean="0"/>
              <a:t>:</a:t>
            </a:r>
            <a:r>
              <a:rPr lang="zh-TW" altLang="en-US" sz="3200" b="1" dirty="0" smtClean="0">
                <a:solidFill>
                  <a:srgbClr val="FF0000"/>
                </a:solidFill>
              </a:rPr>
              <a:t>合理時間原則</a:t>
            </a:r>
            <a:r>
              <a:rPr lang="en-US" altLang="zh-TW" b="1" dirty="0" smtClean="0"/>
              <a:t>)</a:t>
            </a:r>
            <a:endParaRPr lang="zh-TW" altLang="en-US" dirty="0"/>
          </a:p>
        </p:txBody>
      </p:sp>
      <p:sp>
        <p:nvSpPr>
          <p:cNvPr id="3" name="文字版面配置區 2"/>
          <p:cNvSpPr>
            <a:spLocks noGrp="1"/>
          </p:cNvSpPr>
          <p:nvPr>
            <p:ph type="body" idx="1"/>
          </p:nvPr>
        </p:nvSpPr>
        <p:spPr>
          <a:xfrm>
            <a:off x="467544" y="2420888"/>
            <a:ext cx="8496944" cy="4121422"/>
          </a:xfrm>
        </p:spPr>
        <p:txBody>
          <a:bodyPr>
            <a:noAutofit/>
          </a:bodyPr>
          <a:lstStyle/>
          <a:p>
            <a:r>
              <a:rPr lang="en-US" altLang="zh-TW" sz="3200" b="1" dirty="0">
                <a:solidFill>
                  <a:schemeClr val="tx1"/>
                </a:solidFill>
              </a:rPr>
              <a:t>b. A nominated bank acting on its nomination, a confirming bank, if any, and the issuing bank shall each have a maximum </a:t>
            </a:r>
            <a:r>
              <a:rPr lang="en-US" altLang="zh-TW" sz="3200" b="1" dirty="0">
                <a:solidFill>
                  <a:srgbClr val="FF0000"/>
                </a:solidFill>
              </a:rPr>
              <a:t>of five banking days </a:t>
            </a:r>
            <a:r>
              <a:rPr lang="en-US" altLang="zh-TW" sz="3200" b="1" dirty="0">
                <a:solidFill>
                  <a:schemeClr val="tx1"/>
                </a:solidFill>
              </a:rPr>
              <a:t>following the day of presentation to determine if a presentation is complying. This period is not curtailed or otherwise affected by the occurrence on or after the date of presentation of any expiry date or last day for presentation. </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51</a:t>
            </a:fld>
            <a:endParaRPr lang="zh-TW" altLang="en-US"/>
          </a:p>
        </p:txBody>
      </p:sp>
    </p:spTree>
    <p:extLst>
      <p:ext uri="{BB962C8B-B14F-4D97-AF65-F5344CB8AC3E}">
        <p14:creationId xmlns:p14="http://schemas.microsoft.com/office/powerpoint/2010/main" val="8534709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a:t>單據審核</a:t>
            </a:r>
            <a:r>
              <a:rPr lang="zh-TW" altLang="zh-TW" sz="3600" b="1" dirty="0" smtClean="0"/>
              <a:t>標準</a:t>
            </a:r>
            <a:r>
              <a:rPr lang="en-US" altLang="zh-TW" sz="3600" b="1" dirty="0" smtClean="0"/>
              <a:t>  (3</a:t>
            </a:r>
            <a:r>
              <a:rPr lang="en-US" altLang="zh-TW" b="1" dirty="0" smtClean="0"/>
              <a:t>:</a:t>
            </a:r>
            <a:r>
              <a:rPr lang="zh-TW" altLang="en-US" sz="3200" b="1" dirty="0" smtClean="0">
                <a:solidFill>
                  <a:srgbClr val="FF0000"/>
                </a:solidFill>
              </a:rPr>
              <a:t>提示單據期限</a:t>
            </a:r>
            <a:r>
              <a:rPr lang="en-US" altLang="zh-TW" b="1" dirty="0" smtClean="0"/>
              <a:t>)</a:t>
            </a:r>
            <a:endParaRPr lang="zh-TW" altLang="en-US" dirty="0"/>
          </a:p>
        </p:txBody>
      </p:sp>
      <p:sp>
        <p:nvSpPr>
          <p:cNvPr id="3" name="文字版面配置區 2"/>
          <p:cNvSpPr>
            <a:spLocks noGrp="1"/>
          </p:cNvSpPr>
          <p:nvPr>
            <p:ph type="body" idx="1"/>
          </p:nvPr>
        </p:nvSpPr>
        <p:spPr>
          <a:xfrm>
            <a:off x="539552" y="2492896"/>
            <a:ext cx="8280920" cy="4121422"/>
          </a:xfrm>
        </p:spPr>
        <p:txBody>
          <a:bodyPr>
            <a:noAutofit/>
          </a:bodyPr>
          <a:lstStyle/>
          <a:p>
            <a:r>
              <a:rPr lang="en-US" altLang="zh-TW" sz="3200" b="1" dirty="0">
                <a:solidFill>
                  <a:schemeClr val="tx1"/>
                </a:solidFill>
              </a:rPr>
              <a:t>c. A presentation including one or more original transport documents subject to articles 19, 20, 21, 22, 23, 24 or 25 must be made by or on behalf of the beneficiary </a:t>
            </a:r>
            <a:r>
              <a:rPr lang="en-US" altLang="zh-TW" sz="3200" b="1" dirty="0">
                <a:solidFill>
                  <a:srgbClr val="FF0000"/>
                </a:solidFill>
              </a:rPr>
              <a:t>not later than 21 calendar days</a:t>
            </a:r>
            <a:r>
              <a:rPr lang="en-US" altLang="zh-TW" sz="3200" b="1" dirty="0">
                <a:solidFill>
                  <a:schemeClr val="tx1"/>
                </a:solidFill>
              </a:rPr>
              <a:t> after the date of shipment as described in these rules, but in any event not later than the expiry date of the credit.</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52</a:t>
            </a:fld>
            <a:endParaRPr lang="zh-TW" altLang="en-US"/>
          </a:p>
        </p:txBody>
      </p:sp>
    </p:spTree>
    <p:extLst>
      <p:ext uri="{BB962C8B-B14F-4D97-AF65-F5344CB8AC3E}">
        <p14:creationId xmlns:p14="http://schemas.microsoft.com/office/powerpoint/2010/main" val="41211554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2600" b="1" dirty="0" smtClean="0"/>
              <a:t>第十四條</a:t>
            </a:r>
            <a:r>
              <a:rPr lang="en-US" altLang="zh-TW" sz="2600" b="1" dirty="0" smtClean="0"/>
              <a:t>:</a:t>
            </a:r>
            <a:r>
              <a:rPr lang="en-US" altLang="zh-TW" sz="2600" b="1" dirty="0"/>
              <a:t>  </a:t>
            </a:r>
            <a:r>
              <a:rPr lang="zh-TW" altLang="zh-TW" sz="2600" b="1" dirty="0"/>
              <a:t>單據審核</a:t>
            </a:r>
            <a:r>
              <a:rPr lang="zh-TW" altLang="zh-TW" sz="2600" b="1" dirty="0" smtClean="0"/>
              <a:t>標準</a:t>
            </a:r>
            <a:r>
              <a:rPr lang="en-US" altLang="zh-TW" sz="2600" b="1" dirty="0" smtClean="0"/>
              <a:t>  (4:</a:t>
            </a:r>
            <a:r>
              <a:rPr lang="zh-TW" altLang="en-US" sz="2600" b="1" dirty="0" smtClean="0">
                <a:solidFill>
                  <a:srgbClr val="FF0000"/>
                </a:solidFill>
              </a:rPr>
              <a:t>嚴格一致且單據間不矛盾原則</a:t>
            </a:r>
            <a:r>
              <a:rPr lang="en-US" altLang="zh-TW" sz="2600" b="1" dirty="0" smtClean="0"/>
              <a:t>)</a:t>
            </a:r>
            <a:endParaRPr lang="zh-TW" altLang="en-US" sz="2600" dirty="0"/>
          </a:p>
        </p:txBody>
      </p:sp>
      <p:sp>
        <p:nvSpPr>
          <p:cNvPr id="3" name="文字版面配置區 2"/>
          <p:cNvSpPr>
            <a:spLocks noGrp="1"/>
          </p:cNvSpPr>
          <p:nvPr>
            <p:ph type="body" idx="1"/>
          </p:nvPr>
        </p:nvSpPr>
        <p:spPr>
          <a:xfrm>
            <a:off x="611560" y="2492896"/>
            <a:ext cx="8136904" cy="4121422"/>
          </a:xfrm>
        </p:spPr>
        <p:txBody>
          <a:bodyPr>
            <a:noAutofit/>
          </a:bodyPr>
          <a:lstStyle/>
          <a:p>
            <a:r>
              <a:rPr lang="en-US" altLang="zh-TW" sz="3600" b="1" dirty="0">
                <a:solidFill>
                  <a:schemeClr val="tx1"/>
                </a:solidFill>
              </a:rPr>
              <a:t>d. Data in a document, when read in context with the credit, the document itself and international standard banking practice, need </a:t>
            </a:r>
            <a:r>
              <a:rPr lang="en-US" altLang="zh-TW" sz="3600" b="1" dirty="0">
                <a:solidFill>
                  <a:srgbClr val="FF0000"/>
                </a:solidFill>
              </a:rPr>
              <a:t>not</a:t>
            </a:r>
            <a:r>
              <a:rPr lang="en-US" altLang="zh-TW" sz="3600" b="1" dirty="0">
                <a:solidFill>
                  <a:schemeClr val="tx1"/>
                </a:solidFill>
              </a:rPr>
              <a:t> </a:t>
            </a:r>
            <a:r>
              <a:rPr lang="en-US" altLang="zh-TW" sz="3600" b="1" dirty="0">
                <a:solidFill>
                  <a:srgbClr val="0070C0"/>
                </a:solidFill>
              </a:rPr>
              <a:t>be identical to</a:t>
            </a:r>
            <a:r>
              <a:rPr lang="en-US" altLang="zh-TW" sz="3600" b="1" dirty="0">
                <a:solidFill>
                  <a:schemeClr val="tx1"/>
                </a:solidFill>
              </a:rPr>
              <a:t>, </a:t>
            </a:r>
            <a:r>
              <a:rPr lang="en-US" altLang="zh-TW" sz="3600" b="1" dirty="0">
                <a:solidFill>
                  <a:srgbClr val="FF0000"/>
                </a:solidFill>
              </a:rPr>
              <a:t>but</a:t>
            </a:r>
            <a:r>
              <a:rPr lang="en-US" altLang="zh-TW" sz="3600" b="1" dirty="0">
                <a:solidFill>
                  <a:schemeClr val="tx1"/>
                </a:solidFill>
              </a:rPr>
              <a:t> </a:t>
            </a:r>
            <a:r>
              <a:rPr lang="en-US" altLang="zh-TW" sz="3600" b="1" dirty="0">
                <a:solidFill>
                  <a:srgbClr val="0070C0"/>
                </a:solidFill>
              </a:rPr>
              <a:t>must not conflict with</a:t>
            </a:r>
            <a:r>
              <a:rPr lang="en-US" altLang="zh-TW" sz="3600" b="1" dirty="0">
                <a:solidFill>
                  <a:schemeClr val="tx1"/>
                </a:solidFill>
              </a:rPr>
              <a:t>, data in that document, any other stipulated document or the credit.</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53</a:t>
            </a:fld>
            <a:endParaRPr lang="zh-TW" altLang="en-US"/>
          </a:p>
        </p:txBody>
      </p:sp>
    </p:spTree>
    <p:extLst>
      <p:ext uri="{BB962C8B-B14F-4D97-AF65-F5344CB8AC3E}">
        <p14:creationId xmlns:p14="http://schemas.microsoft.com/office/powerpoint/2010/main" val="34449971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2600" b="1" dirty="0" smtClean="0"/>
              <a:t>第十四條</a:t>
            </a:r>
            <a:r>
              <a:rPr lang="en-US" altLang="zh-TW" sz="2600" b="1" dirty="0" smtClean="0"/>
              <a:t>  :</a:t>
            </a:r>
            <a:r>
              <a:rPr lang="en-US" altLang="zh-TW" sz="2600" b="1" dirty="0"/>
              <a:t>  </a:t>
            </a:r>
            <a:r>
              <a:rPr lang="zh-TW" altLang="zh-TW" sz="2600" b="1" dirty="0"/>
              <a:t>單據審核</a:t>
            </a:r>
            <a:r>
              <a:rPr lang="zh-TW" altLang="zh-TW" sz="2600" b="1" dirty="0" smtClean="0"/>
              <a:t>標準</a:t>
            </a:r>
            <a:r>
              <a:rPr lang="en-US" altLang="zh-TW" sz="2600" b="1" dirty="0" smtClean="0"/>
              <a:t>  (5:</a:t>
            </a:r>
            <a:r>
              <a:rPr lang="zh-TW" altLang="en-US" sz="2600" b="1" dirty="0" smtClean="0">
                <a:solidFill>
                  <a:srgbClr val="FF0000"/>
                </a:solidFill>
              </a:rPr>
              <a:t>商業發票除外單據之品名</a:t>
            </a:r>
            <a:r>
              <a:rPr lang="en-US" altLang="zh-TW" sz="2600" b="1" dirty="0" smtClean="0"/>
              <a:t>)</a:t>
            </a:r>
            <a:endParaRPr lang="zh-TW" altLang="en-US" sz="2600" dirty="0"/>
          </a:p>
        </p:txBody>
      </p:sp>
      <p:sp>
        <p:nvSpPr>
          <p:cNvPr id="3" name="文字版面配置區 2"/>
          <p:cNvSpPr>
            <a:spLocks noGrp="1"/>
          </p:cNvSpPr>
          <p:nvPr>
            <p:ph type="body" idx="1"/>
          </p:nvPr>
        </p:nvSpPr>
        <p:spPr>
          <a:xfrm>
            <a:off x="395536" y="2924944"/>
            <a:ext cx="8424936" cy="4121422"/>
          </a:xfrm>
        </p:spPr>
        <p:txBody>
          <a:bodyPr>
            <a:noAutofit/>
          </a:bodyPr>
          <a:lstStyle/>
          <a:p>
            <a:r>
              <a:rPr lang="en-US" altLang="zh-TW" sz="3600" b="1" dirty="0">
                <a:solidFill>
                  <a:schemeClr val="tx1"/>
                </a:solidFill>
              </a:rPr>
              <a:t>e. In documents other than the commercial invoice, the description of the goods, services or performance, if stated, may be </a:t>
            </a:r>
            <a:r>
              <a:rPr lang="en-US" altLang="zh-TW" sz="3600" b="1" dirty="0">
                <a:solidFill>
                  <a:srgbClr val="FF0000"/>
                </a:solidFill>
              </a:rPr>
              <a:t>in general terms not conflicting </a:t>
            </a:r>
            <a:r>
              <a:rPr lang="en-US" altLang="zh-TW" sz="3600" b="1" dirty="0">
                <a:solidFill>
                  <a:schemeClr val="tx1"/>
                </a:solidFill>
              </a:rPr>
              <a:t>with their description in the credit.</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54</a:t>
            </a:fld>
            <a:endParaRPr lang="zh-TW" altLang="en-US"/>
          </a:p>
        </p:txBody>
      </p:sp>
    </p:spTree>
    <p:extLst>
      <p:ext uri="{BB962C8B-B14F-4D97-AF65-F5344CB8AC3E}">
        <p14:creationId xmlns:p14="http://schemas.microsoft.com/office/powerpoint/2010/main" val="20727008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2800" b="1" dirty="0" smtClean="0"/>
              <a:t>第十四條</a:t>
            </a:r>
            <a:r>
              <a:rPr lang="en-US" altLang="zh-TW" sz="2800" b="1" dirty="0" smtClean="0"/>
              <a:t>  :</a:t>
            </a:r>
            <a:r>
              <a:rPr lang="en-US" altLang="zh-TW" sz="2800" b="1" dirty="0"/>
              <a:t>  </a:t>
            </a:r>
            <a:r>
              <a:rPr lang="zh-TW" altLang="zh-TW" sz="2800" b="1" dirty="0"/>
              <a:t>單據審核</a:t>
            </a:r>
            <a:r>
              <a:rPr lang="zh-TW" altLang="zh-TW" sz="2800" b="1" dirty="0" smtClean="0"/>
              <a:t>標準</a:t>
            </a:r>
            <a:r>
              <a:rPr lang="en-US" altLang="zh-TW" sz="2800" b="1" dirty="0" smtClean="0"/>
              <a:t>  (6:</a:t>
            </a:r>
            <a:r>
              <a:rPr lang="zh-TW" altLang="en-US" sz="2800" b="1" dirty="0" smtClean="0">
                <a:solidFill>
                  <a:srgbClr val="FF0000"/>
                </a:solidFill>
              </a:rPr>
              <a:t>輔助單據簽發人、內容</a:t>
            </a:r>
            <a:r>
              <a:rPr lang="en-US" altLang="zh-TW" sz="2800" b="1" dirty="0" smtClean="0"/>
              <a:t>)</a:t>
            </a:r>
            <a:endParaRPr lang="zh-TW" altLang="en-US" sz="2800" dirty="0"/>
          </a:p>
        </p:txBody>
      </p:sp>
      <p:sp>
        <p:nvSpPr>
          <p:cNvPr id="3" name="文字版面配置區 2"/>
          <p:cNvSpPr>
            <a:spLocks noGrp="1"/>
          </p:cNvSpPr>
          <p:nvPr>
            <p:ph type="body" idx="1"/>
          </p:nvPr>
        </p:nvSpPr>
        <p:spPr>
          <a:xfrm>
            <a:off x="467544" y="2492896"/>
            <a:ext cx="8568952" cy="4121422"/>
          </a:xfrm>
        </p:spPr>
        <p:txBody>
          <a:bodyPr>
            <a:noAutofit/>
          </a:bodyPr>
          <a:lstStyle/>
          <a:p>
            <a:r>
              <a:rPr lang="en-US" altLang="zh-TW" sz="3000" b="1" dirty="0">
                <a:solidFill>
                  <a:schemeClr val="tx1"/>
                </a:solidFill>
              </a:rPr>
              <a:t>f. If a credit requires presentation of a document other than a transport document, insurance document or commercial invoice, </a:t>
            </a:r>
            <a:r>
              <a:rPr lang="en-US" altLang="zh-TW" sz="3000" b="1" dirty="0">
                <a:solidFill>
                  <a:srgbClr val="FF0000"/>
                </a:solidFill>
              </a:rPr>
              <a:t>without stipulating</a:t>
            </a:r>
            <a:r>
              <a:rPr lang="en-US" altLang="zh-TW" sz="3000" b="1" dirty="0">
                <a:solidFill>
                  <a:schemeClr val="tx1"/>
                </a:solidFill>
              </a:rPr>
              <a:t> by whom the document is to be issued or its data content, </a:t>
            </a:r>
            <a:r>
              <a:rPr lang="en-US" altLang="zh-TW" sz="3000" b="1" dirty="0">
                <a:solidFill>
                  <a:srgbClr val="FF0000"/>
                </a:solidFill>
              </a:rPr>
              <a:t>banks will accept </a:t>
            </a:r>
            <a:r>
              <a:rPr lang="en-US" altLang="zh-TW" sz="3000" b="1" dirty="0">
                <a:solidFill>
                  <a:schemeClr val="tx1"/>
                </a:solidFill>
              </a:rPr>
              <a:t>the document </a:t>
            </a:r>
            <a:endParaRPr lang="zh-TW" altLang="zh-TW" sz="3000" dirty="0">
              <a:solidFill>
                <a:schemeClr val="tx1"/>
              </a:solidFill>
            </a:endParaRPr>
          </a:p>
          <a:p>
            <a:r>
              <a:rPr lang="en-US" altLang="zh-TW" sz="3000" b="1" dirty="0" smtClean="0">
                <a:solidFill>
                  <a:schemeClr val="tx1"/>
                </a:solidFill>
              </a:rPr>
              <a:t>as </a:t>
            </a:r>
            <a:r>
              <a:rPr lang="en-US" altLang="zh-TW" sz="3000" b="1" dirty="0">
                <a:solidFill>
                  <a:schemeClr val="tx1"/>
                </a:solidFill>
              </a:rPr>
              <a:t>presented if its content appears to fulfil the function of the required document and otherwise complies with sub-article 14(d).</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55</a:t>
            </a:fld>
            <a:endParaRPr lang="zh-TW" altLang="en-US"/>
          </a:p>
        </p:txBody>
      </p:sp>
    </p:spTree>
    <p:extLst>
      <p:ext uri="{BB962C8B-B14F-4D97-AF65-F5344CB8AC3E}">
        <p14:creationId xmlns:p14="http://schemas.microsoft.com/office/powerpoint/2010/main" val="39925511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smtClean="0"/>
              <a:t>單據</a:t>
            </a:r>
            <a:r>
              <a:rPr lang="zh-TW" altLang="zh-TW" sz="3600" b="1" dirty="0"/>
              <a:t>審核</a:t>
            </a:r>
            <a:r>
              <a:rPr lang="zh-TW" altLang="zh-TW" sz="3600" b="1" dirty="0" smtClean="0"/>
              <a:t>標準</a:t>
            </a:r>
            <a:r>
              <a:rPr lang="en-US" altLang="zh-TW" sz="3600" b="1" dirty="0" smtClean="0"/>
              <a:t>      (7)</a:t>
            </a:r>
            <a:endParaRPr lang="zh-TW" altLang="en-US" sz="3600" dirty="0"/>
          </a:p>
        </p:txBody>
      </p:sp>
      <p:sp>
        <p:nvSpPr>
          <p:cNvPr id="3" name="文字版面配置區 2"/>
          <p:cNvSpPr>
            <a:spLocks noGrp="1"/>
          </p:cNvSpPr>
          <p:nvPr>
            <p:ph type="body" idx="1"/>
          </p:nvPr>
        </p:nvSpPr>
        <p:spPr>
          <a:xfrm>
            <a:off x="251520" y="2492896"/>
            <a:ext cx="8784976" cy="4193430"/>
          </a:xfrm>
        </p:spPr>
        <p:txBody>
          <a:bodyPr>
            <a:noAutofit/>
          </a:bodyPr>
          <a:lstStyle/>
          <a:p>
            <a:r>
              <a:rPr lang="en-US" altLang="zh-TW" sz="2800" b="1" dirty="0">
                <a:solidFill>
                  <a:schemeClr val="tx1"/>
                </a:solidFill>
              </a:rPr>
              <a:t>g. </a:t>
            </a:r>
            <a:r>
              <a:rPr lang="en-US" altLang="zh-TW" sz="2800" b="1" dirty="0">
                <a:solidFill>
                  <a:srgbClr val="FF0000"/>
                </a:solidFill>
              </a:rPr>
              <a:t>A document presented but not required </a:t>
            </a:r>
            <a:r>
              <a:rPr lang="en-US" altLang="zh-TW" sz="2800" b="1" dirty="0">
                <a:solidFill>
                  <a:schemeClr val="tx1"/>
                </a:solidFill>
              </a:rPr>
              <a:t>by the credit will be disregarded and may be returned to the presenter.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h. If a credit contains a condition </a:t>
            </a:r>
            <a:r>
              <a:rPr lang="en-US" altLang="zh-TW" sz="2800" b="1" dirty="0">
                <a:solidFill>
                  <a:srgbClr val="FF0000"/>
                </a:solidFill>
              </a:rPr>
              <a:t>without stipulating the document to indicate</a:t>
            </a:r>
            <a:r>
              <a:rPr lang="en-US" altLang="zh-TW" sz="2800" b="1" dirty="0">
                <a:solidFill>
                  <a:schemeClr val="tx1"/>
                </a:solidFill>
              </a:rPr>
              <a:t> </a:t>
            </a:r>
            <a:r>
              <a:rPr lang="en-US" altLang="zh-TW" sz="2800" b="1" dirty="0">
                <a:solidFill>
                  <a:srgbClr val="FF0000"/>
                </a:solidFill>
              </a:rPr>
              <a:t>compliance</a:t>
            </a:r>
            <a:r>
              <a:rPr lang="en-US" altLang="zh-TW" sz="2800" b="1" dirty="0">
                <a:solidFill>
                  <a:schemeClr val="tx1"/>
                </a:solidFill>
              </a:rPr>
              <a:t> with the condition, banks will deem such condition as not stated and will disregard it. </a:t>
            </a:r>
            <a:r>
              <a:rPr lang="en-US" altLang="zh-TW" sz="2800" dirty="0">
                <a:solidFill>
                  <a:schemeClr val="tx1"/>
                </a:solidFill>
              </a:rPr>
              <a:t/>
            </a:r>
            <a:br>
              <a:rPr lang="en-US" altLang="zh-TW" sz="2800" dirty="0">
                <a:solidFill>
                  <a:schemeClr val="tx1"/>
                </a:solidFill>
              </a:rPr>
            </a:br>
            <a:r>
              <a:rPr lang="en-US" altLang="zh-TW" sz="2800" b="1" dirty="0" err="1">
                <a:solidFill>
                  <a:schemeClr val="tx1"/>
                </a:solidFill>
              </a:rPr>
              <a:t>i</a:t>
            </a:r>
            <a:r>
              <a:rPr lang="en-US" altLang="zh-TW" sz="2800" b="1" dirty="0">
                <a:solidFill>
                  <a:schemeClr val="tx1"/>
                </a:solidFill>
              </a:rPr>
              <a:t>. A document </a:t>
            </a:r>
            <a:r>
              <a:rPr lang="en-US" altLang="zh-TW" sz="2800" b="1" dirty="0">
                <a:solidFill>
                  <a:srgbClr val="FF0000"/>
                </a:solidFill>
              </a:rPr>
              <a:t>may be dated prior to the issuance date of the credit</a:t>
            </a:r>
            <a:r>
              <a:rPr lang="en-US" altLang="zh-TW" sz="2800" b="1" dirty="0">
                <a:solidFill>
                  <a:schemeClr val="tx1"/>
                </a:solidFill>
              </a:rPr>
              <a:t>, but must </a:t>
            </a:r>
            <a:r>
              <a:rPr lang="en-US" altLang="zh-TW" sz="2800" b="1" dirty="0">
                <a:solidFill>
                  <a:srgbClr val="FF0000"/>
                </a:solidFill>
              </a:rPr>
              <a:t>not be dated later than its date of </a:t>
            </a:r>
            <a:endParaRPr lang="en-US" altLang="zh-TW" sz="2800" b="1" dirty="0" smtClean="0">
              <a:solidFill>
                <a:srgbClr val="FF0000"/>
              </a:solidFill>
            </a:endParaRPr>
          </a:p>
          <a:p>
            <a:r>
              <a:rPr lang="en-US" altLang="zh-TW" sz="2800" b="1" dirty="0">
                <a:solidFill>
                  <a:srgbClr val="FF0000"/>
                </a:solidFill>
              </a:rPr>
              <a:t> </a:t>
            </a:r>
            <a:r>
              <a:rPr lang="en-US" altLang="zh-TW" sz="2800" b="1" dirty="0" smtClean="0">
                <a:solidFill>
                  <a:srgbClr val="FF0000"/>
                </a:solidFill>
              </a:rPr>
              <a:t>   </a:t>
            </a:r>
            <a:r>
              <a:rPr lang="en-US" altLang="zh-TW" sz="2800" b="1" dirty="0" smtClean="0">
                <a:solidFill>
                  <a:srgbClr val="FF0000"/>
                </a:solidFill>
              </a:rPr>
              <a:t>presentation</a:t>
            </a:r>
            <a:r>
              <a:rPr lang="en-US" altLang="zh-TW" sz="2800" b="1" dirty="0">
                <a:solidFill>
                  <a:schemeClr val="tx1"/>
                </a:solidFill>
              </a:rPr>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56</a:t>
            </a:fld>
            <a:endParaRPr lang="zh-TW" altLang="en-US"/>
          </a:p>
        </p:txBody>
      </p:sp>
    </p:spTree>
    <p:extLst>
      <p:ext uri="{BB962C8B-B14F-4D97-AF65-F5344CB8AC3E}">
        <p14:creationId xmlns:p14="http://schemas.microsoft.com/office/powerpoint/2010/main" val="9283232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smtClean="0"/>
              <a:t>單據</a:t>
            </a:r>
            <a:r>
              <a:rPr lang="zh-TW" altLang="zh-TW" sz="3600" b="1" dirty="0"/>
              <a:t>審核</a:t>
            </a:r>
            <a:r>
              <a:rPr lang="zh-TW" altLang="zh-TW" sz="3600" b="1" dirty="0" smtClean="0"/>
              <a:t>標準</a:t>
            </a:r>
            <a:r>
              <a:rPr lang="en-US" altLang="zh-TW" sz="3600" b="1" dirty="0" smtClean="0"/>
              <a:t>      (8)</a:t>
            </a:r>
            <a:endParaRPr lang="zh-TW" altLang="en-US" sz="3600" dirty="0"/>
          </a:p>
        </p:txBody>
      </p:sp>
      <p:sp>
        <p:nvSpPr>
          <p:cNvPr id="3" name="文字版面配置區 2"/>
          <p:cNvSpPr>
            <a:spLocks noGrp="1"/>
          </p:cNvSpPr>
          <p:nvPr>
            <p:ph type="body" idx="1"/>
          </p:nvPr>
        </p:nvSpPr>
        <p:spPr>
          <a:xfrm>
            <a:off x="359024" y="2420888"/>
            <a:ext cx="8784976" cy="4193430"/>
          </a:xfrm>
        </p:spPr>
        <p:txBody>
          <a:bodyPr>
            <a:noAutofit/>
          </a:bodyPr>
          <a:lstStyle/>
          <a:p>
            <a:r>
              <a:rPr lang="en-US" altLang="zh-TW" sz="2500" b="1" dirty="0">
                <a:solidFill>
                  <a:schemeClr val="tx1"/>
                </a:solidFill>
              </a:rPr>
              <a:t>j. When the </a:t>
            </a:r>
            <a:r>
              <a:rPr lang="en-US" altLang="zh-TW" sz="2500" b="1" dirty="0">
                <a:solidFill>
                  <a:srgbClr val="FF0000"/>
                </a:solidFill>
              </a:rPr>
              <a:t>addresses</a:t>
            </a:r>
            <a:r>
              <a:rPr lang="en-US" altLang="zh-TW" sz="2500" b="1" dirty="0">
                <a:solidFill>
                  <a:schemeClr val="tx1"/>
                </a:solidFill>
              </a:rPr>
              <a:t> of the beneficiary and the applicant appear in any stipulated document, they </a:t>
            </a:r>
            <a:r>
              <a:rPr lang="en-US" altLang="zh-TW" sz="2500" b="1" dirty="0">
                <a:solidFill>
                  <a:srgbClr val="0070C0"/>
                </a:solidFill>
              </a:rPr>
              <a:t>need not be the same </a:t>
            </a:r>
            <a:r>
              <a:rPr lang="en-US" altLang="zh-TW" sz="2500" b="1" dirty="0">
                <a:solidFill>
                  <a:schemeClr val="tx1"/>
                </a:solidFill>
              </a:rPr>
              <a:t>as those stated in the credit or in any other stipulated document, </a:t>
            </a:r>
            <a:r>
              <a:rPr lang="en-US" altLang="zh-TW" sz="2500" b="1" dirty="0">
                <a:solidFill>
                  <a:srgbClr val="0070C0"/>
                </a:solidFill>
              </a:rPr>
              <a:t>but must be within the same country </a:t>
            </a:r>
            <a:r>
              <a:rPr lang="en-US" altLang="zh-TW" sz="2500" b="1" dirty="0">
                <a:solidFill>
                  <a:schemeClr val="tx1"/>
                </a:solidFill>
              </a:rPr>
              <a:t>as  the respective addresses mentioned in the credit</a:t>
            </a:r>
            <a:r>
              <a:rPr lang="en-US" altLang="zh-TW" sz="2500" b="1" dirty="0">
                <a:solidFill>
                  <a:srgbClr val="FF0000"/>
                </a:solidFill>
              </a:rPr>
              <a:t>. Contact details </a:t>
            </a:r>
            <a:r>
              <a:rPr lang="en-US" altLang="zh-TW" sz="2500" b="1" dirty="0">
                <a:solidFill>
                  <a:schemeClr val="tx1"/>
                </a:solidFill>
              </a:rPr>
              <a:t>(telefax, telephone, email and the like) stated  as part of the beneficiary’s and the applicant’s address </a:t>
            </a:r>
            <a:r>
              <a:rPr lang="en-US" altLang="zh-TW" sz="2500" b="1" dirty="0">
                <a:solidFill>
                  <a:srgbClr val="0070C0"/>
                </a:solidFill>
              </a:rPr>
              <a:t>will be disregarded</a:t>
            </a:r>
            <a:r>
              <a:rPr lang="en-US" altLang="zh-TW" sz="2500" b="1" dirty="0">
                <a:solidFill>
                  <a:schemeClr val="tx1"/>
                </a:solidFill>
              </a:rPr>
              <a:t>. However, when the address and  contact details of the applicant appear as part of </a:t>
            </a:r>
            <a:r>
              <a:rPr lang="en-US" altLang="zh-TW" sz="2500" b="1" dirty="0">
                <a:solidFill>
                  <a:srgbClr val="FF0000"/>
                </a:solidFill>
              </a:rPr>
              <a:t>the consignee or notify party details </a:t>
            </a:r>
            <a:r>
              <a:rPr lang="en-US" altLang="zh-TW" sz="2500" b="1" dirty="0">
                <a:solidFill>
                  <a:schemeClr val="tx1"/>
                </a:solidFill>
              </a:rPr>
              <a:t>on a transport document subject to articles 19, 20, 21, 22, 23, 24 or 25</a:t>
            </a:r>
            <a:r>
              <a:rPr lang="en-US" altLang="zh-TW" sz="2500" b="1" dirty="0" smtClean="0">
                <a:solidFill>
                  <a:schemeClr val="tx1"/>
                </a:solidFill>
              </a:rPr>
              <a:t>,</a:t>
            </a:r>
          </a:p>
          <a:p>
            <a:r>
              <a:rPr lang="en-US" altLang="zh-TW" sz="2500" b="1" dirty="0">
                <a:solidFill>
                  <a:schemeClr val="tx1"/>
                </a:solidFill>
              </a:rPr>
              <a:t> </a:t>
            </a:r>
            <a:r>
              <a:rPr lang="en-US" altLang="zh-TW" sz="2500" b="1" dirty="0" smtClean="0">
                <a:solidFill>
                  <a:schemeClr val="tx1"/>
                </a:solidFill>
              </a:rPr>
              <a:t>  </a:t>
            </a:r>
            <a:r>
              <a:rPr lang="en-US" altLang="zh-TW" sz="2500" b="1" dirty="0" smtClean="0">
                <a:solidFill>
                  <a:schemeClr val="tx1"/>
                </a:solidFill>
              </a:rPr>
              <a:t> </a:t>
            </a:r>
            <a:r>
              <a:rPr lang="en-US" altLang="zh-TW" sz="2500" b="1" dirty="0">
                <a:solidFill>
                  <a:schemeClr val="tx1"/>
                </a:solidFill>
              </a:rPr>
              <a:t>they </a:t>
            </a:r>
            <a:r>
              <a:rPr lang="en-US" altLang="zh-TW" sz="2500" b="1" dirty="0">
                <a:solidFill>
                  <a:srgbClr val="0070C0"/>
                </a:solidFill>
              </a:rPr>
              <a:t>must be as stated in the credit</a:t>
            </a:r>
            <a:r>
              <a:rPr lang="en-US" altLang="zh-TW" sz="2500" b="1" dirty="0">
                <a:solidFill>
                  <a:schemeClr val="tx1"/>
                </a:solidFill>
              </a:rPr>
              <a:t>. </a:t>
            </a:r>
            <a:endParaRPr lang="zh-TW" altLang="en-US" sz="25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57</a:t>
            </a:fld>
            <a:endParaRPr lang="zh-TW" altLang="en-US"/>
          </a:p>
        </p:txBody>
      </p:sp>
    </p:spTree>
    <p:extLst>
      <p:ext uri="{BB962C8B-B14F-4D97-AF65-F5344CB8AC3E}">
        <p14:creationId xmlns:p14="http://schemas.microsoft.com/office/powerpoint/2010/main" val="30830045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smtClean="0"/>
              <a:t>單據</a:t>
            </a:r>
            <a:r>
              <a:rPr lang="zh-TW" altLang="zh-TW" sz="3600" b="1" dirty="0"/>
              <a:t>審核</a:t>
            </a:r>
            <a:r>
              <a:rPr lang="zh-TW" altLang="zh-TW" sz="3600" b="1" dirty="0" smtClean="0"/>
              <a:t>標準</a:t>
            </a:r>
            <a:r>
              <a:rPr lang="en-US" altLang="zh-TW" sz="3600" b="1" dirty="0" smtClean="0"/>
              <a:t>    (9:</a:t>
            </a:r>
            <a:r>
              <a:rPr lang="zh-TW" altLang="en-US" sz="3600" b="1" dirty="0" smtClean="0">
                <a:solidFill>
                  <a:srgbClr val="FF0000"/>
                </a:solidFill>
              </a:rPr>
              <a:t>第三者提單</a:t>
            </a:r>
            <a:r>
              <a:rPr lang="en-US" altLang="zh-TW" sz="3600" b="1" dirty="0" smtClean="0"/>
              <a:t>)</a:t>
            </a:r>
            <a:endParaRPr lang="zh-TW" altLang="en-US" sz="3600" dirty="0"/>
          </a:p>
        </p:txBody>
      </p:sp>
      <p:sp>
        <p:nvSpPr>
          <p:cNvPr id="3" name="文字版面配置區 2"/>
          <p:cNvSpPr>
            <a:spLocks noGrp="1"/>
          </p:cNvSpPr>
          <p:nvPr>
            <p:ph type="body" idx="1"/>
          </p:nvPr>
        </p:nvSpPr>
        <p:spPr>
          <a:xfrm>
            <a:off x="539552" y="2492896"/>
            <a:ext cx="8496944" cy="4193430"/>
          </a:xfrm>
        </p:spPr>
        <p:txBody>
          <a:bodyPr>
            <a:noAutofit/>
          </a:bodyPr>
          <a:lstStyle/>
          <a:p>
            <a:r>
              <a:rPr lang="en-US" altLang="zh-TW" sz="3200" b="1" dirty="0">
                <a:solidFill>
                  <a:schemeClr val="tx1"/>
                </a:solidFill>
              </a:rPr>
              <a:t>k. The </a:t>
            </a:r>
            <a:r>
              <a:rPr lang="en-US" altLang="zh-TW" sz="3200" b="1" dirty="0">
                <a:solidFill>
                  <a:srgbClr val="FF0000"/>
                </a:solidFill>
              </a:rPr>
              <a:t>shipper or consignor </a:t>
            </a:r>
            <a:r>
              <a:rPr lang="en-US" altLang="zh-TW" sz="3200" b="1" dirty="0">
                <a:solidFill>
                  <a:schemeClr val="tx1"/>
                </a:solidFill>
              </a:rPr>
              <a:t>of the goods indicated on any document </a:t>
            </a:r>
            <a:r>
              <a:rPr lang="en-US" altLang="zh-TW" sz="3200" b="1" dirty="0">
                <a:solidFill>
                  <a:srgbClr val="FF0000"/>
                </a:solidFill>
              </a:rPr>
              <a:t>need not be the beneficiary of the credit</a:t>
            </a:r>
            <a:r>
              <a:rPr lang="en-US" altLang="zh-TW" sz="3200" b="1" dirty="0" smtClean="0">
                <a:solidFill>
                  <a:schemeClr val="tx1"/>
                </a:solidFill>
              </a:rPr>
              <a:t>.</a:t>
            </a:r>
            <a:r>
              <a:rPr lang="en-US" altLang="zh-TW" sz="3200" dirty="0">
                <a:solidFill>
                  <a:schemeClr val="tx1"/>
                </a:solidFill>
              </a:rPr>
              <a:t/>
            </a:r>
            <a:br>
              <a:rPr lang="en-US" altLang="zh-TW" sz="3200" dirty="0">
                <a:solidFill>
                  <a:schemeClr val="tx1"/>
                </a:solidFill>
              </a:rPr>
            </a:br>
            <a:r>
              <a:rPr lang="en-US" altLang="zh-TW" sz="3200" b="1" dirty="0">
                <a:solidFill>
                  <a:schemeClr val="tx1"/>
                </a:solidFill>
              </a:rPr>
              <a:t>l. A transport document may be issued by any party other than a carrier, owner, master or charterer provided that the transport document meets the requirements of articles 19, 20, 21, 22, 23 or 24 of these rules. </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58</a:t>
            </a:fld>
            <a:endParaRPr lang="zh-TW" altLang="en-US"/>
          </a:p>
        </p:txBody>
      </p:sp>
    </p:spTree>
    <p:extLst>
      <p:ext uri="{BB962C8B-B14F-4D97-AF65-F5344CB8AC3E}">
        <p14:creationId xmlns:p14="http://schemas.microsoft.com/office/powerpoint/2010/main" val="23441301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15:  Complying </a:t>
            </a:r>
            <a:r>
              <a:rPr lang="en-US" altLang="zh-TW" b="1" dirty="0"/>
              <a:t>Presentation    </a:t>
            </a:r>
            <a:r>
              <a:rPr lang="en-US" altLang="zh-TW" b="1" dirty="0" smtClean="0"/>
              <a:t/>
            </a:r>
            <a:br>
              <a:rPr lang="en-US" altLang="zh-TW" b="1" dirty="0" smtClean="0"/>
            </a:br>
            <a:r>
              <a:rPr lang="zh-TW" altLang="zh-TW" b="1" dirty="0" smtClean="0"/>
              <a:t>第十五條</a:t>
            </a:r>
            <a:r>
              <a:rPr lang="en-US" altLang="zh-TW" b="1" dirty="0" smtClean="0"/>
              <a:t>:  </a:t>
            </a:r>
            <a:r>
              <a:rPr lang="zh-TW" altLang="zh-TW" b="1" dirty="0" smtClean="0"/>
              <a:t>相符</a:t>
            </a:r>
            <a:r>
              <a:rPr lang="zh-TW" altLang="zh-TW" b="1" dirty="0"/>
              <a:t>提示</a:t>
            </a:r>
            <a:endParaRPr lang="zh-TW" altLang="en-US" dirty="0"/>
          </a:p>
        </p:txBody>
      </p:sp>
      <p:sp>
        <p:nvSpPr>
          <p:cNvPr id="3" name="文字版面配置區 2"/>
          <p:cNvSpPr>
            <a:spLocks noGrp="1"/>
          </p:cNvSpPr>
          <p:nvPr>
            <p:ph type="body" idx="1"/>
          </p:nvPr>
        </p:nvSpPr>
        <p:spPr>
          <a:xfrm>
            <a:off x="539552" y="2492896"/>
            <a:ext cx="8496944" cy="4121422"/>
          </a:xfrm>
        </p:spPr>
        <p:txBody>
          <a:bodyPr>
            <a:noAutofit/>
          </a:bodyPr>
          <a:lstStyle/>
          <a:p>
            <a:r>
              <a:rPr lang="en-US" altLang="zh-TW" sz="2800" b="1" dirty="0">
                <a:solidFill>
                  <a:schemeClr val="tx1"/>
                </a:solidFill>
              </a:rPr>
              <a:t>a. When an </a:t>
            </a:r>
            <a:r>
              <a:rPr lang="en-US" altLang="zh-TW" sz="2800" b="1" dirty="0">
                <a:solidFill>
                  <a:srgbClr val="FF0000"/>
                </a:solidFill>
              </a:rPr>
              <a:t>issuing bank </a:t>
            </a:r>
            <a:r>
              <a:rPr lang="en-US" altLang="zh-TW" sz="2800" b="1" dirty="0">
                <a:solidFill>
                  <a:schemeClr val="tx1"/>
                </a:solidFill>
              </a:rPr>
              <a:t>determines that a presentation is complying, it </a:t>
            </a:r>
            <a:r>
              <a:rPr lang="en-US" altLang="zh-TW" sz="2800" b="1" dirty="0">
                <a:solidFill>
                  <a:srgbClr val="0070C0"/>
                </a:solidFill>
              </a:rPr>
              <a:t>must </a:t>
            </a:r>
            <a:r>
              <a:rPr lang="en-US" altLang="zh-TW" sz="2800" b="1" dirty="0" err="1">
                <a:solidFill>
                  <a:srgbClr val="0070C0"/>
                </a:solidFill>
              </a:rPr>
              <a:t>honour</a:t>
            </a:r>
            <a:r>
              <a:rPr lang="en-US" altLang="zh-TW" sz="2800" b="1" dirty="0">
                <a:solidFill>
                  <a:schemeClr val="tx1"/>
                </a:solidFill>
              </a:rPr>
              <a:t>.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b. When a </a:t>
            </a:r>
            <a:r>
              <a:rPr lang="en-US" altLang="zh-TW" sz="2800" b="1" dirty="0">
                <a:solidFill>
                  <a:srgbClr val="FF0000"/>
                </a:solidFill>
              </a:rPr>
              <a:t>confirming bank </a:t>
            </a:r>
            <a:r>
              <a:rPr lang="en-US" altLang="zh-TW" sz="2800" b="1" dirty="0">
                <a:solidFill>
                  <a:schemeClr val="tx1"/>
                </a:solidFill>
              </a:rPr>
              <a:t>determines that a presentation is complying, it </a:t>
            </a:r>
            <a:r>
              <a:rPr lang="en-US" altLang="zh-TW" sz="2800" b="1" dirty="0">
                <a:solidFill>
                  <a:srgbClr val="0070C0"/>
                </a:solidFill>
              </a:rPr>
              <a:t>must </a:t>
            </a:r>
            <a:r>
              <a:rPr lang="en-US" altLang="zh-TW" sz="2800" b="1" dirty="0" err="1">
                <a:solidFill>
                  <a:srgbClr val="0070C0"/>
                </a:solidFill>
              </a:rPr>
              <a:t>honour</a:t>
            </a:r>
            <a:r>
              <a:rPr lang="en-US" altLang="zh-TW" sz="2800" b="1" dirty="0">
                <a:solidFill>
                  <a:srgbClr val="0070C0"/>
                </a:solidFill>
              </a:rPr>
              <a:t> </a:t>
            </a:r>
            <a:r>
              <a:rPr lang="en-US" altLang="zh-TW" sz="2800" b="1" dirty="0">
                <a:solidFill>
                  <a:schemeClr val="tx1"/>
                </a:solidFill>
              </a:rPr>
              <a:t>or negotiate and </a:t>
            </a:r>
            <a:r>
              <a:rPr lang="en-US" altLang="zh-TW" sz="2800" b="1" dirty="0">
                <a:solidFill>
                  <a:srgbClr val="0070C0"/>
                </a:solidFill>
              </a:rPr>
              <a:t>forward</a:t>
            </a:r>
            <a:r>
              <a:rPr lang="en-US" altLang="zh-TW" sz="2800" b="1" dirty="0">
                <a:solidFill>
                  <a:schemeClr val="tx1"/>
                </a:solidFill>
              </a:rPr>
              <a:t> the documents to the issuing bank.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c. When a </a:t>
            </a:r>
            <a:r>
              <a:rPr lang="en-US" altLang="zh-TW" sz="2800" b="1" dirty="0">
                <a:solidFill>
                  <a:srgbClr val="FF0000"/>
                </a:solidFill>
              </a:rPr>
              <a:t>nominated bank </a:t>
            </a:r>
            <a:r>
              <a:rPr lang="en-US" altLang="zh-TW" sz="2800" b="1" dirty="0">
                <a:solidFill>
                  <a:schemeClr val="tx1"/>
                </a:solidFill>
              </a:rPr>
              <a:t>determines that a presentation is complying and </a:t>
            </a:r>
            <a:r>
              <a:rPr lang="en-US" altLang="zh-TW" sz="2800" b="1" dirty="0" err="1">
                <a:solidFill>
                  <a:schemeClr val="tx1"/>
                </a:solidFill>
              </a:rPr>
              <a:t>honours</a:t>
            </a:r>
            <a:r>
              <a:rPr lang="en-US" altLang="zh-TW" sz="2800" b="1" dirty="0">
                <a:solidFill>
                  <a:schemeClr val="tx1"/>
                </a:solidFill>
              </a:rPr>
              <a:t> or negotiates, it </a:t>
            </a:r>
            <a:r>
              <a:rPr lang="en-US" altLang="zh-TW" sz="2800" b="1" dirty="0">
                <a:solidFill>
                  <a:srgbClr val="0070C0"/>
                </a:solidFill>
              </a:rPr>
              <a:t>must forward</a:t>
            </a:r>
            <a:r>
              <a:rPr lang="en-US" altLang="zh-TW" sz="2800" b="1" dirty="0">
                <a:solidFill>
                  <a:schemeClr val="tx1"/>
                </a:solidFill>
              </a:rPr>
              <a:t> the documents to the confirming bank or issuing bank.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59</a:t>
            </a:fld>
            <a:endParaRPr lang="zh-TW" altLang="en-US"/>
          </a:p>
        </p:txBody>
      </p:sp>
    </p:spTree>
    <p:extLst>
      <p:ext uri="{BB962C8B-B14F-4D97-AF65-F5344CB8AC3E}">
        <p14:creationId xmlns:p14="http://schemas.microsoft.com/office/powerpoint/2010/main" val="25326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(4)</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539552" y="2492896"/>
            <a:ext cx="8496944" cy="1338262"/>
          </a:xfrm>
        </p:spPr>
        <p:txBody>
          <a:bodyPr>
            <a:noAutofit/>
          </a:bodyPr>
          <a:lstStyle/>
          <a:p>
            <a:r>
              <a:rPr lang="en-US" altLang="zh-TW" sz="2800" b="1" dirty="0" smtClean="0">
                <a:solidFill>
                  <a:srgbClr val="FF0000"/>
                </a:solidFill>
              </a:rPr>
              <a:t>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means: </a:t>
            </a:r>
            <a:endParaRPr lang="zh-TW" altLang="zh-TW" sz="2800" dirty="0">
              <a:solidFill>
                <a:schemeClr val="tx1"/>
              </a:solidFill>
            </a:endParaRPr>
          </a:p>
          <a:p>
            <a:r>
              <a:rPr lang="en-US" altLang="zh-TW" sz="2800" b="1" dirty="0">
                <a:solidFill>
                  <a:schemeClr val="tx1"/>
                </a:solidFill>
              </a:rPr>
              <a:t>   </a:t>
            </a:r>
            <a:r>
              <a:rPr lang="en-US" altLang="zh-TW" sz="2800" b="1" dirty="0">
                <a:solidFill>
                  <a:srgbClr val="FF0000"/>
                </a:solidFill>
              </a:rPr>
              <a:t> a.</a:t>
            </a:r>
            <a:r>
              <a:rPr lang="en-US" altLang="zh-TW" sz="2800" b="1" dirty="0">
                <a:solidFill>
                  <a:schemeClr val="tx1"/>
                </a:solidFill>
              </a:rPr>
              <a:t> </a:t>
            </a:r>
            <a:r>
              <a:rPr lang="en-US" altLang="zh-TW" sz="2800" b="1" dirty="0">
                <a:solidFill>
                  <a:srgbClr val="0070C0"/>
                </a:solidFill>
              </a:rPr>
              <a:t>to pay at sight </a:t>
            </a:r>
            <a:r>
              <a:rPr lang="en-US" altLang="zh-TW" sz="2800" b="1" dirty="0">
                <a:solidFill>
                  <a:schemeClr val="tx1"/>
                </a:solidFill>
              </a:rPr>
              <a:t>if the credit is available by sight payment. </a:t>
            </a:r>
            <a:endParaRPr lang="zh-TW" altLang="zh-TW" sz="2800" dirty="0">
              <a:solidFill>
                <a:schemeClr val="tx1"/>
              </a:solidFill>
            </a:endParaRPr>
          </a:p>
          <a:p>
            <a:r>
              <a:rPr lang="en-US" altLang="zh-TW" sz="2800" b="1" dirty="0">
                <a:solidFill>
                  <a:schemeClr val="tx1"/>
                </a:solidFill>
              </a:rPr>
              <a:t>    </a:t>
            </a:r>
            <a:r>
              <a:rPr lang="en-US" altLang="zh-TW" sz="2800" b="1" dirty="0">
                <a:solidFill>
                  <a:srgbClr val="FF0000"/>
                </a:solidFill>
              </a:rPr>
              <a:t>b.</a:t>
            </a:r>
            <a:r>
              <a:rPr lang="en-US" altLang="zh-TW" sz="2800" b="1" dirty="0">
                <a:solidFill>
                  <a:schemeClr val="tx1"/>
                </a:solidFill>
              </a:rPr>
              <a:t> </a:t>
            </a:r>
            <a:r>
              <a:rPr lang="en-US" altLang="zh-TW" sz="2800" b="1" dirty="0">
                <a:solidFill>
                  <a:srgbClr val="0070C0"/>
                </a:solidFill>
              </a:rPr>
              <a:t>to incur a deferred payment </a:t>
            </a:r>
            <a:r>
              <a:rPr lang="en-US" altLang="zh-TW" sz="2800" b="1" dirty="0">
                <a:solidFill>
                  <a:schemeClr val="tx1"/>
                </a:solidFill>
              </a:rPr>
              <a:t>undertaking and pay at maturity </a:t>
            </a:r>
            <a:r>
              <a:rPr lang="en-US" altLang="zh-TW" sz="2800" b="1" dirty="0" smtClean="0">
                <a:solidFill>
                  <a:schemeClr val="tx1"/>
                </a:solidFill>
              </a:rPr>
              <a:t>if </a:t>
            </a:r>
            <a:r>
              <a:rPr lang="en-US" altLang="zh-TW" sz="2800" b="1" dirty="0">
                <a:solidFill>
                  <a:schemeClr val="tx1"/>
                </a:solidFill>
              </a:rPr>
              <a:t>the credit is available by deferred payment. </a:t>
            </a:r>
            <a:endParaRPr lang="zh-TW" altLang="zh-TW" sz="2800" dirty="0">
              <a:solidFill>
                <a:schemeClr val="tx1"/>
              </a:solidFill>
            </a:endParaRPr>
          </a:p>
          <a:p>
            <a:r>
              <a:rPr lang="en-US" altLang="zh-TW" sz="2800" b="1" dirty="0">
                <a:solidFill>
                  <a:schemeClr val="tx1"/>
                </a:solidFill>
              </a:rPr>
              <a:t>    </a:t>
            </a:r>
            <a:r>
              <a:rPr lang="en-US" altLang="zh-TW" sz="2800" b="1" dirty="0">
                <a:solidFill>
                  <a:srgbClr val="FF0000"/>
                </a:solidFill>
              </a:rPr>
              <a:t>c.</a:t>
            </a:r>
            <a:r>
              <a:rPr lang="en-US" altLang="zh-TW" sz="2800" b="1" dirty="0">
                <a:solidFill>
                  <a:schemeClr val="tx1"/>
                </a:solidFill>
              </a:rPr>
              <a:t> </a:t>
            </a:r>
            <a:r>
              <a:rPr lang="en-US" altLang="zh-TW" sz="2800" b="1" dirty="0">
                <a:solidFill>
                  <a:srgbClr val="0070C0"/>
                </a:solidFill>
              </a:rPr>
              <a:t>to accept a bill of exchange </a:t>
            </a:r>
            <a:r>
              <a:rPr lang="en-US" altLang="zh-TW" sz="2800" b="1" dirty="0">
                <a:solidFill>
                  <a:schemeClr val="tx1"/>
                </a:solidFill>
              </a:rPr>
              <a:t>(“draft”) drawn by the </a:t>
            </a:r>
            <a:r>
              <a:rPr lang="en-US" altLang="zh-TW" sz="2800" b="1" dirty="0" smtClean="0">
                <a:solidFill>
                  <a:schemeClr val="tx1"/>
                </a:solidFill>
              </a:rPr>
              <a:t>beneficiary</a:t>
            </a:r>
            <a:r>
              <a:rPr lang="en-US" altLang="zh-TW" sz="2800" b="1" dirty="0">
                <a:solidFill>
                  <a:schemeClr val="tx1"/>
                </a:solidFill>
              </a:rPr>
              <a:t> and pay at maturity if the credit is available by acceptance.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a:t>
            </a:fld>
            <a:endParaRPr lang="zh-TW" altLang="en-US"/>
          </a:p>
        </p:txBody>
      </p:sp>
    </p:spTree>
    <p:extLst>
      <p:ext uri="{BB962C8B-B14F-4D97-AF65-F5344CB8AC3E}">
        <p14:creationId xmlns:p14="http://schemas.microsoft.com/office/powerpoint/2010/main" val="4286652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(1)</a:t>
            </a:r>
            <a:endParaRPr lang="zh-TW" altLang="en-US" sz="3600" dirty="0"/>
          </a:p>
        </p:txBody>
      </p:sp>
      <p:sp>
        <p:nvSpPr>
          <p:cNvPr id="3" name="文字版面配置區 2"/>
          <p:cNvSpPr>
            <a:spLocks noGrp="1"/>
          </p:cNvSpPr>
          <p:nvPr>
            <p:ph type="body" idx="1"/>
          </p:nvPr>
        </p:nvSpPr>
        <p:spPr>
          <a:xfrm>
            <a:off x="539552" y="2492896"/>
            <a:ext cx="8496944" cy="4121422"/>
          </a:xfrm>
        </p:spPr>
        <p:txBody>
          <a:bodyPr>
            <a:noAutofit/>
          </a:bodyPr>
          <a:lstStyle/>
          <a:p>
            <a:r>
              <a:rPr lang="en-US" altLang="zh-TW" sz="2800" b="1" dirty="0">
                <a:solidFill>
                  <a:schemeClr val="tx1"/>
                </a:solidFill>
              </a:rPr>
              <a:t>a. When a </a:t>
            </a:r>
            <a:r>
              <a:rPr lang="en-US" altLang="zh-TW" sz="2800" b="1" dirty="0">
                <a:solidFill>
                  <a:srgbClr val="FF0000"/>
                </a:solidFill>
              </a:rPr>
              <a:t>nominated bank </a:t>
            </a:r>
            <a:r>
              <a:rPr lang="en-US" altLang="zh-TW" sz="2800" b="1" dirty="0">
                <a:solidFill>
                  <a:schemeClr val="tx1"/>
                </a:solidFill>
              </a:rPr>
              <a:t>acting on its nomination, a </a:t>
            </a:r>
            <a:r>
              <a:rPr lang="en-US" altLang="zh-TW" sz="2800" b="1" dirty="0">
                <a:solidFill>
                  <a:srgbClr val="FF0000"/>
                </a:solidFill>
              </a:rPr>
              <a:t>confirming bank</a:t>
            </a:r>
            <a:r>
              <a:rPr lang="en-US" altLang="zh-TW" sz="2800" b="1" dirty="0">
                <a:solidFill>
                  <a:schemeClr val="tx1"/>
                </a:solidFill>
              </a:rPr>
              <a:t>, if any, or the issuing bank determines  that a presentation does </a:t>
            </a:r>
            <a:r>
              <a:rPr lang="en-US" altLang="zh-TW" sz="2800" b="1" dirty="0">
                <a:solidFill>
                  <a:srgbClr val="0070C0"/>
                </a:solidFill>
              </a:rPr>
              <a:t>not comply</a:t>
            </a:r>
            <a:r>
              <a:rPr lang="en-US" altLang="zh-TW" sz="2800" b="1" dirty="0">
                <a:solidFill>
                  <a:schemeClr val="tx1"/>
                </a:solidFill>
              </a:rPr>
              <a:t>, it may </a:t>
            </a:r>
            <a:r>
              <a:rPr lang="en-US" altLang="zh-TW" sz="2800" b="1" dirty="0">
                <a:solidFill>
                  <a:srgbClr val="0070C0"/>
                </a:solidFill>
              </a:rPr>
              <a:t>refuse to </a:t>
            </a:r>
            <a:r>
              <a:rPr lang="en-US" altLang="zh-TW" sz="2800" b="1" dirty="0" err="1">
                <a:solidFill>
                  <a:srgbClr val="0070C0"/>
                </a:solidFill>
              </a:rPr>
              <a:t>honour</a:t>
            </a:r>
            <a:r>
              <a:rPr lang="en-US" altLang="zh-TW" sz="2800" b="1" dirty="0">
                <a:solidFill>
                  <a:srgbClr val="0070C0"/>
                </a:solidFill>
              </a:rPr>
              <a:t> or negotiate</a:t>
            </a:r>
            <a:r>
              <a:rPr lang="en-US" altLang="zh-TW" sz="2800" b="1" dirty="0">
                <a:solidFill>
                  <a:schemeClr val="tx1"/>
                </a:solidFill>
              </a:rPr>
              <a:t>.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b. When an </a:t>
            </a:r>
            <a:r>
              <a:rPr lang="en-US" altLang="zh-TW" sz="2800" b="1" dirty="0">
                <a:solidFill>
                  <a:srgbClr val="FF0000"/>
                </a:solidFill>
              </a:rPr>
              <a:t>issuing bank </a:t>
            </a:r>
            <a:r>
              <a:rPr lang="en-US" altLang="zh-TW" sz="2800" b="1" dirty="0">
                <a:solidFill>
                  <a:schemeClr val="tx1"/>
                </a:solidFill>
              </a:rPr>
              <a:t>determines that a presentation does </a:t>
            </a:r>
            <a:r>
              <a:rPr lang="en-US" altLang="zh-TW" sz="2800" b="1" dirty="0">
                <a:solidFill>
                  <a:srgbClr val="0070C0"/>
                </a:solidFill>
              </a:rPr>
              <a:t>not comply</a:t>
            </a:r>
            <a:r>
              <a:rPr lang="en-US" altLang="zh-TW" sz="2800" b="1" dirty="0">
                <a:solidFill>
                  <a:schemeClr val="tx1"/>
                </a:solidFill>
              </a:rPr>
              <a:t>, it may in its </a:t>
            </a:r>
            <a:r>
              <a:rPr lang="en-US" altLang="zh-TW" sz="2800" b="1" dirty="0">
                <a:solidFill>
                  <a:srgbClr val="0070C0"/>
                </a:solidFill>
              </a:rPr>
              <a:t>sole </a:t>
            </a:r>
            <a:r>
              <a:rPr lang="en-US" altLang="zh-TW" sz="2800" b="1" dirty="0" err="1">
                <a:solidFill>
                  <a:srgbClr val="0070C0"/>
                </a:solidFill>
              </a:rPr>
              <a:t>judgement</a:t>
            </a:r>
            <a:r>
              <a:rPr lang="en-US" altLang="zh-TW" sz="2800" b="1" dirty="0">
                <a:solidFill>
                  <a:srgbClr val="0070C0"/>
                </a:solidFill>
              </a:rPr>
              <a:t> approach the applicant </a:t>
            </a:r>
            <a:r>
              <a:rPr lang="en-US" altLang="zh-TW" sz="2800" b="1" dirty="0">
                <a:solidFill>
                  <a:schemeClr val="tx1"/>
                </a:solidFill>
              </a:rPr>
              <a:t>for a waiver of the discrepancies. This does not, however, extend the period mentioned in sub-article 14 (b).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60</a:t>
            </a:fld>
            <a:endParaRPr lang="zh-TW" altLang="en-US"/>
          </a:p>
        </p:txBody>
      </p:sp>
    </p:spTree>
    <p:extLst>
      <p:ext uri="{BB962C8B-B14F-4D97-AF65-F5344CB8AC3E}">
        <p14:creationId xmlns:p14="http://schemas.microsoft.com/office/powerpoint/2010/main" val="31228576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(2)</a:t>
            </a:r>
            <a:endParaRPr lang="zh-TW" altLang="en-US" sz="3600" dirty="0"/>
          </a:p>
        </p:txBody>
      </p:sp>
      <p:sp>
        <p:nvSpPr>
          <p:cNvPr id="3" name="文字版面配置區 2"/>
          <p:cNvSpPr>
            <a:spLocks noGrp="1"/>
          </p:cNvSpPr>
          <p:nvPr>
            <p:ph type="body" idx="1"/>
          </p:nvPr>
        </p:nvSpPr>
        <p:spPr>
          <a:xfrm>
            <a:off x="539552" y="2492896"/>
            <a:ext cx="8496944" cy="4121422"/>
          </a:xfrm>
        </p:spPr>
        <p:txBody>
          <a:bodyPr>
            <a:noAutofit/>
          </a:bodyPr>
          <a:lstStyle/>
          <a:p>
            <a:r>
              <a:rPr lang="en-US" altLang="zh-TW" sz="2800" b="1" dirty="0">
                <a:solidFill>
                  <a:schemeClr val="tx1"/>
                </a:solidFill>
              </a:rPr>
              <a:t>c. When a nominated bank acting on its nomination, a confirming bank, if any, or the issuing bank decides to </a:t>
            </a:r>
            <a:r>
              <a:rPr lang="en-US" altLang="zh-TW" sz="2800" b="1" dirty="0">
                <a:solidFill>
                  <a:srgbClr val="FF0000"/>
                </a:solidFill>
              </a:rPr>
              <a:t>refuse</a:t>
            </a:r>
            <a:r>
              <a:rPr lang="en-US" altLang="zh-TW" sz="2800" b="1" dirty="0">
                <a:solidFill>
                  <a:schemeClr val="tx1"/>
                </a:solidFill>
              </a:rPr>
              <a:t>  to </a:t>
            </a:r>
            <a:r>
              <a:rPr lang="en-US" altLang="zh-TW" sz="2800" b="1" dirty="0" err="1">
                <a:solidFill>
                  <a:schemeClr val="tx1"/>
                </a:solidFill>
              </a:rPr>
              <a:t>honour</a:t>
            </a:r>
            <a:r>
              <a:rPr lang="en-US" altLang="zh-TW" sz="2800" b="1" dirty="0">
                <a:solidFill>
                  <a:schemeClr val="tx1"/>
                </a:solidFill>
              </a:rPr>
              <a:t> or negotiate, it must give</a:t>
            </a:r>
            <a:r>
              <a:rPr lang="en-US" altLang="zh-TW" sz="2800" b="1" dirty="0">
                <a:solidFill>
                  <a:srgbClr val="FF0000"/>
                </a:solidFill>
              </a:rPr>
              <a:t> a single notice</a:t>
            </a:r>
            <a:r>
              <a:rPr lang="en-US" altLang="zh-TW" sz="2800" b="1" dirty="0">
                <a:solidFill>
                  <a:schemeClr val="tx1"/>
                </a:solidFill>
              </a:rPr>
              <a:t> to that effect to the presenter. </a:t>
            </a:r>
            <a:endParaRPr lang="en-US" altLang="zh-TW" sz="2800" b="1" dirty="0" smtClean="0">
              <a:solidFill>
                <a:schemeClr val="tx1"/>
              </a:solidFill>
            </a:endParaRPr>
          </a:p>
          <a:p>
            <a:r>
              <a:rPr lang="en-US" altLang="zh-TW" sz="2800" b="1" dirty="0">
                <a:solidFill>
                  <a:schemeClr val="tx1"/>
                </a:solidFill>
              </a:rPr>
              <a:t>The notice must</a:t>
            </a:r>
            <a:r>
              <a:rPr lang="en-US" altLang="zh-TW" sz="2800" b="1" dirty="0">
                <a:solidFill>
                  <a:srgbClr val="FF0000"/>
                </a:solidFill>
              </a:rPr>
              <a:t> state</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that the bank is </a:t>
            </a:r>
            <a:r>
              <a:rPr lang="en-US" altLang="zh-TW" sz="2800" b="1" dirty="0">
                <a:solidFill>
                  <a:srgbClr val="FF0000"/>
                </a:solidFill>
              </a:rPr>
              <a:t>refusing to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or negotiate; and </a:t>
            </a:r>
            <a:endParaRPr lang="zh-TW" altLang="zh-TW" sz="2800" dirty="0">
              <a:solidFill>
                <a:schemeClr val="tx1"/>
              </a:solidFill>
            </a:endParaRPr>
          </a:p>
          <a:p>
            <a:r>
              <a:rPr lang="en-US" altLang="zh-TW" sz="2800" b="1" dirty="0">
                <a:solidFill>
                  <a:schemeClr val="tx1"/>
                </a:solidFill>
              </a:rPr>
              <a:t>    ii. </a:t>
            </a:r>
            <a:r>
              <a:rPr lang="en-US" altLang="zh-TW" sz="2800" b="1" dirty="0">
                <a:solidFill>
                  <a:srgbClr val="FF0000"/>
                </a:solidFill>
              </a:rPr>
              <a:t>each discrepancy </a:t>
            </a:r>
            <a:r>
              <a:rPr lang="en-US" altLang="zh-TW" sz="2800" b="1" dirty="0">
                <a:solidFill>
                  <a:schemeClr val="tx1"/>
                </a:solidFill>
              </a:rPr>
              <a:t>in respect of which the bank refuses to </a:t>
            </a:r>
            <a:r>
              <a:rPr lang="en-US" altLang="zh-TW" sz="2800" b="1" dirty="0" err="1">
                <a:solidFill>
                  <a:schemeClr val="tx1"/>
                </a:solidFill>
              </a:rPr>
              <a:t>honour</a:t>
            </a:r>
            <a:r>
              <a:rPr lang="en-US" altLang="zh-TW" sz="2800" b="1" dirty="0">
                <a:solidFill>
                  <a:schemeClr val="tx1"/>
                </a:solidFill>
              </a:rPr>
              <a:t> or negotiate; and</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61</a:t>
            </a:fld>
            <a:endParaRPr lang="zh-TW" altLang="en-US"/>
          </a:p>
        </p:txBody>
      </p:sp>
    </p:spTree>
    <p:extLst>
      <p:ext uri="{BB962C8B-B14F-4D97-AF65-F5344CB8AC3E}">
        <p14:creationId xmlns:p14="http://schemas.microsoft.com/office/powerpoint/2010/main" val="563917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(3)</a:t>
            </a:r>
            <a:endParaRPr lang="zh-TW" altLang="en-US" sz="3600" dirty="0"/>
          </a:p>
        </p:txBody>
      </p:sp>
      <p:sp>
        <p:nvSpPr>
          <p:cNvPr id="3" name="文字版面配置區 2"/>
          <p:cNvSpPr>
            <a:spLocks noGrp="1"/>
          </p:cNvSpPr>
          <p:nvPr>
            <p:ph type="body" idx="1"/>
          </p:nvPr>
        </p:nvSpPr>
        <p:spPr>
          <a:xfrm>
            <a:off x="539552" y="2492896"/>
            <a:ext cx="8496944" cy="4121422"/>
          </a:xfrm>
        </p:spPr>
        <p:txBody>
          <a:bodyPr>
            <a:noAutofit/>
          </a:bodyPr>
          <a:lstStyle/>
          <a:p>
            <a:r>
              <a:rPr lang="en-US" altLang="zh-TW" sz="2700" b="1" dirty="0"/>
              <a:t> </a:t>
            </a:r>
            <a:r>
              <a:rPr lang="en-US" altLang="zh-TW" sz="2700" b="1" dirty="0" smtClean="0"/>
              <a:t>   </a:t>
            </a:r>
            <a:r>
              <a:rPr lang="en-US" altLang="zh-TW" sz="2700" b="1" dirty="0" smtClean="0">
                <a:solidFill>
                  <a:schemeClr val="tx1"/>
                </a:solidFill>
              </a:rPr>
              <a:t>iii</a:t>
            </a:r>
            <a:r>
              <a:rPr lang="en-US" altLang="zh-TW" sz="2700" b="1" dirty="0">
                <a:solidFill>
                  <a:schemeClr val="tx1"/>
                </a:solidFill>
              </a:rPr>
              <a:t>. a) that the bank is </a:t>
            </a:r>
            <a:r>
              <a:rPr lang="en-US" altLang="zh-TW" sz="2700" b="1" dirty="0">
                <a:solidFill>
                  <a:srgbClr val="FF0000"/>
                </a:solidFill>
              </a:rPr>
              <a:t>holding the documents </a:t>
            </a:r>
            <a:r>
              <a:rPr lang="en-US" altLang="zh-TW" sz="2700" b="1" dirty="0">
                <a:solidFill>
                  <a:schemeClr val="tx1"/>
                </a:solidFill>
              </a:rPr>
              <a:t>pending further instructions from the presenter; or </a:t>
            </a:r>
            <a:endParaRPr lang="zh-TW" altLang="zh-TW" sz="2700" dirty="0">
              <a:solidFill>
                <a:schemeClr val="tx1"/>
              </a:solidFill>
            </a:endParaRPr>
          </a:p>
          <a:p>
            <a:r>
              <a:rPr lang="en-US" altLang="zh-TW" sz="2700" b="1" dirty="0" smtClean="0">
                <a:solidFill>
                  <a:schemeClr val="tx1"/>
                </a:solidFill>
              </a:rPr>
              <a:t>          b</a:t>
            </a:r>
            <a:r>
              <a:rPr lang="en-US" altLang="zh-TW" sz="2700" b="1" dirty="0">
                <a:solidFill>
                  <a:schemeClr val="tx1"/>
                </a:solidFill>
              </a:rPr>
              <a:t>) that the issuing bank is </a:t>
            </a:r>
            <a:r>
              <a:rPr lang="en-US" altLang="zh-TW" sz="2700" b="1" dirty="0">
                <a:solidFill>
                  <a:srgbClr val="FF0000"/>
                </a:solidFill>
              </a:rPr>
              <a:t>holding the documents </a:t>
            </a:r>
            <a:r>
              <a:rPr lang="en-US" altLang="zh-TW" sz="2700" b="1" dirty="0">
                <a:solidFill>
                  <a:schemeClr val="tx1"/>
                </a:solidFill>
              </a:rPr>
              <a:t>until it receives a waiver from the applicant and agrees to accept it, or receives further instructions from the presenter prior to agreeing to accept a waiver; or</a:t>
            </a:r>
            <a:endParaRPr lang="zh-TW" altLang="zh-TW" sz="2700" dirty="0">
              <a:solidFill>
                <a:schemeClr val="tx1"/>
              </a:solidFill>
            </a:endParaRPr>
          </a:p>
          <a:p>
            <a:r>
              <a:rPr lang="en-US" altLang="zh-TW" sz="2700" b="1" dirty="0" smtClean="0">
                <a:solidFill>
                  <a:schemeClr val="tx1"/>
                </a:solidFill>
              </a:rPr>
              <a:t>          c</a:t>
            </a:r>
            <a:r>
              <a:rPr lang="en-US" altLang="zh-TW" sz="2700" b="1" dirty="0">
                <a:solidFill>
                  <a:schemeClr val="tx1"/>
                </a:solidFill>
              </a:rPr>
              <a:t>) that the bank is </a:t>
            </a:r>
            <a:r>
              <a:rPr lang="en-US" altLang="zh-TW" sz="2700" b="1" dirty="0">
                <a:solidFill>
                  <a:srgbClr val="FF0000"/>
                </a:solidFill>
              </a:rPr>
              <a:t>returning the documents</a:t>
            </a:r>
            <a:r>
              <a:rPr lang="en-US" altLang="zh-TW" sz="2700" b="1" dirty="0">
                <a:solidFill>
                  <a:schemeClr val="tx1"/>
                </a:solidFill>
              </a:rPr>
              <a:t>; or         </a:t>
            </a:r>
            <a:r>
              <a:rPr lang="en-US" altLang="zh-TW" sz="2700" dirty="0">
                <a:solidFill>
                  <a:schemeClr val="tx1"/>
                </a:solidFill>
              </a:rPr>
              <a:t/>
            </a:r>
            <a:br>
              <a:rPr lang="en-US" altLang="zh-TW" sz="2700" dirty="0">
                <a:solidFill>
                  <a:schemeClr val="tx1"/>
                </a:solidFill>
              </a:rPr>
            </a:br>
            <a:r>
              <a:rPr lang="en-US" altLang="zh-TW" sz="2700" b="1" dirty="0">
                <a:solidFill>
                  <a:schemeClr val="tx1"/>
                </a:solidFill>
              </a:rPr>
              <a:t>      </a:t>
            </a:r>
            <a:r>
              <a:rPr lang="en-US" altLang="zh-TW" sz="2700" b="1" dirty="0" smtClean="0">
                <a:solidFill>
                  <a:schemeClr val="tx1"/>
                </a:solidFill>
              </a:rPr>
              <a:t> </a:t>
            </a:r>
            <a:r>
              <a:rPr lang="en-US" altLang="zh-TW" sz="2700" b="1" dirty="0">
                <a:solidFill>
                  <a:schemeClr val="tx1"/>
                </a:solidFill>
              </a:rPr>
              <a:t>  d) that the bank is </a:t>
            </a:r>
            <a:r>
              <a:rPr lang="en-US" altLang="zh-TW" sz="2700" b="1" dirty="0">
                <a:solidFill>
                  <a:srgbClr val="FF0000"/>
                </a:solidFill>
              </a:rPr>
              <a:t>acting in accordance with instructions</a:t>
            </a:r>
            <a:r>
              <a:rPr lang="en-US" altLang="zh-TW" sz="2700" b="1" dirty="0">
                <a:solidFill>
                  <a:schemeClr val="tx1"/>
                </a:solidFill>
              </a:rPr>
              <a:t> previously received from the presenter. </a:t>
            </a:r>
            <a:endParaRPr lang="zh-TW" altLang="en-US" sz="27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62</a:t>
            </a:fld>
            <a:endParaRPr lang="zh-TW" altLang="en-US"/>
          </a:p>
        </p:txBody>
      </p:sp>
    </p:spTree>
    <p:extLst>
      <p:ext uri="{BB962C8B-B14F-4D97-AF65-F5344CB8AC3E}">
        <p14:creationId xmlns:p14="http://schemas.microsoft.com/office/powerpoint/2010/main" val="8643184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(4)</a:t>
            </a:r>
            <a:endParaRPr lang="zh-TW" altLang="en-US" sz="3600" dirty="0"/>
          </a:p>
        </p:txBody>
      </p:sp>
      <p:sp>
        <p:nvSpPr>
          <p:cNvPr id="3" name="文字版面配置區 2"/>
          <p:cNvSpPr>
            <a:spLocks noGrp="1"/>
          </p:cNvSpPr>
          <p:nvPr>
            <p:ph type="body" idx="1"/>
          </p:nvPr>
        </p:nvSpPr>
        <p:spPr>
          <a:xfrm>
            <a:off x="539552" y="2722874"/>
            <a:ext cx="8064896" cy="4121422"/>
          </a:xfrm>
        </p:spPr>
        <p:txBody>
          <a:bodyPr>
            <a:noAutofit/>
          </a:bodyPr>
          <a:lstStyle/>
          <a:p>
            <a:r>
              <a:rPr lang="en-US" altLang="zh-TW" sz="3600" b="1" dirty="0">
                <a:solidFill>
                  <a:schemeClr val="tx1"/>
                </a:solidFill>
              </a:rPr>
              <a:t>d. The </a:t>
            </a:r>
            <a:r>
              <a:rPr lang="en-US" altLang="zh-TW" sz="3600" b="1" dirty="0">
                <a:solidFill>
                  <a:srgbClr val="FF0000"/>
                </a:solidFill>
              </a:rPr>
              <a:t>notice</a:t>
            </a:r>
            <a:r>
              <a:rPr lang="en-US" altLang="zh-TW" sz="3600" b="1" dirty="0">
                <a:solidFill>
                  <a:schemeClr val="tx1"/>
                </a:solidFill>
              </a:rPr>
              <a:t> required in sub-article 16 (c) must be given </a:t>
            </a:r>
            <a:r>
              <a:rPr lang="en-US" altLang="zh-TW" sz="3600" b="1" dirty="0">
                <a:solidFill>
                  <a:srgbClr val="FF0000"/>
                </a:solidFill>
              </a:rPr>
              <a:t>by telecommunication </a:t>
            </a:r>
            <a:r>
              <a:rPr lang="en-US" altLang="zh-TW" sz="3600" b="1" dirty="0">
                <a:solidFill>
                  <a:schemeClr val="tx1"/>
                </a:solidFill>
              </a:rPr>
              <a:t>or, if that is not possible, by other expeditious means </a:t>
            </a:r>
            <a:r>
              <a:rPr lang="en-US" altLang="zh-TW" sz="3600" b="1" dirty="0">
                <a:solidFill>
                  <a:srgbClr val="FF0000"/>
                </a:solidFill>
              </a:rPr>
              <a:t>no later than the close of the fifth banking day </a:t>
            </a:r>
            <a:r>
              <a:rPr lang="en-US" altLang="zh-TW" sz="3600" b="1" dirty="0">
                <a:solidFill>
                  <a:schemeClr val="tx1"/>
                </a:solidFill>
              </a:rPr>
              <a:t>following the day of presentation.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63</a:t>
            </a:fld>
            <a:endParaRPr lang="zh-TW" altLang="en-US"/>
          </a:p>
        </p:txBody>
      </p:sp>
    </p:spTree>
    <p:extLst>
      <p:ext uri="{BB962C8B-B14F-4D97-AF65-F5344CB8AC3E}">
        <p14:creationId xmlns:p14="http://schemas.microsoft.com/office/powerpoint/2010/main" val="15670630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(5)</a:t>
            </a:r>
            <a:endParaRPr lang="zh-TW" altLang="en-US" sz="3600" dirty="0"/>
          </a:p>
        </p:txBody>
      </p:sp>
      <p:sp>
        <p:nvSpPr>
          <p:cNvPr id="3" name="文字版面配置區 2"/>
          <p:cNvSpPr>
            <a:spLocks noGrp="1"/>
          </p:cNvSpPr>
          <p:nvPr>
            <p:ph type="body" idx="1"/>
          </p:nvPr>
        </p:nvSpPr>
        <p:spPr>
          <a:xfrm>
            <a:off x="539552" y="2736578"/>
            <a:ext cx="8064896" cy="4121422"/>
          </a:xfrm>
        </p:spPr>
        <p:txBody>
          <a:bodyPr>
            <a:noAutofit/>
          </a:bodyPr>
          <a:lstStyle/>
          <a:p>
            <a:r>
              <a:rPr lang="en-US" altLang="zh-TW" sz="3600" b="1" dirty="0">
                <a:solidFill>
                  <a:schemeClr val="tx1"/>
                </a:solidFill>
              </a:rPr>
              <a:t>e. A nominated bank acting on its nomination, a confirming bank, if any, or the issuing bank </a:t>
            </a:r>
            <a:r>
              <a:rPr lang="en-US" altLang="zh-TW" sz="3600" b="1" dirty="0">
                <a:solidFill>
                  <a:srgbClr val="FF0000"/>
                </a:solidFill>
              </a:rPr>
              <a:t>may</a:t>
            </a:r>
            <a:r>
              <a:rPr lang="en-US" altLang="zh-TW" sz="3600" b="1" dirty="0">
                <a:solidFill>
                  <a:schemeClr val="tx1"/>
                </a:solidFill>
              </a:rPr>
              <a:t>, after providing notice  required by sub-article 16 (c) (iii) (a) or (b), </a:t>
            </a:r>
            <a:r>
              <a:rPr lang="en-US" altLang="zh-TW" sz="3600" b="1" dirty="0">
                <a:solidFill>
                  <a:srgbClr val="FF0000"/>
                </a:solidFill>
              </a:rPr>
              <a:t>return the documents </a:t>
            </a:r>
            <a:r>
              <a:rPr lang="en-US" altLang="zh-TW" sz="3600" b="1" dirty="0">
                <a:solidFill>
                  <a:schemeClr val="tx1"/>
                </a:solidFill>
              </a:rPr>
              <a:t>to the  presenter </a:t>
            </a:r>
            <a:r>
              <a:rPr lang="en-US" altLang="zh-TW" sz="3600" b="1" dirty="0">
                <a:solidFill>
                  <a:srgbClr val="FF0000"/>
                </a:solidFill>
              </a:rPr>
              <a:t>at any time</a:t>
            </a:r>
            <a:r>
              <a:rPr lang="en-US" altLang="zh-TW" sz="3600" b="1" dirty="0">
                <a:solidFill>
                  <a:schemeClr val="tx1"/>
                </a:solidFill>
              </a:rPr>
              <a:t>.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64</a:t>
            </a:fld>
            <a:endParaRPr lang="zh-TW" altLang="en-US"/>
          </a:p>
        </p:txBody>
      </p:sp>
    </p:spTree>
    <p:extLst>
      <p:ext uri="{BB962C8B-B14F-4D97-AF65-F5344CB8AC3E}">
        <p14:creationId xmlns:p14="http://schemas.microsoft.com/office/powerpoint/2010/main" val="37399461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(6)</a:t>
            </a:r>
            <a:endParaRPr lang="zh-TW" altLang="en-US" sz="3600" dirty="0"/>
          </a:p>
        </p:txBody>
      </p:sp>
      <p:sp>
        <p:nvSpPr>
          <p:cNvPr id="3" name="文字版面配置區 2"/>
          <p:cNvSpPr>
            <a:spLocks noGrp="1"/>
          </p:cNvSpPr>
          <p:nvPr>
            <p:ph type="body" idx="1"/>
          </p:nvPr>
        </p:nvSpPr>
        <p:spPr>
          <a:xfrm>
            <a:off x="899592" y="2736578"/>
            <a:ext cx="7272808" cy="4121422"/>
          </a:xfrm>
        </p:spPr>
        <p:txBody>
          <a:bodyPr>
            <a:noAutofit/>
          </a:bodyPr>
          <a:lstStyle/>
          <a:p>
            <a:r>
              <a:rPr lang="en-US" altLang="zh-TW" sz="3600" b="1" dirty="0">
                <a:solidFill>
                  <a:schemeClr val="tx1"/>
                </a:solidFill>
              </a:rPr>
              <a:t>f. If an issuing bank or a confirming bank </a:t>
            </a:r>
            <a:r>
              <a:rPr lang="en-US" altLang="zh-TW" sz="3600" b="1" dirty="0">
                <a:solidFill>
                  <a:srgbClr val="FF0000"/>
                </a:solidFill>
              </a:rPr>
              <a:t>fails to act </a:t>
            </a:r>
            <a:r>
              <a:rPr lang="en-US" altLang="zh-TW" sz="3600" b="1" dirty="0">
                <a:solidFill>
                  <a:schemeClr val="tx1"/>
                </a:solidFill>
              </a:rPr>
              <a:t>in accordance with the provisions of this article, it shall </a:t>
            </a:r>
            <a:r>
              <a:rPr lang="en-US" altLang="zh-TW" sz="3600" b="1" dirty="0">
                <a:solidFill>
                  <a:srgbClr val="FF0000"/>
                </a:solidFill>
              </a:rPr>
              <a:t>be precluded from claiming </a:t>
            </a:r>
            <a:r>
              <a:rPr lang="en-US" altLang="zh-TW" sz="3600" b="1" dirty="0">
                <a:solidFill>
                  <a:schemeClr val="tx1"/>
                </a:solidFill>
              </a:rPr>
              <a:t>that the documents do not constitute a complying presentation.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65</a:t>
            </a:fld>
            <a:endParaRPr lang="zh-TW" altLang="en-US"/>
          </a:p>
        </p:txBody>
      </p:sp>
    </p:spTree>
    <p:extLst>
      <p:ext uri="{BB962C8B-B14F-4D97-AF65-F5344CB8AC3E}">
        <p14:creationId xmlns:p14="http://schemas.microsoft.com/office/powerpoint/2010/main" val="25383152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(7)</a:t>
            </a:r>
            <a:endParaRPr lang="zh-TW" altLang="en-US" sz="3600" dirty="0"/>
          </a:p>
        </p:txBody>
      </p:sp>
      <p:sp>
        <p:nvSpPr>
          <p:cNvPr id="3" name="文字版面配置區 2"/>
          <p:cNvSpPr>
            <a:spLocks noGrp="1"/>
          </p:cNvSpPr>
          <p:nvPr>
            <p:ph type="body" idx="1"/>
          </p:nvPr>
        </p:nvSpPr>
        <p:spPr>
          <a:xfrm>
            <a:off x="611560" y="2564904"/>
            <a:ext cx="7920880" cy="4121422"/>
          </a:xfrm>
        </p:spPr>
        <p:txBody>
          <a:bodyPr>
            <a:noAutofit/>
          </a:bodyPr>
          <a:lstStyle/>
          <a:p>
            <a:r>
              <a:rPr lang="en-US" altLang="zh-TW" sz="3600" b="1" dirty="0">
                <a:solidFill>
                  <a:schemeClr val="tx1"/>
                </a:solidFill>
              </a:rPr>
              <a:t>g. When an issuing bank refuses to </a:t>
            </a:r>
            <a:r>
              <a:rPr lang="en-US" altLang="zh-TW" sz="3600" b="1" dirty="0" err="1">
                <a:solidFill>
                  <a:schemeClr val="tx1"/>
                </a:solidFill>
              </a:rPr>
              <a:t>honour</a:t>
            </a:r>
            <a:r>
              <a:rPr lang="en-US" altLang="zh-TW" sz="3600" b="1" dirty="0">
                <a:solidFill>
                  <a:schemeClr val="tx1"/>
                </a:solidFill>
              </a:rPr>
              <a:t> or a confirming bank refuses to </a:t>
            </a:r>
            <a:r>
              <a:rPr lang="en-US" altLang="zh-TW" sz="3600" b="1" dirty="0" err="1">
                <a:solidFill>
                  <a:schemeClr val="tx1"/>
                </a:solidFill>
              </a:rPr>
              <a:t>honour</a:t>
            </a:r>
            <a:r>
              <a:rPr lang="en-US" altLang="zh-TW" sz="3600" b="1" dirty="0">
                <a:solidFill>
                  <a:schemeClr val="tx1"/>
                </a:solidFill>
              </a:rPr>
              <a:t> or negotiate and </a:t>
            </a:r>
            <a:r>
              <a:rPr lang="en-US" altLang="zh-TW" sz="3600" b="1" dirty="0">
                <a:solidFill>
                  <a:srgbClr val="FF0000"/>
                </a:solidFill>
              </a:rPr>
              <a:t>has given notice </a:t>
            </a:r>
            <a:r>
              <a:rPr lang="en-US" altLang="zh-TW" sz="3600" b="1" dirty="0">
                <a:solidFill>
                  <a:schemeClr val="tx1"/>
                </a:solidFill>
              </a:rPr>
              <a:t>to that effect  in accordance with this article, it shall then be entitled to </a:t>
            </a:r>
            <a:r>
              <a:rPr lang="en-US" altLang="zh-TW" sz="3600" b="1" dirty="0">
                <a:solidFill>
                  <a:srgbClr val="FF0000"/>
                </a:solidFill>
              </a:rPr>
              <a:t>claim a </a:t>
            </a:r>
            <a:r>
              <a:rPr lang="en-US" altLang="zh-TW" sz="3600" b="1" dirty="0" smtClean="0">
                <a:solidFill>
                  <a:srgbClr val="FF0000"/>
                </a:solidFill>
              </a:rPr>
              <a:t>refund</a:t>
            </a:r>
            <a:r>
              <a:rPr lang="en-US" altLang="zh-TW" sz="3600" b="1" dirty="0">
                <a:solidFill>
                  <a:srgbClr val="FF0000"/>
                </a:solidFill>
              </a:rPr>
              <a:t>, with interest</a:t>
            </a:r>
            <a:r>
              <a:rPr lang="en-US" altLang="zh-TW" sz="3600" b="1" dirty="0">
                <a:solidFill>
                  <a:schemeClr val="tx1"/>
                </a:solidFill>
              </a:rPr>
              <a:t>, of </a:t>
            </a:r>
            <a:r>
              <a:rPr lang="en-US" altLang="zh-TW" sz="3600" b="1" dirty="0" smtClean="0">
                <a:solidFill>
                  <a:schemeClr val="tx1"/>
                </a:solidFill>
              </a:rPr>
              <a:t>any </a:t>
            </a:r>
            <a:r>
              <a:rPr lang="en-US" altLang="zh-TW" sz="3600" b="1" dirty="0">
                <a:solidFill>
                  <a:schemeClr val="tx1"/>
                </a:solidFill>
              </a:rPr>
              <a:t> </a:t>
            </a:r>
            <a:r>
              <a:rPr lang="en-US" altLang="zh-TW" sz="3600" b="1" dirty="0">
                <a:solidFill>
                  <a:srgbClr val="0070C0"/>
                </a:solidFill>
              </a:rPr>
              <a:t>reimbursement</a:t>
            </a:r>
            <a:r>
              <a:rPr lang="en-US" altLang="zh-TW" sz="3600" b="1" dirty="0">
                <a:solidFill>
                  <a:schemeClr val="tx1"/>
                </a:solidFill>
              </a:rPr>
              <a:t> made.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66</a:t>
            </a:fld>
            <a:endParaRPr lang="zh-TW" altLang="en-US"/>
          </a:p>
        </p:txBody>
      </p:sp>
    </p:spTree>
    <p:extLst>
      <p:ext uri="{BB962C8B-B14F-4D97-AF65-F5344CB8AC3E}">
        <p14:creationId xmlns:p14="http://schemas.microsoft.com/office/powerpoint/2010/main" val="41563615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3600" b="1" dirty="0"/>
              <a:t>Article </a:t>
            </a:r>
            <a:r>
              <a:rPr lang="en-US" altLang="zh-TW" sz="3600" b="1" dirty="0" smtClean="0"/>
              <a:t>17: </a:t>
            </a:r>
            <a:r>
              <a:rPr lang="en-US" altLang="zh-TW" sz="3600" b="1" dirty="0"/>
              <a:t>Original Documents and Copies    </a:t>
            </a:r>
            <a:r>
              <a:rPr lang="en-US" altLang="zh-TW" sz="3600" b="1" dirty="0" smtClean="0"/>
              <a:t/>
            </a:r>
            <a:br>
              <a:rPr lang="en-US" altLang="zh-TW" sz="3600" b="1" dirty="0" smtClean="0"/>
            </a:br>
            <a:r>
              <a:rPr lang="zh-TW" altLang="zh-TW" sz="3600" b="1" dirty="0" smtClean="0"/>
              <a:t>第十七條</a:t>
            </a:r>
            <a:r>
              <a:rPr lang="en-US" altLang="zh-TW" sz="3600" b="1" dirty="0" smtClean="0"/>
              <a:t>:</a:t>
            </a:r>
            <a:r>
              <a:rPr lang="en-US" altLang="zh-TW" sz="3600" b="1" dirty="0"/>
              <a:t>  </a:t>
            </a:r>
            <a:r>
              <a:rPr lang="zh-TW" altLang="zh-TW" sz="3600" b="1" dirty="0"/>
              <a:t>正本單據及副本 </a:t>
            </a:r>
            <a:r>
              <a:rPr lang="en-US" altLang="zh-TW" sz="3600" b="1" dirty="0" smtClean="0"/>
              <a:t>   (1)</a:t>
            </a:r>
            <a:endParaRPr lang="zh-TW" altLang="en-US" sz="3600" dirty="0"/>
          </a:p>
        </p:txBody>
      </p:sp>
      <p:sp>
        <p:nvSpPr>
          <p:cNvPr id="3" name="文字版面配置區 2"/>
          <p:cNvSpPr>
            <a:spLocks noGrp="1"/>
          </p:cNvSpPr>
          <p:nvPr>
            <p:ph type="body" idx="1"/>
          </p:nvPr>
        </p:nvSpPr>
        <p:spPr>
          <a:xfrm>
            <a:off x="467544" y="2711442"/>
            <a:ext cx="8352928" cy="4121422"/>
          </a:xfrm>
        </p:spPr>
        <p:txBody>
          <a:bodyPr>
            <a:noAutofit/>
          </a:bodyPr>
          <a:lstStyle/>
          <a:p>
            <a:r>
              <a:rPr lang="en-US" altLang="zh-TW" sz="3200" b="1" dirty="0">
                <a:solidFill>
                  <a:schemeClr val="tx1"/>
                </a:solidFill>
              </a:rPr>
              <a:t>a. </a:t>
            </a:r>
            <a:r>
              <a:rPr lang="en-US" altLang="zh-TW" sz="3200" b="1" dirty="0">
                <a:solidFill>
                  <a:srgbClr val="FF0000"/>
                </a:solidFill>
              </a:rPr>
              <a:t>At least one original</a:t>
            </a:r>
            <a:r>
              <a:rPr lang="en-US" altLang="zh-TW" sz="3200" b="1" dirty="0">
                <a:solidFill>
                  <a:schemeClr val="tx1"/>
                </a:solidFill>
              </a:rPr>
              <a:t> of each document stipulated in the credit must be presented. </a:t>
            </a:r>
            <a:endParaRPr lang="zh-TW" altLang="zh-TW" sz="3200" dirty="0">
              <a:solidFill>
                <a:schemeClr val="tx1"/>
              </a:solidFill>
            </a:endParaRPr>
          </a:p>
          <a:p>
            <a:r>
              <a:rPr lang="en-US" altLang="zh-TW" sz="3200" b="1" dirty="0">
                <a:solidFill>
                  <a:schemeClr val="tx1"/>
                </a:solidFill>
              </a:rPr>
              <a:t>b. A bank shall </a:t>
            </a:r>
            <a:r>
              <a:rPr lang="en-US" altLang="zh-TW" sz="3200" b="1" dirty="0">
                <a:solidFill>
                  <a:srgbClr val="FF0000"/>
                </a:solidFill>
              </a:rPr>
              <a:t>treat as an original </a:t>
            </a:r>
            <a:r>
              <a:rPr lang="en-US" altLang="zh-TW" sz="3200" b="1" dirty="0">
                <a:solidFill>
                  <a:schemeClr val="tx1"/>
                </a:solidFill>
              </a:rPr>
              <a:t>any document bearing an apparently original signature, mark, stamp, or label of the issuer of the document, </a:t>
            </a:r>
            <a:r>
              <a:rPr lang="en-US" altLang="zh-TW" sz="3200" b="1" dirty="0">
                <a:solidFill>
                  <a:srgbClr val="FF0000"/>
                </a:solidFill>
              </a:rPr>
              <a:t>unless </a:t>
            </a:r>
            <a:r>
              <a:rPr lang="en-US" altLang="zh-TW" sz="3200" b="1" dirty="0">
                <a:solidFill>
                  <a:schemeClr val="tx1"/>
                </a:solidFill>
              </a:rPr>
              <a:t>the document itself </a:t>
            </a:r>
            <a:r>
              <a:rPr lang="en-US" altLang="zh-TW" sz="3200" b="1" dirty="0">
                <a:solidFill>
                  <a:srgbClr val="FF0000"/>
                </a:solidFill>
              </a:rPr>
              <a:t>indicates that it is not an original</a:t>
            </a:r>
            <a:r>
              <a:rPr lang="en-US" altLang="zh-TW" sz="3200" b="1" dirty="0">
                <a:solidFill>
                  <a:schemeClr val="tx1"/>
                </a:solidFill>
              </a:rPr>
              <a:t>.</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67</a:t>
            </a:fld>
            <a:endParaRPr lang="zh-TW" altLang="en-US"/>
          </a:p>
        </p:txBody>
      </p:sp>
    </p:spTree>
    <p:extLst>
      <p:ext uri="{BB962C8B-B14F-4D97-AF65-F5344CB8AC3E}">
        <p14:creationId xmlns:p14="http://schemas.microsoft.com/office/powerpoint/2010/main" val="1815127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3600" b="1" dirty="0"/>
              <a:t>Article </a:t>
            </a:r>
            <a:r>
              <a:rPr lang="en-US" altLang="zh-TW" sz="3600" b="1" dirty="0" smtClean="0"/>
              <a:t>17: </a:t>
            </a:r>
            <a:r>
              <a:rPr lang="en-US" altLang="zh-TW" sz="3600" b="1" dirty="0"/>
              <a:t>Original Documents and Copies    </a:t>
            </a:r>
            <a:r>
              <a:rPr lang="en-US" altLang="zh-TW" sz="3600" b="1" dirty="0" smtClean="0"/>
              <a:t/>
            </a:r>
            <a:br>
              <a:rPr lang="en-US" altLang="zh-TW" sz="3600" b="1" dirty="0" smtClean="0"/>
            </a:br>
            <a:r>
              <a:rPr lang="zh-TW" altLang="zh-TW" sz="3600" b="1" dirty="0" smtClean="0"/>
              <a:t>第十七條</a:t>
            </a:r>
            <a:r>
              <a:rPr lang="en-US" altLang="zh-TW" sz="3600" b="1" dirty="0" smtClean="0"/>
              <a:t>:</a:t>
            </a:r>
            <a:r>
              <a:rPr lang="en-US" altLang="zh-TW" sz="3600" b="1" dirty="0"/>
              <a:t>  </a:t>
            </a:r>
            <a:r>
              <a:rPr lang="zh-TW" altLang="zh-TW" sz="3600" b="1" dirty="0"/>
              <a:t>正本單據及副本 </a:t>
            </a:r>
            <a:r>
              <a:rPr lang="en-US" altLang="zh-TW" sz="3600" b="1" dirty="0" smtClean="0"/>
              <a:t>   (2)</a:t>
            </a:r>
            <a:endParaRPr lang="zh-TW" altLang="en-US" sz="3600" dirty="0"/>
          </a:p>
        </p:txBody>
      </p:sp>
      <p:sp>
        <p:nvSpPr>
          <p:cNvPr id="3" name="文字版面配置區 2"/>
          <p:cNvSpPr>
            <a:spLocks noGrp="1"/>
          </p:cNvSpPr>
          <p:nvPr>
            <p:ph type="body" idx="1"/>
          </p:nvPr>
        </p:nvSpPr>
        <p:spPr>
          <a:xfrm>
            <a:off x="575048" y="2420888"/>
            <a:ext cx="8568952" cy="4121422"/>
          </a:xfrm>
        </p:spPr>
        <p:txBody>
          <a:bodyPr>
            <a:noAutofit/>
          </a:bodyPr>
          <a:lstStyle/>
          <a:p>
            <a:r>
              <a:rPr lang="en-US" altLang="zh-TW" sz="3000" b="1" dirty="0">
                <a:solidFill>
                  <a:schemeClr val="tx1"/>
                </a:solidFill>
              </a:rPr>
              <a:t>c. Unless a document indicates otherwise, a bank will also accept a document as </a:t>
            </a:r>
            <a:r>
              <a:rPr lang="en-US" altLang="zh-TW" sz="3000" b="1" dirty="0">
                <a:solidFill>
                  <a:srgbClr val="FF0000"/>
                </a:solidFill>
              </a:rPr>
              <a:t>original</a:t>
            </a:r>
            <a:r>
              <a:rPr lang="en-US" altLang="zh-TW" sz="3000" b="1" dirty="0">
                <a:solidFill>
                  <a:schemeClr val="tx1"/>
                </a:solidFill>
              </a:rPr>
              <a:t> if it: </a:t>
            </a:r>
            <a:endParaRPr lang="zh-TW" altLang="zh-TW" sz="3000" dirty="0">
              <a:solidFill>
                <a:schemeClr val="tx1"/>
              </a:solidFill>
            </a:endParaRPr>
          </a:p>
          <a:p>
            <a:r>
              <a:rPr lang="en-US" altLang="zh-TW" sz="3000" b="1" dirty="0">
                <a:solidFill>
                  <a:schemeClr val="tx1"/>
                </a:solidFill>
              </a:rPr>
              <a:t>    </a:t>
            </a:r>
            <a:r>
              <a:rPr lang="en-US" altLang="zh-TW" sz="3000" b="1" dirty="0" err="1">
                <a:solidFill>
                  <a:schemeClr val="tx1"/>
                </a:solidFill>
              </a:rPr>
              <a:t>i</a:t>
            </a:r>
            <a:r>
              <a:rPr lang="en-US" altLang="zh-TW" sz="3000" b="1" dirty="0">
                <a:solidFill>
                  <a:schemeClr val="tx1"/>
                </a:solidFill>
              </a:rPr>
              <a:t>. appears to be written, typed, perforated or stamped </a:t>
            </a:r>
            <a:r>
              <a:rPr lang="en-US" altLang="zh-TW" sz="3000" b="1" dirty="0">
                <a:solidFill>
                  <a:srgbClr val="FF0000"/>
                </a:solidFill>
              </a:rPr>
              <a:t>by</a:t>
            </a:r>
            <a:r>
              <a:rPr lang="en-US" altLang="zh-TW" sz="3000" b="1" dirty="0">
                <a:solidFill>
                  <a:schemeClr val="tx1"/>
                </a:solidFill>
              </a:rPr>
              <a:t> the document </a:t>
            </a:r>
            <a:r>
              <a:rPr lang="en-US" altLang="zh-TW" sz="3000" b="1" dirty="0">
                <a:solidFill>
                  <a:srgbClr val="FF0000"/>
                </a:solidFill>
              </a:rPr>
              <a:t>issuer’s hand</a:t>
            </a:r>
            <a:r>
              <a:rPr lang="en-US" altLang="zh-TW" sz="3000" b="1" dirty="0">
                <a:solidFill>
                  <a:schemeClr val="tx1"/>
                </a:solidFill>
              </a:rPr>
              <a:t>; or </a:t>
            </a:r>
            <a:endParaRPr lang="zh-TW" altLang="zh-TW" sz="3000" dirty="0">
              <a:solidFill>
                <a:schemeClr val="tx1"/>
              </a:solidFill>
            </a:endParaRPr>
          </a:p>
          <a:p>
            <a:r>
              <a:rPr lang="en-US" altLang="zh-TW" sz="3000" b="1" dirty="0">
                <a:solidFill>
                  <a:schemeClr val="tx1"/>
                </a:solidFill>
              </a:rPr>
              <a:t>    ii. appears to be on the document </a:t>
            </a:r>
            <a:r>
              <a:rPr lang="en-US" altLang="zh-TW" sz="3000" b="1" dirty="0">
                <a:solidFill>
                  <a:srgbClr val="FF0000"/>
                </a:solidFill>
              </a:rPr>
              <a:t>issuer’s original </a:t>
            </a:r>
            <a:r>
              <a:rPr lang="en-US" altLang="zh-TW" sz="3000" b="1" dirty="0" smtClean="0">
                <a:solidFill>
                  <a:srgbClr val="FF0000"/>
                </a:solidFill>
              </a:rPr>
              <a:t>stationery</a:t>
            </a:r>
            <a:r>
              <a:rPr lang="en-US" altLang="zh-TW" sz="3000" b="1" dirty="0" smtClean="0">
                <a:solidFill>
                  <a:schemeClr val="tx1"/>
                </a:solidFill>
              </a:rPr>
              <a:t>(</a:t>
            </a:r>
            <a:r>
              <a:rPr lang="zh-TW" altLang="en-US" sz="3000" b="1" dirty="0" smtClean="0">
                <a:solidFill>
                  <a:schemeClr val="tx1"/>
                </a:solidFill>
              </a:rPr>
              <a:t>正本信箋</a:t>
            </a:r>
            <a:r>
              <a:rPr lang="en-US" altLang="zh-TW" sz="3000" b="1" dirty="0" smtClean="0">
                <a:solidFill>
                  <a:schemeClr val="tx1"/>
                </a:solidFill>
              </a:rPr>
              <a:t>); </a:t>
            </a:r>
            <a:r>
              <a:rPr lang="en-US" altLang="zh-TW" sz="3000" b="1" dirty="0">
                <a:solidFill>
                  <a:schemeClr val="tx1"/>
                </a:solidFill>
              </a:rPr>
              <a:t>or </a:t>
            </a:r>
            <a:endParaRPr lang="zh-TW" altLang="zh-TW" sz="3000" dirty="0">
              <a:solidFill>
                <a:schemeClr val="tx1"/>
              </a:solidFill>
            </a:endParaRPr>
          </a:p>
          <a:p>
            <a:r>
              <a:rPr lang="en-US" altLang="zh-TW" sz="3000" b="1" dirty="0">
                <a:solidFill>
                  <a:schemeClr val="tx1"/>
                </a:solidFill>
              </a:rPr>
              <a:t>    iii. </a:t>
            </a:r>
            <a:r>
              <a:rPr lang="en-US" altLang="zh-TW" sz="3000" b="1" dirty="0">
                <a:solidFill>
                  <a:srgbClr val="FF0000"/>
                </a:solidFill>
              </a:rPr>
              <a:t>states that it is original</a:t>
            </a:r>
            <a:r>
              <a:rPr lang="en-US" altLang="zh-TW" sz="3000" b="1" dirty="0">
                <a:solidFill>
                  <a:schemeClr val="tx1"/>
                </a:solidFill>
              </a:rPr>
              <a:t>, unless the statement appears not to apply to the document presented.</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68</a:t>
            </a:fld>
            <a:endParaRPr lang="zh-TW" altLang="en-US"/>
          </a:p>
        </p:txBody>
      </p:sp>
    </p:spTree>
    <p:extLst>
      <p:ext uri="{BB962C8B-B14F-4D97-AF65-F5344CB8AC3E}">
        <p14:creationId xmlns:p14="http://schemas.microsoft.com/office/powerpoint/2010/main" val="23998343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3600" b="1" dirty="0"/>
              <a:t>Article </a:t>
            </a:r>
            <a:r>
              <a:rPr lang="en-US" altLang="zh-TW" sz="3600" b="1" dirty="0" smtClean="0"/>
              <a:t>17: </a:t>
            </a:r>
            <a:r>
              <a:rPr lang="en-US" altLang="zh-TW" sz="3600" b="1" dirty="0"/>
              <a:t>Original Documents and Copies    </a:t>
            </a:r>
            <a:r>
              <a:rPr lang="en-US" altLang="zh-TW" sz="3600" b="1" dirty="0" smtClean="0"/>
              <a:t/>
            </a:r>
            <a:br>
              <a:rPr lang="en-US" altLang="zh-TW" sz="3600" b="1" dirty="0" smtClean="0"/>
            </a:br>
            <a:r>
              <a:rPr lang="zh-TW" altLang="zh-TW" sz="3600" b="1" dirty="0" smtClean="0"/>
              <a:t>第十七條</a:t>
            </a:r>
            <a:r>
              <a:rPr lang="en-US" altLang="zh-TW" sz="3600" b="1" dirty="0" smtClean="0"/>
              <a:t>:</a:t>
            </a:r>
            <a:r>
              <a:rPr lang="en-US" altLang="zh-TW" sz="3600" b="1" dirty="0"/>
              <a:t>  </a:t>
            </a:r>
            <a:r>
              <a:rPr lang="zh-TW" altLang="zh-TW" sz="3600" b="1" dirty="0"/>
              <a:t>正本單據及副本 </a:t>
            </a:r>
            <a:r>
              <a:rPr lang="en-US" altLang="zh-TW" sz="3600" b="1" dirty="0" smtClean="0"/>
              <a:t>   (3)</a:t>
            </a:r>
            <a:endParaRPr lang="zh-TW" altLang="en-US" sz="3600" dirty="0"/>
          </a:p>
        </p:txBody>
      </p:sp>
      <p:sp>
        <p:nvSpPr>
          <p:cNvPr id="3" name="文字版面配置區 2"/>
          <p:cNvSpPr>
            <a:spLocks noGrp="1"/>
          </p:cNvSpPr>
          <p:nvPr>
            <p:ph type="body" idx="1"/>
          </p:nvPr>
        </p:nvSpPr>
        <p:spPr>
          <a:xfrm>
            <a:off x="467544" y="2492896"/>
            <a:ext cx="8568952" cy="4121422"/>
          </a:xfrm>
        </p:spPr>
        <p:txBody>
          <a:bodyPr>
            <a:noAutofit/>
          </a:bodyPr>
          <a:lstStyle/>
          <a:p>
            <a:r>
              <a:rPr lang="en-US" altLang="zh-TW" sz="2800" b="1" dirty="0">
                <a:solidFill>
                  <a:schemeClr val="tx1"/>
                </a:solidFill>
              </a:rPr>
              <a:t>d. If a credit requires presentation of copies of documents, presentation of either originals or copies is permitted.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e. If a credit requires presentation of </a:t>
            </a:r>
            <a:r>
              <a:rPr lang="en-US" altLang="zh-TW" sz="2800" b="1" dirty="0">
                <a:solidFill>
                  <a:srgbClr val="FF0000"/>
                </a:solidFill>
              </a:rPr>
              <a:t>multiple documents</a:t>
            </a:r>
            <a:r>
              <a:rPr lang="en-US" altLang="zh-TW" sz="2800" b="1" dirty="0">
                <a:solidFill>
                  <a:schemeClr val="tx1"/>
                </a:solidFill>
              </a:rPr>
              <a:t> by using terms such as "in duplicate", "in two fold" or  "in two copies", this will be satisfied by the presentation of </a:t>
            </a:r>
            <a:r>
              <a:rPr lang="en-US" altLang="zh-TW" sz="2800" b="1" dirty="0">
                <a:solidFill>
                  <a:srgbClr val="FF0000"/>
                </a:solidFill>
              </a:rPr>
              <a:t>at least one original</a:t>
            </a:r>
            <a:r>
              <a:rPr lang="en-US" altLang="zh-TW" sz="2800" b="1" dirty="0">
                <a:solidFill>
                  <a:schemeClr val="tx1"/>
                </a:solidFill>
              </a:rPr>
              <a:t> </a:t>
            </a:r>
            <a:r>
              <a:rPr lang="en-US" altLang="zh-TW" sz="2800" b="1" dirty="0" smtClean="0">
                <a:solidFill>
                  <a:schemeClr val="tx1"/>
                </a:solidFill>
              </a:rPr>
              <a:t>and </a:t>
            </a:r>
            <a:r>
              <a:rPr lang="en-US" altLang="zh-TW" sz="2800" b="1" dirty="0">
                <a:solidFill>
                  <a:schemeClr val="tx1"/>
                </a:solidFill>
              </a:rPr>
              <a:t>the remaining number in copies,  except when the document itself indicates otherwise.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69</a:t>
            </a:fld>
            <a:endParaRPr lang="zh-TW" altLang="en-US"/>
          </a:p>
        </p:txBody>
      </p:sp>
    </p:spTree>
    <p:extLst>
      <p:ext uri="{BB962C8B-B14F-4D97-AF65-F5344CB8AC3E}">
        <p14:creationId xmlns:p14="http://schemas.microsoft.com/office/powerpoint/2010/main" val="152395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(5)</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539552" y="2492896"/>
            <a:ext cx="8496944" cy="4265438"/>
          </a:xfrm>
        </p:spPr>
        <p:txBody>
          <a:bodyPr>
            <a:noAutofit/>
          </a:bodyPr>
          <a:lstStyle/>
          <a:p>
            <a:r>
              <a:rPr lang="en-US" altLang="zh-TW" sz="2800" b="1" dirty="0" smtClean="0">
                <a:solidFill>
                  <a:srgbClr val="FF0000"/>
                </a:solidFill>
              </a:rPr>
              <a:t>Issuing </a:t>
            </a:r>
            <a:r>
              <a:rPr lang="en-US" altLang="zh-TW" sz="2800" b="1" dirty="0">
                <a:solidFill>
                  <a:srgbClr val="FF0000"/>
                </a:solidFill>
              </a:rPr>
              <a:t>bank </a:t>
            </a:r>
            <a:r>
              <a:rPr lang="en-US" altLang="zh-TW" sz="2800" b="1" dirty="0">
                <a:solidFill>
                  <a:schemeClr val="tx1"/>
                </a:solidFill>
              </a:rPr>
              <a:t>means the bank that issues a credit at the request of an applicant or on its own behalf.  </a:t>
            </a:r>
            <a:r>
              <a:rPr lang="en-US" altLang="zh-TW" sz="2800" dirty="0">
                <a:solidFill>
                  <a:schemeClr val="tx1"/>
                </a:solidFill>
              </a:rPr>
              <a:t/>
            </a:r>
            <a:br>
              <a:rPr lang="en-US" altLang="zh-TW" sz="2800" dirty="0">
                <a:solidFill>
                  <a:schemeClr val="tx1"/>
                </a:solidFill>
              </a:rPr>
            </a:br>
            <a:r>
              <a:rPr lang="en-US" altLang="zh-TW" sz="2800" b="1" dirty="0">
                <a:solidFill>
                  <a:srgbClr val="FF0000"/>
                </a:solidFill>
              </a:rPr>
              <a:t>Negotiation</a:t>
            </a:r>
            <a:r>
              <a:rPr lang="en-US" altLang="zh-TW" sz="2800" b="1" dirty="0">
                <a:solidFill>
                  <a:schemeClr val="tx1"/>
                </a:solidFill>
              </a:rPr>
              <a:t> means the purchase by the nominated bank of drafts (drawn on a bank other than the nominated bank) and/or documents under a complying presentation, by advancing or agreeing to advance funds to the beneficiary on or before the banking day on which reimbursement is due to  the nominated bank.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a:t>
            </a:fld>
            <a:endParaRPr lang="zh-TW" altLang="en-US"/>
          </a:p>
        </p:txBody>
      </p:sp>
    </p:spTree>
    <p:extLst>
      <p:ext uri="{BB962C8B-B14F-4D97-AF65-F5344CB8AC3E}">
        <p14:creationId xmlns:p14="http://schemas.microsoft.com/office/powerpoint/2010/main" val="9988239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20688"/>
            <a:ext cx="8712968" cy="1362075"/>
          </a:xfrm>
        </p:spPr>
        <p:txBody>
          <a:bodyPr>
            <a:noAutofit/>
          </a:bodyPr>
          <a:lstStyle/>
          <a:p>
            <a:r>
              <a:rPr lang="en-US" altLang="zh-TW" b="1" dirty="0"/>
              <a:t>Article </a:t>
            </a:r>
            <a:r>
              <a:rPr lang="en-US" altLang="zh-TW" b="1" dirty="0" smtClean="0"/>
              <a:t>18:  </a:t>
            </a:r>
            <a:r>
              <a:rPr lang="en-US" altLang="zh-TW" b="1" dirty="0"/>
              <a:t>Commercial Invoice  </a:t>
            </a:r>
            <a:r>
              <a:rPr lang="en-US" altLang="zh-TW" b="1" dirty="0" smtClean="0"/>
              <a:t>  (1)</a:t>
            </a:r>
            <a:r>
              <a:rPr lang="en-US" altLang="zh-TW" b="1" dirty="0"/>
              <a:t>  </a:t>
            </a:r>
            <a:r>
              <a:rPr lang="en-US" altLang="zh-TW" b="1" dirty="0" smtClean="0"/>
              <a:t/>
            </a:r>
            <a:br>
              <a:rPr lang="en-US" altLang="zh-TW" b="1" dirty="0" smtClean="0"/>
            </a:br>
            <a:r>
              <a:rPr lang="zh-TW" altLang="zh-TW" b="1" dirty="0" smtClean="0"/>
              <a:t>第十八條</a:t>
            </a:r>
            <a:r>
              <a:rPr lang="en-US" altLang="zh-TW" b="1" dirty="0" smtClean="0"/>
              <a:t>:</a:t>
            </a:r>
            <a:r>
              <a:rPr lang="en-US" altLang="zh-TW" b="1" dirty="0"/>
              <a:t>  </a:t>
            </a:r>
            <a:r>
              <a:rPr lang="zh-TW" altLang="zh-TW" b="1" dirty="0"/>
              <a:t>商業發票</a:t>
            </a:r>
            <a:r>
              <a:rPr lang="en-US" altLang="zh-TW" b="1" dirty="0"/>
              <a:t>  </a:t>
            </a:r>
            <a:endParaRPr lang="zh-TW" altLang="en-US" dirty="0"/>
          </a:p>
        </p:txBody>
      </p:sp>
      <p:sp>
        <p:nvSpPr>
          <p:cNvPr id="3" name="文字版面配置區 2"/>
          <p:cNvSpPr>
            <a:spLocks noGrp="1"/>
          </p:cNvSpPr>
          <p:nvPr>
            <p:ph type="body" idx="1"/>
          </p:nvPr>
        </p:nvSpPr>
        <p:spPr>
          <a:xfrm>
            <a:off x="467544" y="2420888"/>
            <a:ext cx="8568952" cy="4121422"/>
          </a:xfrm>
        </p:spPr>
        <p:txBody>
          <a:bodyPr>
            <a:noAutofit/>
          </a:bodyPr>
          <a:lstStyle/>
          <a:p>
            <a:r>
              <a:rPr lang="en-US" altLang="zh-TW" sz="3000" b="1" dirty="0">
                <a:solidFill>
                  <a:schemeClr val="tx1"/>
                </a:solidFill>
              </a:rPr>
              <a:t>a. A commercial invoice: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a:t>
            </a:r>
            <a:r>
              <a:rPr lang="en-US" altLang="zh-TW" sz="3000" b="1" dirty="0" err="1">
                <a:solidFill>
                  <a:schemeClr val="tx1"/>
                </a:solidFill>
              </a:rPr>
              <a:t>i</a:t>
            </a:r>
            <a:r>
              <a:rPr lang="en-US" altLang="zh-TW" sz="3000" b="1" dirty="0">
                <a:solidFill>
                  <a:schemeClr val="tx1"/>
                </a:solidFill>
              </a:rPr>
              <a:t>.  must appear to have been </a:t>
            </a:r>
            <a:r>
              <a:rPr lang="en-US" altLang="zh-TW" sz="3000" b="1" dirty="0">
                <a:solidFill>
                  <a:srgbClr val="FF0000"/>
                </a:solidFill>
              </a:rPr>
              <a:t>issued by the beneficiary</a:t>
            </a:r>
            <a:r>
              <a:rPr lang="en-US" altLang="zh-TW" sz="3000" b="1" dirty="0">
                <a:solidFill>
                  <a:schemeClr val="tx1"/>
                </a:solidFill>
              </a:rPr>
              <a:t>  </a:t>
            </a:r>
            <a:r>
              <a:rPr lang="en-US" altLang="zh-TW" sz="3000" b="1" dirty="0" smtClean="0">
                <a:solidFill>
                  <a:schemeClr val="tx1"/>
                </a:solidFill>
              </a:rPr>
              <a:t>(</a:t>
            </a:r>
            <a:r>
              <a:rPr lang="en-US" altLang="zh-TW" sz="3000" b="1" dirty="0">
                <a:solidFill>
                  <a:schemeClr val="tx1"/>
                </a:solidFill>
              </a:rPr>
              <a:t>except as provided in article 38);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ii. must be </a:t>
            </a:r>
            <a:r>
              <a:rPr lang="en-US" altLang="zh-TW" sz="3000" b="1" dirty="0">
                <a:solidFill>
                  <a:srgbClr val="FF0000"/>
                </a:solidFill>
              </a:rPr>
              <a:t>made out</a:t>
            </a:r>
            <a:r>
              <a:rPr lang="en-US" altLang="zh-TW" sz="3000" b="1" dirty="0">
                <a:solidFill>
                  <a:schemeClr val="tx1"/>
                </a:solidFill>
              </a:rPr>
              <a:t> in the name </a:t>
            </a:r>
            <a:r>
              <a:rPr lang="en-US" altLang="zh-TW" sz="3000" b="1" dirty="0">
                <a:solidFill>
                  <a:srgbClr val="FF0000"/>
                </a:solidFill>
              </a:rPr>
              <a:t>of the applicant</a:t>
            </a:r>
            <a:r>
              <a:rPr lang="en-US" altLang="zh-TW" sz="3000" b="1" dirty="0">
                <a:solidFill>
                  <a:schemeClr val="tx1"/>
                </a:solidFill>
              </a:rPr>
              <a:t> (except </a:t>
            </a:r>
            <a:r>
              <a:rPr lang="en-US" altLang="zh-TW" sz="3000" b="1" dirty="0" smtClean="0">
                <a:solidFill>
                  <a:schemeClr val="tx1"/>
                </a:solidFill>
              </a:rPr>
              <a:t>as </a:t>
            </a:r>
            <a:r>
              <a:rPr lang="en-US" altLang="zh-TW" sz="3000" b="1" dirty="0">
                <a:solidFill>
                  <a:schemeClr val="tx1"/>
                </a:solidFill>
              </a:rPr>
              <a:t>provided in sub-article 38 (g));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iii. must be made out in the </a:t>
            </a:r>
            <a:r>
              <a:rPr lang="en-US" altLang="zh-TW" sz="3000" b="1" dirty="0">
                <a:solidFill>
                  <a:srgbClr val="FF0000"/>
                </a:solidFill>
              </a:rPr>
              <a:t>same currency </a:t>
            </a:r>
            <a:r>
              <a:rPr lang="en-US" altLang="zh-TW" sz="3000" b="1" dirty="0">
                <a:solidFill>
                  <a:schemeClr val="tx1"/>
                </a:solidFill>
              </a:rPr>
              <a:t>as the credit;  </a:t>
            </a:r>
            <a:r>
              <a:rPr lang="en-US" altLang="zh-TW" sz="3000" b="1" dirty="0" smtClean="0">
                <a:solidFill>
                  <a:schemeClr val="tx1"/>
                </a:solidFill>
              </a:rPr>
              <a:t>and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iv. </a:t>
            </a:r>
            <a:r>
              <a:rPr lang="en-US" altLang="zh-TW" sz="3000" b="1" dirty="0">
                <a:solidFill>
                  <a:srgbClr val="FF0000"/>
                </a:solidFill>
              </a:rPr>
              <a:t>need not be signed</a:t>
            </a:r>
            <a:r>
              <a:rPr lang="en-US" altLang="zh-TW" sz="3000" b="1" dirty="0">
                <a:solidFill>
                  <a:schemeClr val="tx1"/>
                </a:solidFill>
              </a:rPr>
              <a:t>.</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70</a:t>
            </a:fld>
            <a:endParaRPr lang="zh-TW" altLang="en-US"/>
          </a:p>
        </p:txBody>
      </p:sp>
    </p:spTree>
    <p:extLst>
      <p:ext uri="{BB962C8B-B14F-4D97-AF65-F5344CB8AC3E}">
        <p14:creationId xmlns:p14="http://schemas.microsoft.com/office/powerpoint/2010/main" val="19010643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20688"/>
            <a:ext cx="8712968" cy="1362075"/>
          </a:xfrm>
        </p:spPr>
        <p:txBody>
          <a:bodyPr>
            <a:noAutofit/>
          </a:bodyPr>
          <a:lstStyle/>
          <a:p>
            <a:r>
              <a:rPr lang="en-US" altLang="zh-TW" b="1" dirty="0"/>
              <a:t>Article </a:t>
            </a:r>
            <a:r>
              <a:rPr lang="en-US" altLang="zh-TW" b="1" dirty="0" smtClean="0"/>
              <a:t>18:  </a:t>
            </a:r>
            <a:r>
              <a:rPr lang="en-US" altLang="zh-TW" b="1" dirty="0"/>
              <a:t>Commercial Invoice  </a:t>
            </a:r>
            <a:r>
              <a:rPr lang="en-US" altLang="zh-TW" b="1" dirty="0" smtClean="0"/>
              <a:t>  (2)</a:t>
            </a:r>
            <a:r>
              <a:rPr lang="en-US" altLang="zh-TW" b="1" dirty="0"/>
              <a:t>  </a:t>
            </a:r>
            <a:r>
              <a:rPr lang="en-US" altLang="zh-TW" b="1" dirty="0" smtClean="0"/>
              <a:t/>
            </a:r>
            <a:br>
              <a:rPr lang="en-US" altLang="zh-TW" b="1" dirty="0" smtClean="0"/>
            </a:br>
            <a:r>
              <a:rPr lang="zh-TW" altLang="zh-TW" b="1" dirty="0" smtClean="0"/>
              <a:t>第十八條</a:t>
            </a:r>
            <a:r>
              <a:rPr lang="en-US" altLang="zh-TW" b="1" dirty="0" smtClean="0"/>
              <a:t>:</a:t>
            </a:r>
            <a:r>
              <a:rPr lang="en-US" altLang="zh-TW" b="1" dirty="0"/>
              <a:t>  </a:t>
            </a:r>
            <a:r>
              <a:rPr lang="zh-TW" altLang="zh-TW" b="1" dirty="0"/>
              <a:t>商業發票</a:t>
            </a:r>
            <a:r>
              <a:rPr lang="en-US" altLang="zh-TW" b="1" dirty="0"/>
              <a:t>  </a:t>
            </a:r>
            <a:endParaRPr lang="zh-TW" altLang="en-US" dirty="0"/>
          </a:p>
        </p:txBody>
      </p:sp>
      <p:sp>
        <p:nvSpPr>
          <p:cNvPr id="3" name="文字版面配置區 2"/>
          <p:cNvSpPr>
            <a:spLocks noGrp="1"/>
          </p:cNvSpPr>
          <p:nvPr>
            <p:ph type="body" idx="1"/>
          </p:nvPr>
        </p:nvSpPr>
        <p:spPr>
          <a:xfrm>
            <a:off x="395536" y="2420888"/>
            <a:ext cx="8568952" cy="4121422"/>
          </a:xfrm>
        </p:spPr>
        <p:txBody>
          <a:bodyPr>
            <a:noAutofit/>
          </a:bodyPr>
          <a:lstStyle/>
          <a:p>
            <a:r>
              <a:rPr lang="en-US" altLang="zh-TW" sz="3200" b="1" dirty="0">
                <a:solidFill>
                  <a:schemeClr val="tx1"/>
                </a:solidFill>
              </a:rPr>
              <a:t>b. A nominated bank acting on its nomination, a confirming  bank, if any, or the issuing bank </a:t>
            </a:r>
            <a:r>
              <a:rPr lang="en-US" altLang="zh-TW" sz="3200" b="1" dirty="0">
                <a:solidFill>
                  <a:srgbClr val="FF0000"/>
                </a:solidFill>
              </a:rPr>
              <a:t>may accept</a:t>
            </a:r>
            <a:r>
              <a:rPr lang="en-US" altLang="zh-TW" sz="3200" b="1" dirty="0">
                <a:solidFill>
                  <a:schemeClr val="tx1"/>
                </a:solidFill>
              </a:rPr>
              <a:t> a commercial </a:t>
            </a:r>
            <a:r>
              <a:rPr lang="en-US" altLang="zh-TW" sz="3200" b="1" dirty="0" smtClean="0">
                <a:solidFill>
                  <a:schemeClr val="tx1"/>
                </a:solidFill>
              </a:rPr>
              <a:t>invoice </a:t>
            </a:r>
            <a:r>
              <a:rPr lang="en-US" altLang="zh-TW" sz="3200" b="1" dirty="0">
                <a:solidFill>
                  <a:schemeClr val="tx1"/>
                </a:solidFill>
              </a:rPr>
              <a:t>issued for an amount </a:t>
            </a:r>
            <a:r>
              <a:rPr lang="en-US" altLang="zh-TW" sz="3200" b="1" dirty="0">
                <a:solidFill>
                  <a:srgbClr val="FF0000"/>
                </a:solidFill>
              </a:rPr>
              <a:t>in excess of </a:t>
            </a:r>
            <a:r>
              <a:rPr lang="en-US" altLang="zh-TW" sz="3200" b="1" dirty="0">
                <a:solidFill>
                  <a:schemeClr val="tx1"/>
                </a:solidFill>
              </a:rPr>
              <a:t>the amount </a:t>
            </a:r>
            <a:r>
              <a:rPr lang="en-US" altLang="zh-TW" sz="3200" b="1" dirty="0" smtClean="0">
                <a:solidFill>
                  <a:schemeClr val="tx1"/>
                </a:solidFill>
              </a:rPr>
              <a:t>permitted </a:t>
            </a:r>
            <a:r>
              <a:rPr lang="en-US" altLang="zh-TW" sz="3200" b="1" dirty="0">
                <a:solidFill>
                  <a:schemeClr val="tx1"/>
                </a:solidFill>
              </a:rPr>
              <a:t>by the credit,  </a:t>
            </a:r>
            <a:r>
              <a:rPr lang="en-US" altLang="zh-TW" sz="3200" b="1" dirty="0" smtClean="0">
                <a:solidFill>
                  <a:schemeClr val="tx1"/>
                </a:solidFill>
              </a:rPr>
              <a:t>and </a:t>
            </a:r>
            <a:r>
              <a:rPr lang="en-US" altLang="zh-TW" sz="3200" b="1" dirty="0">
                <a:solidFill>
                  <a:schemeClr val="tx1"/>
                </a:solidFill>
              </a:rPr>
              <a:t>its decision will be binding upon all parties, provided </a:t>
            </a:r>
            <a:r>
              <a:rPr lang="en-US" altLang="zh-TW" sz="3200" b="1" dirty="0" smtClean="0">
                <a:solidFill>
                  <a:schemeClr val="tx1"/>
                </a:solidFill>
              </a:rPr>
              <a:t>the </a:t>
            </a:r>
            <a:r>
              <a:rPr lang="en-US" altLang="zh-TW" sz="3200" b="1" dirty="0">
                <a:solidFill>
                  <a:schemeClr val="tx1"/>
                </a:solidFill>
              </a:rPr>
              <a:t>bank in </a:t>
            </a:r>
            <a:r>
              <a:rPr lang="en-US" altLang="zh-TW" sz="3200" b="1" dirty="0" smtClean="0">
                <a:solidFill>
                  <a:schemeClr val="tx1"/>
                </a:solidFill>
              </a:rPr>
              <a:t>question</a:t>
            </a:r>
            <a:r>
              <a:rPr lang="en-US" altLang="zh-TW" b="1" dirty="0" smtClean="0">
                <a:solidFill>
                  <a:schemeClr val="tx1"/>
                </a:solidFill>
              </a:rPr>
              <a:t>(</a:t>
            </a:r>
            <a:r>
              <a:rPr lang="zh-TW" altLang="en-US" b="1" dirty="0" smtClean="0">
                <a:solidFill>
                  <a:schemeClr val="tx1"/>
                </a:solidFill>
              </a:rPr>
              <a:t>論及之銀行</a:t>
            </a:r>
            <a:r>
              <a:rPr lang="en-US" altLang="zh-TW" b="1" dirty="0" smtClean="0">
                <a:solidFill>
                  <a:schemeClr val="tx1"/>
                </a:solidFill>
              </a:rPr>
              <a:t>) </a:t>
            </a:r>
            <a:r>
              <a:rPr lang="en-US" altLang="zh-TW" sz="3200" b="1" dirty="0">
                <a:solidFill>
                  <a:schemeClr val="tx1"/>
                </a:solidFill>
              </a:rPr>
              <a:t>has </a:t>
            </a:r>
            <a:r>
              <a:rPr lang="en-US" altLang="zh-TW" sz="3200" b="1" dirty="0">
                <a:solidFill>
                  <a:srgbClr val="FF0000"/>
                </a:solidFill>
              </a:rPr>
              <a:t>not </a:t>
            </a:r>
            <a:r>
              <a:rPr lang="en-US" altLang="zh-TW" sz="3200" b="1" dirty="0" err="1">
                <a:solidFill>
                  <a:srgbClr val="FF0000"/>
                </a:solidFill>
              </a:rPr>
              <a:t>honoured</a:t>
            </a:r>
            <a:r>
              <a:rPr lang="en-US" altLang="zh-TW" sz="3200" b="1" dirty="0">
                <a:solidFill>
                  <a:srgbClr val="FF0000"/>
                </a:solidFill>
              </a:rPr>
              <a:t> </a:t>
            </a:r>
            <a:r>
              <a:rPr lang="en-US" altLang="zh-TW" sz="3200" b="1" dirty="0">
                <a:solidFill>
                  <a:schemeClr val="tx1"/>
                </a:solidFill>
              </a:rPr>
              <a:t>or negotiated for an </a:t>
            </a:r>
            <a:r>
              <a:rPr lang="en-US" altLang="zh-TW" sz="3200" b="1" dirty="0" smtClean="0">
                <a:solidFill>
                  <a:schemeClr val="tx1"/>
                </a:solidFill>
              </a:rPr>
              <a:t>amount </a:t>
            </a:r>
            <a:r>
              <a:rPr lang="en-US" altLang="zh-TW" sz="3200" b="1" dirty="0">
                <a:solidFill>
                  <a:srgbClr val="FF0000"/>
                </a:solidFill>
              </a:rPr>
              <a:t>in excess</a:t>
            </a:r>
            <a:r>
              <a:rPr lang="en-US" altLang="zh-TW" sz="3200" b="1" dirty="0">
                <a:solidFill>
                  <a:schemeClr val="tx1"/>
                </a:solidFill>
              </a:rPr>
              <a:t> of that permitted by the credit. </a:t>
            </a:r>
            <a:endParaRPr lang="zh-TW" altLang="en-US" sz="30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71</a:t>
            </a:fld>
            <a:endParaRPr lang="zh-TW" altLang="en-US"/>
          </a:p>
        </p:txBody>
      </p:sp>
    </p:spTree>
    <p:extLst>
      <p:ext uri="{BB962C8B-B14F-4D97-AF65-F5344CB8AC3E}">
        <p14:creationId xmlns:p14="http://schemas.microsoft.com/office/powerpoint/2010/main" val="26248161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20688"/>
            <a:ext cx="8712968" cy="1362075"/>
          </a:xfrm>
        </p:spPr>
        <p:txBody>
          <a:bodyPr>
            <a:noAutofit/>
          </a:bodyPr>
          <a:lstStyle/>
          <a:p>
            <a:r>
              <a:rPr lang="en-US" altLang="zh-TW" b="1" dirty="0"/>
              <a:t>Article </a:t>
            </a:r>
            <a:r>
              <a:rPr lang="en-US" altLang="zh-TW" b="1" dirty="0" smtClean="0"/>
              <a:t>18:  </a:t>
            </a:r>
            <a:r>
              <a:rPr lang="en-US" altLang="zh-TW" b="1" dirty="0"/>
              <a:t>Commercial Invoice  </a:t>
            </a:r>
            <a:r>
              <a:rPr lang="en-US" altLang="zh-TW" b="1" dirty="0" smtClean="0"/>
              <a:t>  (3)</a:t>
            </a:r>
            <a:r>
              <a:rPr lang="en-US" altLang="zh-TW" b="1" dirty="0"/>
              <a:t>  </a:t>
            </a:r>
            <a:r>
              <a:rPr lang="en-US" altLang="zh-TW" b="1" dirty="0" smtClean="0"/>
              <a:t/>
            </a:r>
            <a:br>
              <a:rPr lang="en-US" altLang="zh-TW" b="1" dirty="0" smtClean="0"/>
            </a:br>
            <a:r>
              <a:rPr lang="zh-TW" altLang="zh-TW" b="1" dirty="0" smtClean="0"/>
              <a:t>第十八條</a:t>
            </a:r>
            <a:r>
              <a:rPr lang="en-US" altLang="zh-TW" b="1" dirty="0" smtClean="0"/>
              <a:t>:</a:t>
            </a:r>
            <a:r>
              <a:rPr lang="en-US" altLang="zh-TW" b="1" dirty="0"/>
              <a:t>  </a:t>
            </a:r>
            <a:r>
              <a:rPr lang="zh-TW" altLang="zh-TW" b="1" dirty="0"/>
              <a:t>商業發票</a:t>
            </a:r>
            <a:r>
              <a:rPr lang="en-US" altLang="zh-TW" b="1" dirty="0"/>
              <a:t>  </a:t>
            </a:r>
            <a:endParaRPr lang="zh-TW" altLang="en-US" dirty="0"/>
          </a:p>
        </p:txBody>
      </p:sp>
      <p:sp>
        <p:nvSpPr>
          <p:cNvPr id="3" name="文字版面配置區 2"/>
          <p:cNvSpPr>
            <a:spLocks noGrp="1"/>
          </p:cNvSpPr>
          <p:nvPr>
            <p:ph type="body" idx="1"/>
          </p:nvPr>
        </p:nvSpPr>
        <p:spPr>
          <a:xfrm>
            <a:off x="395536" y="2996952"/>
            <a:ext cx="8280920" cy="4121422"/>
          </a:xfrm>
        </p:spPr>
        <p:txBody>
          <a:bodyPr>
            <a:noAutofit/>
          </a:bodyPr>
          <a:lstStyle/>
          <a:p>
            <a:r>
              <a:rPr lang="en-US" altLang="zh-TW" sz="3600" b="1" dirty="0">
                <a:solidFill>
                  <a:schemeClr val="tx1"/>
                </a:solidFill>
              </a:rPr>
              <a:t>c. The </a:t>
            </a:r>
            <a:r>
              <a:rPr lang="en-US" altLang="zh-TW" sz="3600" b="1" dirty="0">
                <a:solidFill>
                  <a:srgbClr val="FF0000"/>
                </a:solidFill>
              </a:rPr>
              <a:t>description</a:t>
            </a:r>
            <a:r>
              <a:rPr lang="en-US" altLang="zh-TW" sz="3600" b="1" dirty="0">
                <a:solidFill>
                  <a:schemeClr val="tx1"/>
                </a:solidFill>
              </a:rPr>
              <a:t> of the goods, services or performance in a </a:t>
            </a:r>
            <a:r>
              <a:rPr lang="en-US" altLang="zh-TW" sz="3600" b="1" dirty="0" smtClean="0">
                <a:solidFill>
                  <a:schemeClr val="tx1"/>
                </a:solidFill>
              </a:rPr>
              <a:t>commercial </a:t>
            </a:r>
            <a:r>
              <a:rPr lang="en-US" altLang="zh-TW" sz="3600" b="1" dirty="0">
                <a:solidFill>
                  <a:schemeClr val="tx1"/>
                </a:solidFill>
              </a:rPr>
              <a:t>invoice </a:t>
            </a:r>
            <a:r>
              <a:rPr lang="en-US" altLang="zh-TW" sz="3600" b="1" dirty="0">
                <a:solidFill>
                  <a:srgbClr val="FF0000"/>
                </a:solidFill>
              </a:rPr>
              <a:t>must correspond with </a:t>
            </a:r>
            <a:r>
              <a:rPr lang="en-US" altLang="zh-TW" sz="3600" b="1" dirty="0">
                <a:solidFill>
                  <a:schemeClr val="tx1"/>
                </a:solidFill>
              </a:rPr>
              <a:t>that appearing </a:t>
            </a:r>
            <a:r>
              <a:rPr lang="en-US" altLang="zh-TW" sz="3600" b="1" dirty="0" smtClean="0">
                <a:solidFill>
                  <a:schemeClr val="tx1"/>
                </a:solidFill>
              </a:rPr>
              <a:t>in </a:t>
            </a:r>
            <a:r>
              <a:rPr lang="en-US" altLang="zh-TW" sz="3600" b="1" dirty="0">
                <a:solidFill>
                  <a:schemeClr val="tx1"/>
                </a:solidFill>
              </a:rPr>
              <a:t>the credit.</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72</a:t>
            </a:fld>
            <a:endParaRPr lang="zh-TW" altLang="en-US"/>
          </a:p>
        </p:txBody>
      </p:sp>
    </p:spTree>
    <p:extLst>
      <p:ext uri="{BB962C8B-B14F-4D97-AF65-F5344CB8AC3E}">
        <p14:creationId xmlns:p14="http://schemas.microsoft.com/office/powerpoint/2010/main" val="27950579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(1)</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683568" y="2420888"/>
            <a:ext cx="8352928" cy="4121422"/>
          </a:xfrm>
        </p:spPr>
        <p:txBody>
          <a:bodyPr>
            <a:noAutofit/>
          </a:bodyPr>
          <a:lstStyle/>
          <a:p>
            <a:r>
              <a:rPr lang="en-US" altLang="zh-TW" sz="2800" b="1" dirty="0">
                <a:solidFill>
                  <a:schemeClr val="tx1"/>
                </a:solidFill>
              </a:rPr>
              <a:t>a. A transport document covering </a:t>
            </a:r>
            <a:r>
              <a:rPr lang="en-US" altLang="zh-TW" sz="2800" b="1" dirty="0">
                <a:solidFill>
                  <a:srgbClr val="FF0000"/>
                </a:solidFill>
              </a:rPr>
              <a:t>at least two different modes</a:t>
            </a:r>
            <a:r>
              <a:rPr lang="en-US" altLang="zh-TW" sz="2800" b="1" dirty="0"/>
              <a:t> </a:t>
            </a:r>
            <a:r>
              <a:rPr lang="en-US" altLang="zh-TW" sz="2800" b="1" dirty="0" smtClean="0">
                <a:solidFill>
                  <a:schemeClr val="tx1"/>
                </a:solidFill>
              </a:rPr>
              <a:t>of </a:t>
            </a:r>
            <a:r>
              <a:rPr lang="en-US" altLang="zh-TW" sz="2800" b="1" dirty="0">
                <a:solidFill>
                  <a:schemeClr val="tx1"/>
                </a:solidFill>
              </a:rPr>
              <a:t>transport (</a:t>
            </a:r>
            <a:r>
              <a:rPr lang="en-US" altLang="zh-TW" sz="2800" b="1" dirty="0">
                <a:solidFill>
                  <a:srgbClr val="FF0000"/>
                </a:solidFill>
              </a:rPr>
              <a:t>multimodal</a:t>
            </a:r>
            <a:r>
              <a:rPr lang="en-US" altLang="zh-TW" sz="2800" b="1" dirty="0"/>
              <a:t> </a:t>
            </a:r>
            <a:r>
              <a:rPr lang="en-US" altLang="zh-TW" sz="2800" b="1" dirty="0">
                <a:solidFill>
                  <a:schemeClr val="tx1"/>
                </a:solidFill>
              </a:rPr>
              <a:t>or</a:t>
            </a:r>
            <a:r>
              <a:rPr lang="en-US" altLang="zh-TW" sz="2800" b="1" dirty="0"/>
              <a:t> </a:t>
            </a:r>
            <a:r>
              <a:rPr lang="en-US" altLang="zh-TW" sz="2800" b="1" dirty="0" smtClean="0">
                <a:solidFill>
                  <a:srgbClr val="FF0000"/>
                </a:solidFill>
              </a:rPr>
              <a:t>combined</a:t>
            </a:r>
            <a:r>
              <a:rPr lang="en-US" altLang="zh-TW" sz="2800" b="1" dirty="0" smtClean="0"/>
              <a:t> </a:t>
            </a:r>
            <a:r>
              <a:rPr lang="en-US" altLang="zh-TW" sz="2800" b="1" dirty="0"/>
              <a:t> </a:t>
            </a:r>
            <a:r>
              <a:rPr lang="en-US" altLang="zh-TW" sz="2800" b="1" dirty="0">
                <a:solidFill>
                  <a:schemeClr val="tx1"/>
                </a:solidFill>
              </a:rPr>
              <a:t>transport </a:t>
            </a:r>
            <a:r>
              <a:rPr lang="en-US" altLang="zh-TW" sz="2800" b="1" dirty="0" smtClean="0">
                <a:solidFill>
                  <a:schemeClr val="tx1"/>
                </a:solidFill>
              </a:rPr>
              <a:t>document</a:t>
            </a:r>
            <a:r>
              <a:rPr lang="en-US" altLang="zh-TW" sz="2800" b="1" dirty="0">
                <a:solidFill>
                  <a:schemeClr val="tx1"/>
                </a:solidFill>
              </a:rPr>
              <a:t>), however named, must appear to: </a:t>
            </a:r>
            <a:endParaRPr lang="zh-TW" altLang="zh-TW" sz="2800" dirty="0">
              <a:solidFill>
                <a:schemeClr val="tx1"/>
              </a:solidFill>
            </a:endParaRPr>
          </a:p>
          <a:p>
            <a:r>
              <a:rPr lang="zh-TW" altLang="zh-TW" sz="2800" dirty="0"/>
              <a:t>　</a:t>
            </a:r>
            <a:r>
              <a:rPr lang="en-US" altLang="zh-TW" sz="2800" b="1" dirty="0" err="1" smtClean="0">
                <a:solidFill>
                  <a:schemeClr val="tx1"/>
                </a:solidFill>
              </a:rPr>
              <a:t>i</a:t>
            </a:r>
            <a:r>
              <a:rPr lang="en-US" altLang="zh-TW" sz="2800" b="1" dirty="0">
                <a:solidFill>
                  <a:schemeClr val="tx1"/>
                </a:solidFill>
              </a:rPr>
              <a:t>. indicate</a:t>
            </a:r>
            <a:r>
              <a:rPr lang="en-US" altLang="zh-TW" sz="2800" b="1" dirty="0">
                <a:solidFill>
                  <a:srgbClr val="FF0000"/>
                </a:solidFill>
              </a:rPr>
              <a:t> the name of the carrier </a:t>
            </a:r>
            <a:r>
              <a:rPr lang="en-US" altLang="zh-TW" sz="2800" b="1" dirty="0">
                <a:solidFill>
                  <a:schemeClr val="tx1"/>
                </a:solidFill>
              </a:rPr>
              <a:t>and be </a:t>
            </a:r>
            <a:r>
              <a:rPr lang="en-US" altLang="zh-TW" sz="2800" b="1" dirty="0">
                <a:solidFill>
                  <a:srgbClr val="FF0000"/>
                </a:solidFill>
              </a:rPr>
              <a:t>signed by</a:t>
            </a:r>
            <a:r>
              <a:rPr lang="en-US" altLang="zh-TW" sz="2800" b="1" dirty="0">
                <a:solidFill>
                  <a:schemeClr val="tx1"/>
                </a:solidFill>
              </a:rPr>
              <a:t>:</a:t>
            </a:r>
            <a:r>
              <a:rPr lang="en-US" altLang="zh-TW" sz="2800" b="1" dirty="0"/>
              <a:t> </a:t>
            </a:r>
            <a:endParaRPr lang="zh-TW" altLang="zh-TW" sz="2800" dirty="0"/>
          </a:p>
          <a:p>
            <a:r>
              <a:rPr lang="zh-TW" altLang="zh-TW" sz="2800" dirty="0"/>
              <a:t>　</a:t>
            </a:r>
            <a:r>
              <a:rPr lang="en-US" altLang="zh-TW" sz="2800" dirty="0"/>
              <a:t> </a:t>
            </a:r>
            <a:r>
              <a:rPr lang="en-US" altLang="zh-TW" sz="2800" b="1" dirty="0"/>
              <a:t>  </a:t>
            </a:r>
            <a:r>
              <a:rPr lang="en-US" altLang="zh-TW" sz="2800" b="1" dirty="0">
                <a:solidFill>
                  <a:schemeClr val="tx1"/>
                </a:solidFill>
              </a:rPr>
              <a:t> </a:t>
            </a:r>
            <a:r>
              <a:rPr lang="en-US" altLang="zh-TW" sz="2800" b="1" dirty="0" smtClean="0">
                <a:solidFill>
                  <a:schemeClr val="tx1"/>
                </a:solidFill>
              </a:rPr>
              <a:t> </a:t>
            </a:r>
            <a:r>
              <a:rPr lang="zh-TW" altLang="zh-TW" sz="2800" b="1" dirty="0">
                <a:solidFill>
                  <a:schemeClr val="tx1"/>
                </a:solidFill>
              </a:rPr>
              <a:t>•</a:t>
            </a:r>
            <a:r>
              <a:rPr lang="en-US" altLang="zh-TW" sz="2800" b="1" dirty="0">
                <a:solidFill>
                  <a:schemeClr val="tx1"/>
                </a:solidFill>
              </a:rPr>
              <a:t> the </a:t>
            </a:r>
            <a:r>
              <a:rPr lang="en-US" altLang="zh-TW" sz="2800" b="1" dirty="0">
                <a:solidFill>
                  <a:srgbClr val="00B0F0"/>
                </a:solidFill>
              </a:rPr>
              <a:t>carrier</a:t>
            </a:r>
            <a:r>
              <a:rPr lang="en-US" altLang="zh-TW" sz="2800" b="1" dirty="0"/>
              <a:t> </a:t>
            </a:r>
            <a:r>
              <a:rPr lang="en-US" altLang="zh-TW" sz="2800" b="1" dirty="0">
                <a:solidFill>
                  <a:schemeClr val="tx1"/>
                </a:solidFill>
              </a:rPr>
              <a:t>or a named agent for or on behalf of the </a:t>
            </a:r>
            <a:r>
              <a:rPr lang="en-US" altLang="zh-TW" sz="2800" b="1" dirty="0" smtClean="0">
                <a:solidFill>
                  <a:schemeClr val="tx1"/>
                </a:solidFill>
              </a:rPr>
              <a:t>carrier</a:t>
            </a:r>
            <a:r>
              <a:rPr lang="en-US" altLang="zh-TW" sz="2800" b="1" dirty="0">
                <a:solidFill>
                  <a:schemeClr val="tx1"/>
                </a:solidFill>
              </a:rPr>
              <a:t>, or </a:t>
            </a:r>
            <a:endParaRPr lang="zh-TW" altLang="zh-TW" sz="2800" dirty="0">
              <a:solidFill>
                <a:schemeClr val="tx1"/>
              </a:solidFill>
            </a:endParaRPr>
          </a:p>
          <a:p>
            <a:r>
              <a:rPr lang="zh-TW" altLang="zh-TW" sz="2800" dirty="0">
                <a:solidFill>
                  <a:schemeClr val="tx1"/>
                </a:solidFill>
              </a:rPr>
              <a:t>　</a:t>
            </a:r>
            <a:r>
              <a:rPr lang="en-US" altLang="zh-TW" sz="2800" b="1" dirty="0">
                <a:solidFill>
                  <a:schemeClr val="tx1"/>
                </a:solidFill>
              </a:rPr>
              <a:t>     </a:t>
            </a:r>
            <a:r>
              <a:rPr lang="zh-TW" altLang="zh-TW" sz="2800" dirty="0">
                <a:solidFill>
                  <a:schemeClr val="tx1"/>
                </a:solidFill>
              </a:rPr>
              <a:t>•</a:t>
            </a:r>
            <a:r>
              <a:rPr lang="en-US" altLang="zh-TW" sz="2800" b="1" dirty="0">
                <a:solidFill>
                  <a:schemeClr val="tx1"/>
                </a:solidFill>
              </a:rPr>
              <a:t> the </a:t>
            </a:r>
            <a:r>
              <a:rPr lang="en-US" altLang="zh-TW" sz="2800" b="1" dirty="0">
                <a:solidFill>
                  <a:srgbClr val="00B0F0"/>
                </a:solidFill>
              </a:rPr>
              <a:t>master</a:t>
            </a:r>
            <a:r>
              <a:rPr lang="en-US" altLang="zh-TW" sz="2800" b="1" dirty="0"/>
              <a:t> </a:t>
            </a:r>
            <a:r>
              <a:rPr lang="en-US" altLang="zh-TW" sz="2800" b="1" dirty="0">
                <a:solidFill>
                  <a:schemeClr val="tx1"/>
                </a:solidFill>
              </a:rPr>
              <a:t>or a named agent for or on behalf of the </a:t>
            </a:r>
            <a:r>
              <a:rPr lang="en-US" altLang="zh-TW" sz="2800" b="1" dirty="0" smtClean="0">
                <a:solidFill>
                  <a:schemeClr val="tx1"/>
                </a:solidFill>
              </a:rPr>
              <a:t>master</a:t>
            </a:r>
            <a:r>
              <a:rPr lang="en-US" altLang="zh-TW" sz="2800" b="1" dirty="0">
                <a:solidFill>
                  <a:schemeClr val="tx1"/>
                </a:solidFill>
              </a:rPr>
              <a:t>.      </a:t>
            </a:r>
            <a:endParaRPr lang="zh-TW" altLang="zh-TW" sz="2800" dirty="0">
              <a:solidFill>
                <a:schemeClr val="tx1"/>
              </a:solidFill>
            </a:endParaRPr>
          </a:p>
          <a:p>
            <a:r>
              <a:rPr lang="zh-TW" altLang="zh-TW" sz="2800" dirty="0"/>
              <a:t>　</a:t>
            </a:r>
            <a:r>
              <a:rPr lang="en-US" altLang="zh-TW" sz="2800" b="1" dirty="0"/>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73</a:t>
            </a:fld>
            <a:endParaRPr lang="zh-TW" altLang="en-US"/>
          </a:p>
        </p:txBody>
      </p:sp>
    </p:spTree>
    <p:extLst>
      <p:ext uri="{BB962C8B-B14F-4D97-AF65-F5344CB8AC3E}">
        <p14:creationId xmlns:p14="http://schemas.microsoft.com/office/powerpoint/2010/main" val="18033401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(2)</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755576" y="2780928"/>
            <a:ext cx="7920880" cy="3905398"/>
          </a:xfrm>
        </p:spPr>
        <p:txBody>
          <a:bodyPr>
            <a:noAutofit/>
          </a:bodyPr>
          <a:lstStyle/>
          <a:p>
            <a:r>
              <a:rPr lang="zh-TW" altLang="zh-TW" sz="2800" dirty="0"/>
              <a:t>　</a:t>
            </a:r>
            <a:r>
              <a:rPr lang="en-US" altLang="zh-TW" sz="2800" b="1" dirty="0"/>
              <a:t> </a:t>
            </a:r>
            <a:r>
              <a:rPr lang="en-US" altLang="zh-TW" sz="2800" b="1" dirty="0">
                <a:solidFill>
                  <a:schemeClr val="tx1"/>
                </a:solidFill>
              </a:rPr>
              <a:t>Any signature by the carrier, master or agent must be </a:t>
            </a:r>
            <a:r>
              <a:rPr lang="en-US" altLang="zh-TW" sz="2800" b="1" dirty="0" smtClean="0">
                <a:solidFill>
                  <a:schemeClr val="tx1"/>
                </a:solidFill>
              </a:rPr>
              <a:t>identified </a:t>
            </a:r>
            <a:r>
              <a:rPr lang="en-US" altLang="zh-TW" sz="2800" b="1" dirty="0">
                <a:solidFill>
                  <a:schemeClr val="tx1"/>
                </a:solidFill>
              </a:rPr>
              <a:t>as that of the carrier, master or agent. </a:t>
            </a:r>
            <a:endParaRPr lang="zh-TW" altLang="zh-TW" sz="2800" dirty="0">
              <a:solidFill>
                <a:schemeClr val="tx1"/>
              </a:solidFill>
            </a:endParaRPr>
          </a:p>
          <a:p>
            <a:r>
              <a:rPr lang="zh-TW" altLang="zh-TW" sz="2800" dirty="0">
                <a:solidFill>
                  <a:schemeClr val="tx1"/>
                </a:solidFill>
              </a:rPr>
              <a:t>　</a:t>
            </a:r>
            <a:r>
              <a:rPr lang="en-US" altLang="zh-TW" sz="2800" b="1" dirty="0">
                <a:solidFill>
                  <a:schemeClr val="tx1"/>
                </a:solidFill>
              </a:rPr>
              <a:t> </a:t>
            </a:r>
            <a:r>
              <a:rPr lang="en-US" altLang="zh-TW" sz="2800" b="1" dirty="0" smtClean="0">
                <a:solidFill>
                  <a:schemeClr val="tx1"/>
                </a:solidFill>
              </a:rPr>
              <a:t>Any </a:t>
            </a:r>
            <a:r>
              <a:rPr lang="en-US" altLang="zh-TW" sz="2800" b="1" dirty="0">
                <a:solidFill>
                  <a:schemeClr val="tx1"/>
                </a:solidFill>
              </a:rPr>
              <a:t>signature by an agent must indicate whether the </a:t>
            </a:r>
            <a:r>
              <a:rPr lang="en-US" altLang="zh-TW" sz="2800" b="1" dirty="0" smtClean="0">
                <a:solidFill>
                  <a:schemeClr val="tx1"/>
                </a:solidFill>
              </a:rPr>
              <a:t>agent </a:t>
            </a:r>
            <a:r>
              <a:rPr lang="en-US" altLang="zh-TW" sz="2800" b="1" dirty="0">
                <a:solidFill>
                  <a:schemeClr val="tx1"/>
                </a:solidFill>
              </a:rPr>
              <a:t>has signed for or on behalf of the carrier </a:t>
            </a:r>
            <a:r>
              <a:rPr lang="en-US" altLang="zh-TW" sz="2800" b="1" dirty="0" smtClean="0">
                <a:solidFill>
                  <a:schemeClr val="tx1"/>
                </a:solidFill>
              </a:rPr>
              <a:t>or </a:t>
            </a:r>
            <a:r>
              <a:rPr lang="en-US" altLang="zh-TW" sz="2800" b="1" dirty="0">
                <a:solidFill>
                  <a:schemeClr val="tx1"/>
                </a:solidFill>
              </a:rPr>
              <a:t>for </a:t>
            </a:r>
            <a:r>
              <a:rPr lang="en-US" altLang="zh-TW" sz="2800" b="1" dirty="0" smtClean="0">
                <a:solidFill>
                  <a:schemeClr val="tx1"/>
                </a:solidFill>
              </a:rPr>
              <a:t>or </a:t>
            </a:r>
            <a:r>
              <a:rPr lang="en-US" altLang="zh-TW" sz="2800" b="1" dirty="0">
                <a:solidFill>
                  <a:schemeClr val="tx1"/>
                </a:solidFill>
              </a:rPr>
              <a:t>on behalf of the master.  </a:t>
            </a:r>
            <a:r>
              <a:rPr lang="en-US" altLang="zh-TW" sz="2800" b="1" dirty="0"/>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74</a:t>
            </a:fld>
            <a:endParaRPr lang="zh-TW" altLang="en-US"/>
          </a:p>
        </p:txBody>
      </p:sp>
    </p:spTree>
    <p:extLst>
      <p:ext uri="{BB962C8B-B14F-4D97-AF65-F5344CB8AC3E}">
        <p14:creationId xmlns:p14="http://schemas.microsoft.com/office/powerpoint/2010/main" val="425202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(3)</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539552" y="2780928"/>
            <a:ext cx="8352928" cy="4121422"/>
          </a:xfrm>
        </p:spPr>
        <p:txBody>
          <a:bodyPr>
            <a:noAutofit/>
          </a:bodyPr>
          <a:lstStyle/>
          <a:p>
            <a:r>
              <a:rPr lang="en-US" altLang="zh-TW" sz="2800" b="1" dirty="0"/>
              <a:t>    </a:t>
            </a:r>
            <a:r>
              <a:rPr lang="en-US" altLang="zh-TW" sz="2800" b="1" dirty="0">
                <a:solidFill>
                  <a:schemeClr val="tx1"/>
                </a:solidFill>
              </a:rPr>
              <a:t>ii. indicate that </a:t>
            </a:r>
            <a:r>
              <a:rPr lang="en-US" altLang="zh-TW" sz="2800" b="1" dirty="0">
                <a:solidFill>
                  <a:srgbClr val="FF0000"/>
                </a:solidFill>
              </a:rPr>
              <a:t>the goods have been dispatched, taken in  </a:t>
            </a:r>
            <a:r>
              <a:rPr lang="en-US" altLang="zh-TW" sz="2800" b="1" dirty="0" smtClean="0">
                <a:solidFill>
                  <a:srgbClr val="FF0000"/>
                </a:solidFill>
              </a:rPr>
              <a:t>charge </a:t>
            </a:r>
            <a:r>
              <a:rPr lang="en-US" altLang="zh-TW" sz="2800" b="1" dirty="0">
                <a:solidFill>
                  <a:srgbClr val="FF0000"/>
                </a:solidFill>
              </a:rPr>
              <a:t>or shipped on board at the place stated in the </a:t>
            </a:r>
            <a:r>
              <a:rPr lang="en-US" altLang="zh-TW" sz="2800" b="1" dirty="0" smtClean="0">
                <a:solidFill>
                  <a:srgbClr val="FF0000"/>
                </a:solidFill>
              </a:rPr>
              <a:t>credit</a:t>
            </a:r>
            <a:r>
              <a:rPr lang="en-US" altLang="zh-TW" sz="2800" b="1" dirty="0">
                <a:solidFill>
                  <a:schemeClr val="tx1"/>
                </a:solidFill>
              </a:rPr>
              <a:t>, by:    </a:t>
            </a:r>
            <a:endParaRPr lang="zh-TW" altLang="zh-TW" sz="2800" dirty="0">
              <a:solidFill>
                <a:schemeClr val="tx1"/>
              </a:solidFill>
            </a:endParaRPr>
          </a:p>
          <a:p>
            <a:r>
              <a:rPr lang="zh-TW" altLang="zh-TW" sz="2800" dirty="0">
                <a:solidFill>
                  <a:schemeClr val="tx1"/>
                </a:solidFill>
              </a:rPr>
              <a:t>　</a:t>
            </a:r>
            <a:r>
              <a:rPr lang="en-US" altLang="zh-TW" sz="2800" b="1" dirty="0">
                <a:solidFill>
                  <a:schemeClr val="tx1"/>
                </a:solidFill>
              </a:rPr>
              <a:t>    </a:t>
            </a:r>
            <a:r>
              <a:rPr lang="zh-TW" altLang="zh-TW" sz="2800" b="1" dirty="0" smtClean="0">
                <a:solidFill>
                  <a:schemeClr val="tx1"/>
                </a:solidFill>
              </a:rPr>
              <a:t>•</a:t>
            </a:r>
            <a:r>
              <a:rPr lang="en-US" altLang="zh-TW" sz="2800" b="1" dirty="0" smtClean="0">
                <a:solidFill>
                  <a:schemeClr val="tx1"/>
                </a:solidFill>
              </a:rPr>
              <a:t> </a:t>
            </a:r>
            <a:r>
              <a:rPr lang="en-US" altLang="zh-TW" sz="2800" b="1" dirty="0">
                <a:solidFill>
                  <a:schemeClr val="tx1"/>
                </a:solidFill>
              </a:rPr>
              <a:t>pre-printed wording, </a:t>
            </a:r>
            <a:r>
              <a:rPr lang="en-US" altLang="zh-TW" sz="2800" b="1" dirty="0" smtClean="0">
                <a:solidFill>
                  <a:schemeClr val="tx1"/>
                </a:solidFill>
              </a:rPr>
              <a:t>or</a:t>
            </a:r>
            <a:r>
              <a:rPr lang="zh-TW" altLang="zh-TW" sz="2800" dirty="0">
                <a:solidFill>
                  <a:schemeClr val="tx1"/>
                </a:solidFill>
              </a:rPr>
              <a:t>　</a:t>
            </a:r>
          </a:p>
          <a:p>
            <a:r>
              <a:rPr lang="en-US" altLang="zh-TW" sz="2800" b="1" dirty="0">
                <a:solidFill>
                  <a:schemeClr val="tx1"/>
                </a:solidFill>
              </a:rPr>
              <a:t>        </a:t>
            </a:r>
            <a:r>
              <a:rPr lang="zh-TW" altLang="zh-TW" sz="2800" b="1" dirty="0" smtClean="0">
                <a:solidFill>
                  <a:schemeClr val="tx1"/>
                </a:solidFill>
              </a:rPr>
              <a:t>•</a:t>
            </a:r>
            <a:r>
              <a:rPr lang="en-US" altLang="zh-TW" sz="2800" b="1" dirty="0" smtClean="0">
                <a:solidFill>
                  <a:schemeClr val="tx1"/>
                </a:solidFill>
              </a:rPr>
              <a:t> </a:t>
            </a:r>
            <a:r>
              <a:rPr lang="en-US" altLang="zh-TW" sz="2800" b="1" dirty="0">
                <a:solidFill>
                  <a:schemeClr val="tx1"/>
                </a:solidFill>
              </a:rPr>
              <a:t>a stamp or notation indicating the date on which the </a:t>
            </a:r>
            <a:r>
              <a:rPr lang="en-US" altLang="zh-TW" sz="2800" b="1" dirty="0" smtClean="0">
                <a:solidFill>
                  <a:schemeClr val="tx1"/>
                </a:solidFill>
              </a:rPr>
              <a:t>goods </a:t>
            </a:r>
            <a:r>
              <a:rPr lang="en-US" altLang="zh-TW" sz="2800" b="1" dirty="0">
                <a:solidFill>
                  <a:schemeClr val="tx1"/>
                </a:solidFill>
              </a:rPr>
              <a:t>have been dispatched, taken in charge or </a:t>
            </a:r>
            <a:r>
              <a:rPr lang="en-US" altLang="zh-TW" sz="2800" b="1" dirty="0" smtClean="0">
                <a:solidFill>
                  <a:schemeClr val="tx1"/>
                </a:solidFill>
              </a:rPr>
              <a:t>shipped </a:t>
            </a:r>
            <a:r>
              <a:rPr lang="en-US" altLang="zh-TW" sz="2800" b="1" dirty="0">
                <a:solidFill>
                  <a:schemeClr val="tx1"/>
                </a:solidFill>
              </a:rPr>
              <a:t>on board.      </a:t>
            </a:r>
            <a:endParaRPr lang="zh-TW" altLang="zh-TW" sz="2800" dirty="0">
              <a:solidFill>
                <a:schemeClr val="tx1"/>
              </a:solidFill>
            </a:endParaRPr>
          </a:p>
          <a:p>
            <a:r>
              <a:rPr lang="zh-TW" altLang="zh-TW" sz="2800" dirty="0"/>
              <a:t>　</a:t>
            </a:r>
            <a:r>
              <a:rPr lang="en-US" altLang="zh-TW" sz="2800" b="1" dirty="0"/>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75</a:t>
            </a:fld>
            <a:endParaRPr lang="zh-TW" altLang="en-US"/>
          </a:p>
        </p:txBody>
      </p:sp>
    </p:spTree>
    <p:extLst>
      <p:ext uri="{BB962C8B-B14F-4D97-AF65-F5344CB8AC3E}">
        <p14:creationId xmlns:p14="http://schemas.microsoft.com/office/powerpoint/2010/main" val="41458008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(4)</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611560" y="2492896"/>
            <a:ext cx="8352928" cy="4121422"/>
          </a:xfrm>
        </p:spPr>
        <p:txBody>
          <a:bodyPr>
            <a:noAutofit/>
          </a:bodyPr>
          <a:lstStyle/>
          <a:p>
            <a:r>
              <a:rPr lang="en-US" altLang="zh-TW" sz="3200" b="1" dirty="0">
                <a:solidFill>
                  <a:schemeClr val="tx1"/>
                </a:solidFill>
              </a:rPr>
              <a:t>The </a:t>
            </a:r>
            <a:r>
              <a:rPr lang="en-US" altLang="zh-TW" sz="3200" b="1" dirty="0">
                <a:solidFill>
                  <a:srgbClr val="FF0000"/>
                </a:solidFill>
              </a:rPr>
              <a:t>date of issuance </a:t>
            </a:r>
            <a:r>
              <a:rPr lang="en-US" altLang="zh-TW" sz="3200" b="1" dirty="0">
                <a:solidFill>
                  <a:schemeClr val="tx1"/>
                </a:solidFill>
              </a:rPr>
              <a:t>of the transport document will be </a:t>
            </a:r>
            <a:r>
              <a:rPr lang="en-US" altLang="zh-TW" sz="3200" b="1" dirty="0" smtClean="0">
                <a:solidFill>
                  <a:srgbClr val="00B0F0"/>
                </a:solidFill>
              </a:rPr>
              <a:t>deemed </a:t>
            </a:r>
            <a:r>
              <a:rPr lang="en-US" altLang="zh-TW" sz="3200" b="1" dirty="0">
                <a:solidFill>
                  <a:srgbClr val="00B0F0"/>
                </a:solidFill>
              </a:rPr>
              <a:t>to be </a:t>
            </a:r>
            <a:r>
              <a:rPr lang="en-US" altLang="zh-TW" sz="3200" b="1" dirty="0">
                <a:solidFill>
                  <a:schemeClr val="tx1"/>
                </a:solidFill>
              </a:rPr>
              <a:t>the date of dispatch, taking in charge or </a:t>
            </a:r>
            <a:r>
              <a:rPr lang="en-US" altLang="zh-TW" sz="3200" b="1" dirty="0" smtClean="0">
                <a:solidFill>
                  <a:schemeClr val="tx1"/>
                </a:solidFill>
              </a:rPr>
              <a:t>shipped </a:t>
            </a:r>
            <a:r>
              <a:rPr lang="en-US" altLang="zh-TW" sz="3200" b="1" dirty="0">
                <a:solidFill>
                  <a:schemeClr val="tx1"/>
                </a:solidFill>
              </a:rPr>
              <a:t>on board, and </a:t>
            </a:r>
            <a:r>
              <a:rPr lang="en-US" altLang="zh-TW" sz="3200" b="1" dirty="0">
                <a:solidFill>
                  <a:srgbClr val="FF0000"/>
                </a:solidFill>
              </a:rPr>
              <a:t>the date of shipment</a:t>
            </a:r>
            <a:r>
              <a:rPr lang="en-US" altLang="zh-TW" sz="3200" b="1" dirty="0">
                <a:solidFill>
                  <a:schemeClr val="tx1"/>
                </a:solidFill>
              </a:rPr>
              <a:t>. However, if </a:t>
            </a:r>
            <a:r>
              <a:rPr lang="en-US" altLang="zh-TW" sz="3200" b="1" dirty="0" smtClean="0">
                <a:solidFill>
                  <a:schemeClr val="tx1"/>
                </a:solidFill>
              </a:rPr>
              <a:t>the </a:t>
            </a:r>
            <a:r>
              <a:rPr lang="en-US" altLang="zh-TW" sz="3200" b="1" dirty="0">
                <a:solidFill>
                  <a:schemeClr val="tx1"/>
                </a:solidFill>
              </a:rPr>
              <a:t>transport document indicates, by stamp or notation, a </a:t>
            </a:r>
            <a:r>
              <a:rPr lang="en-US" altLang="zh-TW" sz="3200" b="1" dirty="0" smtClean="0">
                <a:solidFill>
                  <a:schemeClr val="tx1"/>
                </a:solidFill>
              </a:rPr>
              <a:t>date </a:t>
            </a:r>
            <a:r>
              <a:rPr lang="en-US" altLang="zh-TW" sz="3200" b="1" dirty="0">
                <a:solidFill>
                  <a:schemeClr val="tx1"/>
                </a:solidFill>
              </a:rPr>
              <a:t>of dispatch, taking in charge or shipped on board,  </a:t>
            </a:r>
            <a:r>
              <a:rPr lang="en-US" altLang="zh-TW" sz="3200" b="1" dirty="0" smtClean="0">
                <a:solidFill>
                  <a:schemeClr val="tx1"/>
                </a:solidFill>
              </a:rPr>
              <a:t>this </a:t>
            </a:r>
            <a:r>
              <a:rPr lang="en-US" altLang="zh-TW" sz="3200" b="1" dirty="0">
                <a:solidFill>
                  <a:schemeClr val="tx1"/>
                </a:solidFill>
              </a:rPr>
              <a:t>date will be deemed to be the date of shipment.     </a:t>
            </a:r>
            <a:r>
              <a:rPr lang="zh-TW" altLang="zh-TW" sz="3200" dirty="0">
                <a:solidFill>
                  <a:schemeClr val="tx1"/>
                </a:solidFill>
              </a:rPr>
              <a:t>　</a:t>
            </a:r>
            <a:r>
              <a:rPr lang="en-US" altLang="zh-TW" sz="2800" b="1" dirty="0"/>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76</a:t>
            </a:fld>
            <a:endParaRPr lang="zh-TW" altLang="en-US"/>
          </a:p>
        </p:txBody>
      </p:sp>
    </p:spTree>
    <p:extLst>
      <p:ext uri="{BB962C8B-B14F-4D97-AF65-F5344CB8AC3E}">
        <p14:creationId xmlns:p14="http://schemas.microsoft.com/office/powerpoint/2010/main" val="27192145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(5)</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344168" y="2420888"/>
            <a:ext cx="8784976" cy="4121422"/>
          </a:xfrm>
        </p:spPr>
        <p:txBody>
          <a:bodyPr>
            <a:noAutofit/>
          </a:bodyPr>
          <a:lstStyle/>
          <a:p>
            <a:r>
              <a:rPr lang="en-US" altLang="zh-TW" sz="2800" b="1" dirty="0"/>
              <a:t>    </a:t>
            </a:r>
            <a:r>
              <a:rPr lang="en-US" altLang="zh-TW" sz="2800" b="1" dirty="0">
                <a:solidFill>
                  <a:schemeClr val="tx1"/>
                </a:solidFill>
              </a:rPr>
              <a:t>iii. indicate </a:t>
            </a:r>
            <a:r>
              <a:rPr lang="en-US" altLang="zh-TW" sz="2800" b="1" dirty="0">
                <a:solidFill>
                  <a:srgbClr val="FF0000"/>
                </a:solidFill>
              </a:rPr>
              <a:t>the place of dispatch, taking in charge or </a:t>
            </a:r>
            <a:r>
              <a:rPr lang="en-US" altLang="zh-TW" sz="2800" b="1" dirty="0" smtClean="0">
                <a:solidFill>
                  <a:srgbClr val="FF0000"/>
                </a:solidFill>
              </a:rPr>
              <a:t>shipment </a:t>
            </a:r>
            <a:r>
              <a:rPr lang="en-US" altLang="zh-TW" sz="2800" b="1" dirty="0">
                <a:solidFill>
                  <a:schemeClr val="tx1"/>
                </a:solidFill>
              </a:rPr>
              <a:t>and </a:t>
            </a:r>
            <a:r>
              <a:rPr lang="en-US" altLang="zh-TW" sz="2800" b="1" dirty="0">
                <a:solidFill>
                  <a:srgbClr val="FF0000"/>
                </a:solidFill>
              </a:rPr>
              <a:t>the place of final destination </a:t>
            </a:r>
            <a:r>
              <a:rPr lang="en-US" altLang="zh-TW" sz="2800" b="1" dirty="0">
                <a:solidFill>
                  <a:schemeClr val="tx1"/>
                </a:solidFill>
              </a:rPr>
              <a:t>stated in </a:t>
            </a:r>
            <a:r>
              <a:rPr lang="en-US" altLang="zh-TW" sz="2800" b="1" dirty="0" smtClean="0">
                <a:solidFill>
                  <a:schemeClr val="tx1"/>
                </a:solidFill>
              </a:rPr>
              <a:t>the </a:t>
            </a:r>
            <a:r>
              <a:rPr lang="en-US" altLang="zh-TW" sz="2800" b="1" dirty="0">
                <a:solidFill>
                  <a:schemeClr val="tx1"/>
                </a:solidFill>
              </a:rPr>
              <a:t>credit, even if:   </a:t>
            </a:r>
            <a:endParaRPr lang="zh-TW" altLang="zh-TW" sz="2800" dirty="0">
              <a:solidFill>
                <a:schemeClr val="tx1"/>
              </a:solidFill>
            </a:endParaRPr>
          </a:p>
          <a:p>
            <a:r>
              <a:rPr lang="en-US" altLang="zh-TW" sz="2800" b="1" dirty="0">
                <a:solidFill>
                  <a:schemeClr val="tx1"/>
                </a:solidFill>
              </a:rPr>
              <a:t>       a). the transport document states, in addition, a </a:t>
            </a:r>
            <a:endParaRPr lang="zh-TW" altLang="zh-TW" sz="2800" dirty="0">
              <a:solidFill>
                <a:schemeClr val="tx1"/>
              </a:solidFill>
            </a:endParaRPr>
          </a:p>
          <a:p>
            <a:r>
              <a:rPr lang="en-US" altLang="zh-TW" sz="2800" b="1" dirty="0" smtClean="0">
                <a:solidFill>
                  <a:schemeClr val="tx1"/>
                </a:solidFill>
              </a:rPr>
              <a:t>different </a:t>
            </a:r>
            <a:r>
              <a:rPr lang="en-US" altLang="zh-TW" sz="2800" b="1" dirty="0">
                <a:solidFill>
                  <a:schemeClr val="tx1"/>
                </a:solidFill>
              </a:rPr>
              <a:t>place of dispatch, taking in charge or </a:t>
            </a:r>
            <a:r>
              <a:rPr lang="en-US" altLang="zh-TW" sz="2800" b="1" dirty="0" smtClean="0">
                <a:solidFill>
                  <a:schemeClr val="tx1"/>
                </a:solidFill>
              </a:rPr>
              <a:t>shipment </a:t>
            </a:r>
            <a:r>
              <a:rPr lang="en-US" altLang="zh-TW" sz="2800" b="1" dirty="0">
                <a:solidFill>
                  <a:schemeClr val="tx1"/>
                </a:solidFill>
              </a:rPr>
              <a:t>or place of final destination, or </a:t>
            </a:r>
            <a:r>
              <a:rPr lang="zh-TW" altLang="zh-TW" sz="2800" dirty="0">
                <a:solidFill>
                  <a:schemeClr val="tx1"/>
                </a:solidFill>
              </a:rPr>
              <a:t>　</a:t>
            </a:r>
          </a:p>
          <a:p>
            <a:r>
              <a:rPr lang="en-US" altLang="zh-TW" sz="2800" b="1" dirty="0">
                <a:solidFill>
                  <a:schemeClr val="tx1"/>
                </a:solidFill>
              </a:rPr>
              <a:t>       </a:t>
            </a:r>
            <a:r>
              <a:rPr lang="en-US" altLang="zh-TW" sz="2800" b="1" dirty="0" smtClean="0">
                <a:solidFill>
                  <a:schemeClr val="tx1"/>
                </a:solidFill>
              </a:rPr>
              <a:t>b</a:t>
            </a:r>
            <a:r>
              <a:rPr lang="en-US" altLang="zh-TW" sz="2800" b="1" dirty="0">
                <a:solidFill>
                  <a:schemeClr val="tx1"/>
                </a:solidFill>
              </a:rPr>
              <a:t>). the transport document contains the indication </a:t>
            </a:r>
            <a:endParaRPr lang="zh-TW" altLang="zh-TW" sz="2800" dirty="0">
              <a:solidFill>
                <a:schemeClr val="tx1"/>
              </a:solidFill>
            </a:endParaRPr>
          </a:p>
          <a:p>
            <a:r>
              <a:rPr lang="en-US" altLang="zh-TW" sz="2800" b="1" dirty="0" smtClean="0">
                <a:solidFill>
                  <a:schemeClr val="tx1"/>
                </a:solidFill>
              </a:rPr>
              <a:t>"</a:t>
            </a:r>
            <a:r>
              <a:rPr lang="en-US" altLang="zh-TW" sz="2800" b="1" dirty="0">
                <a:solidFill>
                  <a:schemeClr val="tx1"/>
                </a:solidFill>
              </a:rPr>
              <a:t>intended" or similar qualification in relation to </a:t>
            </a:r>
            <a:r>
              <a:rPr lang="en-US" altLang="zh-TW" sz="2800" b="1" dirty="0" smtClean="0">
                <a:solidFill>
                  <a:schemeClr val="tx1"/>
                </a:solidFill>
              </a:rPr>
              <a:t>the</a:t>
            </a:r>
          </a:p>
          <a:p>
            <a:r>
              <a:rPr lang="en-US" altLang="zh-TW" sz="2800" b="1" dirty="0">
                <a:solidFill>
                  <a:schemeClr val="tx1"/>
                </a:solidFill>
              </a:rPr>
              <a:t> </a:t>
            </a:r>
            <a:r>
              <a:rPr lang="en-US" altLang="zh-TW" sz="2800" b="1" dirty="0" smtClean="0">
                <a:solidFill>
                  <a:schemeClr val="tx1"/>
                </a:solidFill>
              </a:rPr>
              <a:t>  </a:t>
            </a:r>
            <a:r>
              <a:rPr lang="en-US" altLang="zh-TW" sz="2800" b="1" dirty="0" smtClean="0">
                <a:solidFill>
                  <a:schemeClr val="tx1"/>
                </a:solidFill>
              </a:rPr>
              <a:t> </a:t>
            </a:r>
            <a:r>
              <a:rPr lang="en-US" altLang="zh-TW" sz="2800" b="1" dirty="0">
                <a:solidFill>
                  <a:schemeClr val="tx1"/>
                </a:solidFill>
              </a:rPr>
              <a:t>vessel, port of loading or port of discharge.</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77</a:t>
            </a:fld>
            <a:endParaRPr lang="zh-TW" altLang="en-US"/>
          </a:p>
        </p:txBody>
      </p:sp>
    </p:spTree>
    <p:extLst>
      <p:ext uri="{BB962C8B-B14F-4D97-AF65-F5344CB8AC3E}">
        <p14:creationId xmlns:p14="http://schemas.microsoft.com/office/powerpoint/2010/main" val="15667204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(6)</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395536" y="2736578"/>
            <a:ext cx="8424936" cy="4121422"/>
          </a:xfrm>
        </p:spPr>
        <p:txBody>
          <a:bodyPr>
            <a:noAutofit/>
          </a:bodyPr>
          <a:lstStyle/>
          <a:p>
            <a:r>
              <a:rPr lang="en-US" altLang="zh-TW" sz="3600" b="1" dirty="0">
                <a:solidFill>
                  <a:schemeClr val="tx1"/>
                </a:solidFill>
              </a:rPr>
              <a:t> iv. be </a:t>
            </a:r>
            <a:r>
              <a:rPr lang="en-US" altLang="zh-TW" sz="3600" b="1" dirty="0">
                <a:solidFill>
                  <a:srgbClr val="FF0000"/>
                </a:solidFill>
              </a:rPr>
              <a:t>the sole </a:t>
            </a:r>
            <a:r>
              <a:rPr lang="en-US" altLang="zh-TW" sz="3600" b="1" dirty="0">
                <a:solidFill>
                  <a:schemeClr val="tx1"/>
                </a:solidFill>
              </a:rPr>
              <a:t>original transport </a:t>
            </a:r>
            <a:r>
              <a:rPr lang="en-US" altLang="zh-TW" sz="3600" b="1" dirty="0" smtClean="0">
                <a:solidFill>
                  <a:schemeClr val="tx1"/>
                </a:solidFill>
              </a:rPr>
              <a:t>document </a:t>
            </a:r>
            <a:r>
              <a:rPr lang="en-US" altLang="zh-TW" sz="3600" b="1" dirty="0">
                <a:solidFill>
                  <a:srgbClr val="FF0000"/>
                </a:solidFill>
              </a:rPr>
              <a:t>or</a:t>
            </a:r>
            <a:r>
              <a:rPr lang="en-US" altLang="zh-TW" sz="3600" b="1" dirty="0">
                <a:solidFill>
                  <a:schemeClr val="tx1"/>
                </a:solidFill>
              </a:rPr>
              <a:t>, if issued in </a:t>
            </a:r>
            <a:r>
              <a:rPr lang="en-US" altLang="zh-TW" sz="3600" b="1" dirty="0" smtClean="0">
                <a:solidFill>
                  <a:schemeClr val="tx1"/>
                </a:solidFill>
              </a:rPr>
              <a:t>more </a:t>
            </a:r>
            <a:r>
              <a:rPr lang="en-US" altLang="zh-TW" sz="3600" b="1" dirty="0">
                <a:solidFill>
                  <a:schemeClr val="tx1"/>
                </a:solidFill>
              </a:rPr>
              <a:t>than one original, be </a:t>
            </a:r>
            <a:r>
              <a:rPr lang="en-US" altLang="zh-TW" sz="3600" b="1" dirty="0">
                <a:solidFill>
                  <a:srgbClr val="FF0000"/>
                </a:solidFill>
              </a:rPr>
              <a:t>the full set </a:t>
            </a:r>
            <a:r>
              <a:rPr lang="en-US" altLang="zh-TW" sz="3600" b="1" dirty="0">
                <a:solidFill>
                  <a:schemeClr val="tx1"/>
                </a:solidFill>
              </a:rPr>
              <a:t>as indicated on </a:t>
            </a:r>
            <a:r>
              <a:rPr lang="en-US" altLang="zh-TW" sz="3600" b="1" dirty="0" smtClean="0">
                <a:solidFill>
                  <a:schemeClr val="tx1"/>
                </a:solidFill>
              </a:rPr>
              <a:t>the </a:t>
            </a:r>
            <a:r>
              <a:rPr lang="en-US" altLang="zh-TW" sz="3600" b="1" dirty="0">
                <a:solidFill>
                  <a:schemeClr val="tx1"/>
                </a:solidFill>
              </a:rPr>
              <a:t>transport document. </a:t>
            </a:r>
            <a:r>
              <a:rPr lang="zh-TW" altLang="zh-TW" sz="2800" dirty="0">
                <a:solidFill>
                  <a:schemeClr val="tx1"/>
                </a:solidFill>
              </a:rPr>
              <a:t>　</a:t>
            </a:r>
            <a:r>
              <a:rPr lang="en-US" altLang="zh-TW" sz="2800" b="1" dirty="0">
                <a:solidFill>
                  <a:schemeClr val="tx1"/>
                </a:solidFill>
              </a:rPr>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78</a:t>
            </a:fld>
            <a:endParaRPr lang="zh-TW" altLang="en-US"/>
          </a:p>
        </p:txBody>
      </p:sp>
    </p:spTree>
    <p:extLst>
      <p:ext uri="{BB962C8B-B14F-4D97-AF65-F5344CB8AC3E}">
        <p14:creationId xmlns:p14="http://schemas.microsoft.com/office/powerpoint/2010/main" val="2119027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(7)</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467544" y="2564904"/>
            <a:ext cx="8352928" cy="4121422"/>
          </a:xfrm>
        </p:spPr>
        <p:txBody>
          <a:bodyPr>
            <a:noAutofit/>
          </a:bodyPr>
          <a:lstStyle/>
          <a:p>
            <a:r>
              <a:rPr lang="en-US" altLang="zh-TW" sz="3200" b="1" dirty="0">
                <a:solidFill>
                  <a:schemeClr val="tx1"/>
                </a:solidFill>
              </a:rPr>
              <a:t> </a:t>
            </a:r>
            <a:r>
              <a:rPr lang="en-US" altLang="zh-TW" sz="2800" b="1" dirty="0">
                <a:solidFill>
                  <a:schemeClr val="tx1"/>
                </a:solidFill>
              </a:rPr>
              <a:t> </a:t>
            </a:r>
            <a:r>
              <a:rPr lang="en-US" altLang="zh-TW" sz="2800" b="1" dirty="0" smtClean="0">
                <a:solidFill>
                  <a:schemeClr val="tx1"/>
                </a:solidFill>
              </a:rPr>
              <a:t>  v</a:t>
            </a:r>
            <a:r>
              <a:rPr lang="en-US" altLang="zh-TW" sz="2800" b="1" dirty="0">
                <a:solidFill>
                  <a:schemeClr val="tx1"/>
                </a:solidFill>
              </a:rPr>
              <a:t>. contain terms and conditions of </a:t>
            </a:r>
            <a:r>
              <a:rPr lang="en-US" altLang="zh-TW" sz="2800" b="1" dirty="0" smtClean="0">
                <a:solidFill>
                  <a:schemeClr val="tx1"/>
                </a:solidFill>
              </a:rPr>
              <a:t>carriage </a:t>
            </a:r>
            <a:r>
              <a:rPr lang="en-US" altLang="zh-TW" b="1" dirty="0" smtClean="0">
                <a:solidFill>
                  <a:schemeClr val="tx1"/>
                </a:solidFill>
              </a:rPr>
              <a:t>(</a:t>
            </a:r>
            <a:r>
              <a:rPr lang="zh-TW" altLang="en-US" b="1" dirty="0" smtClean="0">
                <a:solidFill>
                  <a:srgbClr val="00B0F0"/>
                </a:solidFill>
              </a:rPr>
              <a:t>詳式提單</a:t>
            </a:r>
            <a:r>
              <a:rPr lang="en-US" altLang="zh-TW" b="1" dirty="0" smtClean="0">
                <a:solidFill>
                  <a:schemeClr val="tx1"/>
                </a:solidFill>
              </a:rPr>
              <a:t>)</a:t>
            </a:r>
            <a:r>
              <a:rPr lang="en-US" altLang="zh-TW" sz="2800" b="1" dirty="0" smtClean="0">
                <a:solidFill>
                  <a:schemeClr val="tx1"/>
                </a:solidFill>
              </a:rPr>
              <a:t> </a:t>
            </a:r>
            <a:r>
              <a:rPr lang="en-US" altLang="zh-TW" sz="2800" b="1" dirty="0">
                <a:solidFill>
                  <a:schemeClr val="tx1"/>
                </a:solidFill>
              </a:rPr>
              <a:t>or </a:t>
            </a:r>
            <a:r>
              <a:rPr lang="en-US" altLang="zh-TW" sz="2800" b="1" dirty="0" smtClean="0">
                <a:solidFill>
                  <a:schemeClr val="tx1"/>
                </a:solidFill>
              </a:rPr>
              <a:t>make reference </a:t>
            </a:r>
            <a:r>
              <a:rPr lang="en-US" altLang="zh-TW" sz="2800" b="1" dirty="0">
                <a:solidFill>
                  <a:schemeClr val="tx1"/>
                </a:solidFill>
              </a:rPr>
              <a:t>to another source containing the terms </a:t>
            </a:r>
            <a:r>
              <a:rPr lang="en-US" altLang="zh-TW" sz="2800" b="1" dirty="0" smtClean="0">
                <a:solidFill>
                  <a:schemeClr val="tx1"/>
                </a:solidFill>
              </a:rPr>
              <a:t>and </a:t>
            </a:r>
            <a:r>
              <a:rPr lang="en-US" altLang="zh-TW" sz="2800" b="1" dirty="0">
                <a:solidFill>
                  <a:schemeClr val="tx1"/>
                </a:solidFill>
              </a:rPr>
              <a:t>conditions of carriage (</a:t>
            </a:r>
            <a:r>
              <a:rPr lang="en-US" altLang="zh-TW" sz="2800" b="1" dirty="0">
                <a:solidFill>
                  <a:srgbClr val="FF0000"/>
                </a:solidFill>
              </a:rPr>
              <a:t>short form </a:t>
            </a:r>
            <a:r>
              <a:rPr lang="en-US" altLang="zh-TW" sz="2800" b="1" dirty="0">
                <a:solidFill>
                  <a:schemeClr val="tx1"/>
                </a:solidFill>
              </a:rPr>
              <a:t>or blank back </a:t>
            </a:r>
            <a:r>
              <a:rPr lang="en-US" altLang="zh-TW" sz="2800" b="1" dirty="0" smtClean="0">
                <a:solidFill>
                  <a:schemeClr val="tx1"/>
                </a:solidFill>
              </a:rPr>
              <a:t> </a:t>
            </a:r>
            <a:r>
              <a:rPr lang="en-US" altLang="zh-TW" sz="2800" b="1" dirty="0">
                <a:solidFill>
                  <a:schemeClr val="tx1"/>
                </a:solidFill>
              </a:rPr>
              <a:t>transport </a:t>
            </a:r>
            <a:r>
              <a:rPr lang="en-US" altLang="zh-TW" sz="2800" b="1" dirty="0" smtClean="0">
                <a:solidFill>
                  <a:schemeClr val="tx1"/>
                </a:solidFill>
              </a:rPr>
              <a:t>document</a:t>
            </a:r>
            <a:r>
              <a:rPr lang="en-US" altLang="zh-TW" b="1" dirty="0" smtClean="0">
                <a:solidFill>
                  <a:schemeClr val="tx1"/>
                </a:solidFill>
              </a:rPr>
              <a:t>; </a:t>
            </a:r>
            <a:r>
              <a:rPr lang="zh-TW" altLang="en-US" b="1" dirty="0" smtClean="0">
                <a:solidFill>
                  <a:srgbClr val="00B0F0"/>
                </a:solidFill>
              </a:rPr>
              <a:t>簡式提單</a:t>
            </a:r>
            <a:r>
              <a:rPr lang="en-US" altLang="zh-TW" sz="2800" b="1" dirty="0" smtClean="0">
                <a:solidFill>
                  <a:schemeClr val="tx1"/>
                </a:solidFill>
              </a:rPr>
              <a:t>). </a:t>
            </a:r>
            <a:r>
              <a:rPr lang="en-US" altLang="zh-TW" sz="2800" b="1" dirty="0">
                <a:solidFill>
                  <a:schemeClr val="tx1"/>
                </a:solidFill>
              </a:rPr>
              <a:t>Contents of terms and </a:t>
            </a:r>
            <a:r>
              <a:rPr lang="en-US" altLang="zh-TW" sz="2800" b="1" dirty="0" smtClean="0">
                <a:solidFill>
                  <a:schemeClr val="tx1"/>
                </a:solidFill>
              </a:rPr>
              <a:t> </a:t>
            </a:r>
            <a:r>
              <a:rPr lang="en-US" altLang="zh-TW" sz="2800" b="1" dirty="0">
                <a:solidFill>
                  <a:schemeClr val="tx1"/>
                </a:solidFill>
              </a:rPr>
              <a:t>conditions of carriage will </a:t>
            </a:r>
            <a:r>
              <a:rPr lang="en-US" altLang="zh-TW" sz="2800" b="1" dirty="0">
                <a:solidFill>
                  <a:srgbClr val="FF0000"/>
                </a:solidFill>
              </a:rPr>
              <a:t>not be examined</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     vi. </a:t>
            </a:r>
            <a:r>
              <a:rPr lang="en-US" altLang="zh-TW" sz="2800" b="1" dirty="0">
                <a:solidFill>
                  <a:srgbClr val="FF0000"/>
                </a:solidFill>
              </a:rPr>
              <a:t>contain no indication </a:t>
            </a:r>
            <a:r>
              <a:rPr lang="en-US" altLang="zh-TW" sz="2800" b="1" dirty="0">
                <a:solidFill>
                  <a:schemeClr val="tx1"/>
                </a:solidFill>
              </a:rPr>
              <a:t>that it is subject to a </a:t>
            </a:r>
            <a:r>
              <a:rPr lang="en-US" altLang="zh-TW" sz="2800" b="1" dirty="0">
                <a:solidFill>
                  <a:srgbClr val="FF0000"/>
                </a:solidFill>
              </a:rPr>
              <a:t>charter </a:t>
            </a:r>
            <a:r>
              <a:rPr lang="en-US" altLang="zh-TW" sz="2800" b="1" dirty="0" smtClean="0">
                <a:solidFill>
                  <a:srgbClr val="FF0000"/>
                </a:solidFill>
              </a:rPr>
              <a:t>party</a:t>
            </a:r>
            <a:r>
              <a:rPr lang="en-US" altLang="zh-TW" sz="2800" b="1" dirty="0">
                <a:solidFill>
                  <a:schemeClr val="tx1"/>
                </a:solidFill>
              </a:rPr>
              <a:t>.  </a:t>
            </a:r>
            <a:r>
              <a:rPr lang="zh-TW" altLang="zh-TW" sz="3200" dirty="0">
                <a:solidFill>
                  <a:schemeClr val="tx1"/>
                </a:solidFill>
              </a:rPr>
              <a:t>　</a:t>
            </a:r>
            <a:r>
              <a:rPr lang="en-US" altLang="zh-TW" sz="2800" b="1" dirty="0"/>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79</a:t>
            </a:fld>
            <a:endParaRPr lang="zh-TW" altLang="en-US"/>
          </a:p>
        </p:txBody>
      </p:sp>
    </p:spTree>
    <p:extLst>
      <p:ext uri="{BB962C8B-B14F-4D97-AF65-F5344CB8AC3E}">
        <p14:creationId xmlns:p14="http://schemas.microsoft.com/office/powerpoint/2010/main" val="11567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(6)</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467544" y="2492896"/>
            <a:ext cx="8496944" cy="4265438"/>
          </a:xfrm>
        </p:spPr>
        <p:txBody>
          <a:bodyPr>
            <a:noAutofit/>
          </a:bodyPr>
          <a:lstStyle/>
          <a:p>
            <a:r>
              <a:rPr lang="en-US" altLang="zh-TW" sz="3200" b="1" dirty="0">
                <a:solidFill>
                  <a:srgbClr val="FF0000"/>
                </a:solidFill>
              </a:rPr>
              <a:t>Nominated bank</a:t>
            </a:r>
            <a:r>
              <a:rPr lang="en-US" altLang="zh-TW" sz="3200" b="1" dirty="0">
                <a:solidFill>
                  <a:schemeClr val="tx1"/>
                </a:solidFill>
              </a:rPr>
              <a:t> means the bank with which the credit is available or any bank in the case of a credit available with any bank.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Presentation</a:t>
            </a:r>
            <a:r>
              <a:rPr lang="en-US" altLang="zh-TW" sz="3200" b="1" dirty="0">
                <a:solidFill>
                  <a:schemeClr val="tx1"/>
                </a:solidFill>
              </a:rPr>
              <a:t> means either the delivery of documents under a credit to the issuing bank or nominated bank or the documents so delivered. </a:t>
            </a:r>
            <a:r>
              <a:rPr lang="en-US" altLang="zh-TW" sz="3200" dirty="0">
                <a:solidFill>
                  <a:schemeClr val="tx1"/>
                </a:solidFill>
              </a:rPr>
              <a:t/>
            </a:r>
            <a:br>
              <a:rPr lang="en-US" altLang="zh-TW" sz="3200" dirty="0">
                <a:solidFill>
                  <a:schemeClr val="tx1"/>
                </a:solidFill>
              </a:rPr>
            </a:br>
            <a:r>
              <a:rPr lang="en-US" altLang="zh-TW" sz="3200" b="1" dirty="0">
                <a:solidFill>
                  <a:schemeClr val="tx1"/>
                </a:solidFill>
              </a:rPr>
              <a:t>Presenter means a beneficiary, bank or other party that makes a presentation. </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a:t>
            </a:fld>
            <a:endParaRPr lang="zh-TW" altLang="en-US"/>
          </a:p>
        </p:txBody>
      </p:sp>
    </p:spTree>
    <p:extLst>
      <p:ext uri="{BB962C8B-B14F-4D97-AF65-F5344CB8AC3E}">
        <p14:creationId xmlns:p14="http://schemas.microsoft.com/office/powerpoint/2010/main" val="12048884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(8)</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467544" y="2564904"/>
            <a:ext cx="8352928" cy="4121422"/>
          </a:xfrm>
        </p:spPr>
        <p:txBody>
          <a:bodyPr>
            <a:noAutofit/>
          </a:bodyPr>
          <a:lstStyle/>
          <a:p>
            <a:r>
              <a:rPr lang="en-US" altLang="zh-TW" sz="3200" b="1" dirty="0">
                <a:solidFill>
                  <a:schemeClr val="tx1"/>
                </a:solidFill>
              </a:rPr>
              <a:t>b. For the purpose of this article, </a:t>
            </a:r>
            <a:r>
              <a:rPr lang="en-US" altLang="zh-TW" sz="3200" b="1" dirty="0" err="1">
                <a:solidFill>
                  <a:srgbClr val="FF0000"/>
                </a:solidFill>
              </a:rPr>
              <a:t>transhipment</a:t>
            </a:r>
            <a:r>
              <a:rPr lang="en-US" altLang="zh-TW" sz="3200" b="1" dirty="0">
                <a:solidFill>
                  <a:schemeClr val="tx1"/>
                </a:solidFill>
              </a:rPr>
              <a:t> means </a:t>
            </a:r>
            <a:r>
              <a:rPr lang="en-US" altLang="zh-TW" sz="3200" b="1" dirty="0" smtClean="0">
                <a:solidFill>
                  <a:schemeClr val="tx1"/>
                </a:solidFill>
              </a:rPr>
              <a:t>unloading </a:t>
            </a:r>
            <a:r>
              <a:rPr lang="en-US" altLang="zh-TW" sz="3200" b="1" dirty="0">
                <a:solidFill>
                  <a:schemeClr val="tx1"/>
                </a:solidFill>
              </a:rPr>
              <a:t>from one means of conveyance and reloading </a:t>
            </a:r>
            <a:r>
              <a:rPr lang="en-US" altLang="zh-TW" sz="3200" b="1" dirty="0" smtClean="0">
                <a:solidFill>
                  <a:schemeClr val="tx1"/>
                </a:solidFill>
              </a:rPr>
              <a:t>to </a:t>
            </a:r>
            <a:r>
              <a:rPr lang="en-US" altLang="zh-TW" sz="3200" b="1" dirty="0">
                <a:solidFill>
                  <a:schemeClr val="tx1"/>
                </a:solidFill>
              </a:rPr>
              <a:t>another means of conveyance (whether or not in </a:t>
            </a:r>
            <a:r>
              <a:rPr lang="en-US" altLang="zh-TW" sz="3200" b="1" dirty="0" smtClean="0">
                <a:solidFill>
                  <a:schemeClr val="tx1"/>
                </a:solidFill>
              </a:rPr>
              <a:t>different </a:t>
            </a:r>
            <a:r>
              <a:rPr lang="en-US" altLang="zh-TW" sz="3200" b="1" dirty="0">
                <a:solidFill>
                  <a:schemeClr val="tx1"/>
                </a:solidFill>
              </a:rPr>
              <a:t>modes of transport) during the carriage from </a:t>
            </a:r>
            <a:r>
              <a:rPr lang="en-US" altLang="zh-TW" sz="3200" b="1" dirty="0" smtClean="0">
                <a:solidFill>
                  <a:schemeClr val="tx1"/>
                </a:solidFill>
              </a:rPr>
              <a:t>the place </a:t>
            </a:r>
            <a:r>
              <a:rPr lang="en-US" altLang="zh-TW" sz="3200" b="1" dirty="0">
                <a:solidFill>
                  <a:schemeClr val="tx1"/>
                </a:solidFill>
              </a:rPr>
              <a:t>of dispatch, taking in charge or shipment to the </a:t>
            </a:r>
            <a:r>
              <a:rPr lang="en-US" altLang="zh-TW" sz="3200" b="1" dirty="0" smtClean="0">
                <a:solidFill>
                  <a:schemeClr val="tx1"/>
                </a:solidFill>
              </a:rPr>
              <a:t>place </a:t>
            </a:r>
            <a:r>
              <a:rPr lang="en-US" altLang="zh-TW" sz="3200" b="1" dirty="0">
                <a:solidFill>
                  <a:schemeClr val="tx1"/>
                </a:solidFill>
              </a:rPr>
              <a:t>of final destination stated in the credit.  </a:t>
            </a:r>
            <a:r>
              <a:rPr lang="en-US" altLang="zh-TW" sz="2800" b="1" dirty="0">
                <a:solidFill>
                  <a:schemeClr val="tx1"/>
                </a:solidFill>
              </a:rPr>
              <a:t> </a:t>
            </a:r>
            <a:r>
              <a:rPr lang="en-US" altLang="zh-TW" sz="2800" b="1" dirty="0"/>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80</a:t>
            </a:fld>
            <a:endParaRPr lang="zh-TW" altLang="en-US"/>
          </a:p>
        </p:txBody>
      </p:sp>
    </p:spTree>
    <p:extLst>
      <p:ext uri="{BB962C8B-B14F-4D97-AF65-F5344CB8AC3E}">
        <p14:creationId xmlns:p14="http://schemas.microsoft.com/office/powerpoint/2010/main" val="4283547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(9)</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611560" y="2492896"/>
            <a:ext cx="8352928" cy="4121422"/>
          </a:xfrm>
        </p:spPr>
        <p:txBody>
          <a:bodyPr>
            <a:noAutofit/>
          </a:bodyPr>
          <a:lstStyle/>
          <a:p>
            <a:r>
              <a:rPr lang="en-US" altLang="zh-TW" sz="3200" b="1" dirty="0">
                <a:solidFill>
                  <a:schemeClr val="tx1"/>
                </a:solidFill>
              </a:rPr>
              <a:t>c. </a:t>
            </a:r>
            <a:r>
              <a:rPr lang="en-US" altLang="zh-TW" sz="3200" b="1" dirty="0" err="1">
                <a:solidFill>
                  <a:schemeClr val="tx1"/>
                </a:solidFill>
              </a:rPr>
              <a:t>i</a:t>
            </a:r>
            <a:r>
              <a:rPr lang="en-US" altLang="zh-TW" sz="3200" b="1" dirty="0">
                <a:solidFill>
                  <a:schemeClr val="tx1"/>
                </a:solidFill>
              </a:rPr>
              <a:t>. A transport document </a:t>
            </a:r>
            <a:r>
              <a:rPr lang="en-US" altLang="zh-TW" sz="3200" b="1" dirty="0">
                <a:solidFill>
                  <a:srgbClr val="FF0000"/>
                </a:solidFill>
              </a:rPr>
              <a:t>may indicate </a:t>
            </a:r>
            <a:r>
              <a:rPr lang="en-US" altLang="zh-TW" sz="3200" b="1" dirty="0">
                <a:solidFill>
                  <a:schemeClr val="tx1"/>
                </a:solidFill>
              </a:rPr>
              <a:t>that the goods </a:t>
            </a:r>
            <a:r>
              <a:rPr lang="en-US" altLang="zh-TW" sz="3200" b="1" dirty="0">
                <a:solidFill>
                  <a:srgbClr val="FF0000"/>
                </a:solidFill>
              </a:rPr>
              <a:t>will</a:t>
            </a:r>
            <a:r>
              <a:rPr lang="en-US" altLang="zh-TW" sz="3200" b="1" dirty="0">
                <a:solidFill>
                  <a:schemeClr val="tx1"/>
                </a:solidFill>
              </a:rPr>
              <a:t> or </a:t>
            </a:r>
            <a:r>
              <a:rPr lang="en-US" altLang="zh-TW" sz="3200" b="1" dirty="0" smtClean="0">
                <a:solidFill>
                  <a:srgbClr val="FF0000"/>
                </a:solidFill>
              </a:rPr>
              <a:t>may </a:t>
            </a:r>
            <a:r>
              <a:rPr lang="en-US" altLang="zh-TW" sz="3200" b="1" dirty="0">
                <a:solidFill>
                  <a:srgbClr val="FF0000"/>
                </a:solidFill>
              </a:rPr>
              <a:t>be </a:t>
            </a:r>
            <a:r>
              <a:rPr lang="en-US" altLang="zh-TW" sz="3200" b="1" dirty="0" err="1">
                <a:solidFill>
                  <a:srgbClr val="FF0000"/>
                </a:solidFill>
              </a:rPr>
              <a:t>transhipped</a:t>
            </a:r>
            <a:r>
              <a:rPr lang="en-US" altLang="zh-TW" sz="3200" b="1" dirty="0">
                <a:solidFill>
                  <a:srgbClr val="FF0000"/>
                </a:solidFill>
              </a:rPr>
              <a:t> </a:t>
            </a:r>
            <a:r>
              <a:rPr lang="en-US" altLang="zh-TW" sz="3200" b="1" dirty="0">
                <a:solidFill>
                  <a:schemeClr val="tx1"/>
                </a:solidFill>
              </a:rPr>
              <a:t>provided that the entire carriage is </a:t>
            </a:r>
            <a:r>
              <a:rPr lang="en-US" altLang="zh-TW" sz="3200" b="1" dirty="0" smtClean="0">
                <a:solidFill>
                  <a:schemeClr val="tx1"/>
                </a:solidFill>
              </a:rPr>
              <a:t>covered </a:t>
            </a:r>
            <a:r>
              <a:rPr lang="en-US" altLang="zh-TW" sz="3200" b="1" dirty="0">
                <a:solidFill>
                  <a:schemeClr val="tx1"/>
                </a:solidFill>
              </a:rPr>
              <a:t>by one and the same transport document. </a:t>
            </a:r>
            <a:r>
              <a:rPr lang="zh-TW" altLang="zh-TW" sz="3200" dirty="0">
                <a:solidFill>
                  <a:schemeClr val="tx1"/>
                </a:solidFill>
              </a:rPr>
              <a:t>　</a:t>
            </a:r>
          </a:p>
          <a:p>
            <a:r>
              <a:rPr lang="en-US" altLang="zh-TW" sz="3200" b="1" dirty="0">
                <a:solidFill>
                  <a:schemeClr val="tx1"/>
                </a:solidFill>
              </a:rPr>
              <a:t>   ii. A transport document indicating that </a:t>
            </a:r>
            <a:r>
              <a:rPr lang="en-US" altLang="zh-TW" sz="3200" b="1" dirty="0" err="1">
                <a:solidFill>
                  <a:srgbClr val="FF0000"/>
                </a:solidFill>
              </a:rPr>
              <a:t>transhipment</a:t>
            </a:r>
            <a:r>
              <a:rPr lang="en-US" altLang="zh-TW" sz="3200" b="1" dirty="0">
                <a:solidFill>
                  <a:srgbClr val="FF0000"/>
                </a:solidFill>
              </a:rPr>
              <a:t> </a:t>
            </a:r>
            <a:r>
              <a:rPr lang="en-US" altLang="zh-TW" sz="3200" b="1" dirty="0">
                <a:solidFill>
                  <a:schemeClr val="tx1"/>
                </a:solidFill>
              </a:rPr>
              <a:t>will </a:t>
            </a:r>
            <a:r>
              <a:rPr lang="en-US" altLang="zh-TW" sz="3200" b="1" dirty="0" smtClean="0">
                <a:solidFill>
                  <a:schemeClr val="tx1"/>
                </a:solidFill>
              </a:rPr>
              <a:t>or </a:t>
            </a:r>
            <a:r>
              <a:rPr lang="en-US" altLang="zh-TW" sz="3200" b="1" dirty="0">
                <a:solidFill>
                  <a:schemeClr val="tx1"/>
                </a:solidFill>
              </a:rPr>
              <a:t>may take place is </a:t>
            </a:r>
            <a:r>
              <a:rPr lang="en-US" altLang="zh-TW" sz="3200" b="1" dirty="0">
                <a:solidFill>
                  <a:srgbClr val="FF0000"/>
                </a:solidFill>
              </a:rPr>
              <a:t>acceptable</a:t>
            </a:r>
            <a:r>
              <a:rPr lang="en-US" altLang="zh-TW" sz="3200" b="1" dirty="0">
                <a:solidFill>
                  <a:schemeClr val="tx1"/>
                </a:solidFill>
              </a:rPr>
              <a:t>, </a:t>
            </a:r>
            <a:r>
              <a:rPr lang="en-US" altLang="zh-TW" sz="3200" b="1" dirty="0">
                <a:solidFill>
                  <a:srgbClr val="FF0000"/>
                </a:solidFill>
              </a:rPr>
              <a:t>even if </a:t>
            </a:r>
            <a:r>
              <a:rPr lang="en-US" altLang="zh-TW" sz="3200" b="1" dirty="0">
                <a:solidFill>
                  <a:schemeClr val="tx1"/>
                </a:solidFill>
              </a:rPr>
              <a:t>the credit </a:t>
            </a:r>
            <a:r>
              <a:rPr lang="en-US" altLang="zh-TW" sz="3200" b="1" dirty="0" smtClean="0">
                <a:solidFill>
                  <a:srgbClr val="FF0000"/>
                </a:solidFill>
              </a:rPr>
              <a:t>prohibits </a:t>
            </a:r>
            <a:r>
              <a:rPr lang="en-US" altLang="zh-TW" sz="3200" b="1" dirty="0" err="1">
                <a:solidFill>
                  <a:srgbClr val="FF0000"/>
                </a:solidFill>
              </a:rPr>
              <a:t>transhipment</a:t>
            </a:r>
            <a:r>
              <a:rPr lang="en-US" altLang="zh-TW" sz="3200" b="1" dirty="0">
                <a:solidFill>
                  <a:schemeClr val="tx1"/>
                </a:solidFill>
              </a:rPr>
              <a:t>. </a:t>
            </a:r>
            <a:r>
              <a:rPr lang="en-US" altLang="zh-TW" sz="2800" b="1" dirty="0"/>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81</a:t>
            </a:fld>
            <a:endParaRPr lang="zh-TW" altLang="en-US"/>
          </a:p>
        </p:txBody>
      </p:sp>
    </p:spTree>
    <p:extLst>
      <p:ext uri="{BB962C8B-B14F-4D97-AF65-F5344CB8AC3E}">
        <p14:creationId xmlns:p14="http://schemas.microsoft.com/office/powerpoint/2010/main" val="10881367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(1)</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611560" y="2492896"/>
            <a:ext cx="8424936" cy="4121422"/>
          </a:xfrm>
        </p:spPr>
        <p:txBody>
          <a:bodyPr>
            <a:noAutofit/>
          </a:bodyPr>
          <a:lstStyle/>
          <a:p>
            <a:r>
              <a:rPr lang="en-US" altLang="zh-TW" sz="3200" b="1" dirty="0">
                <a:solidFill>
                  <a:schemeClr val="tx1"/>
                </a:solidFill>
              </a:rPr>
              <a:t>a. A bill of lading, however named, must appear to: </a:t>
            </a:r>
            <a:r>
              <a:rPr lang="zh-TW" altLang="zh-TW" sz="3200" dirty="0">
                <a:solidFill>
                  <a:schemeClr val="tx1"/>
                </a:solidFill>
              </a:rPr>
              <a:t>　</a:t>
            </a:r>
          </a:p>
          <a:p>
            <a:r>
              <a:rPr lang="en-US" altLang="zh-TW" sz="3200" b="1" dirty="0">
                <a:solidFill>
                  <a:schemeClr val="tx1"/>
                </a:solidFill>
              </a:rPr>
              <a:t>    </a:t>
            </a:r>
            <a:r>
              <a:rPr lang="en-US" altLang="zh-TW" sz="3200" b="1" dirty="0" err="1">
                <a:solidFill>
                  <a:schemeClr val="tx1"/>
                </a:solidFill>
              </a:rPr>
              <a:t>i</a:t>
            </a:r>
            <a:r>
              <a:rPr lang="en-US" altLang="zh-TW" sz="3200" b="1" dirty="0">
                <a:solidFill>
                  <a:schemeClr val="tx1"/>
                </a:solidFill>
              </a:rPr>
              <a:t>.  </a:t>
            </a:r>
            <a:r>
              <a:rPr lang="en-US" altLang="zh-TW" sz="3200" b="1" dirty="0">
                <a:solidFill>
                  <a:srgbClr val="FF0000"/>
                </a:solidFill>
              </a:rPr>
              <a:t>indicate the name of the carrier </a:t>
            </a:r>
            <a:r>
              <a:rPr lang="en-US" altLang="zh-TW" sz="3200" b="1" dirty="0">
                <a:solidFill>
                  <a:schemeClr val="tx1"/>
                </a:solidFill>
              </a:rPr>
              <a:t>and </a:t>
            </a:r>
            <a:r>
              <a:rPr lang="en-US" altLang="zh-TW" sz="3200" b="1" dirty="0">
                <a:solidFill>
                  <a:srgbClr val="FF0000"/>
                </a:solidFill>
              </a:rPr>
              <a:t>be signed by</a:t>
            </a:r>
            <a:r>
              <a:rPr lang="en-US" altLang="zh-TW" sz="3200" b="1" dirty="0">
                <a:solidFill>
                  <a:schemeClr val="tx1"/>
                </a:solidFill>
              </a:rPr>
              <a:t>: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t>
            </a:r>
            <a:r>
              <a:rPr lang="en-US" altLang="zh-TW" sz="3200" b="1" dirty="0">
                <a:solidFill>
                  <a:srgbClr val="0070C0"/>
                </a:solidFill>
              </a:rPr>
              <a:t>the carrier </a:t>
            </a:r>
            <a:r>
              <a:rPr lang="en-US" altLang="zh-TW" sz="3200" b="1" dirty="0">
                <a:solidFill>
                  <a:schemeClr val="tx1"/>
                </a:solidFill>
              </a:rPr>
              <a:t>or a named agent for or on behalf of </a:t>
            </a:r>
            <a:r>
              <a:rPr lang="en-US" altLang="zh-TW" sz="3200" b="1" dirty="0" smtClean="0">
                <a:solidFill>
                  <a:schemeClr val="tx1"/>
                </a:solidFill>
              </a:rPr>
              <a:t>the</a:t>
            </a:r>
            <a:r>
              <a:rPr lang="en-US" altLang="zh-TW" sz="3200" b="1" dirty="0">
                <a:solidFill>
                  <a:schemeClr val="tx1"/>
                </a:solidFill>
              </a:rPr>
              <a:t> carrier, or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t>
            </a:r>
            <a:r>
              <a:rPr lang="en-US" altLang="zh-TW" sz="3200" b="1" dirty="0">
                <a:solidFill>
                  <a:srgbClr val="0070C0"/>
                </a:solidFill>
              </a:rPr>
              <a:t>the master </a:t>
            </a:r>
            <a:r>
              <a:rPr lang="en-US" altLang="zh-TW" sz="3200" b="1" dirty="0">
                <a:solidFill>
                  <a:schemeClr val="tx1"/>
                </a:solidFill>
              </a:rPr>
              <a:t>or a named agent for or on behalf of the </a:t>
            </a:r>
            <a:r>
              <a:rPr lang="en-US" altLang="zh-TW" sz="3200" b="1" dirty="0" smtClean="0">
                <a:solidFill>
                  <a:schemeClr val="tx1"/>
                </a:solidFill>
              </a:rPr>
              <a:t>master</a:t>
            </a:r>
            <a:r>
              <a:rPr lang="en-US" altLang="zh-TW" sz="3200" b="1" dirty="0">
                <a:solidFill>
                  <a:schemeClr val="tx1"/>
                </a:solidFill>
              </a:rPr>
              <a:t>. </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82</a:t>
            </a:fld>
            <a:endParaRPr lang="zh-TW" altLang="en-US"/>
          </a:p>
        </p:txBody>
      </p:sp>
    </p:spTree>
    <p:extLst>
      <p:ext uri="{BB962C8B-B14F-4D97-AF65-F5344CB8AC3E}">
        <p14:creationId xmlns:p14="http://schemas.microsoft.com/office/powerpoint/2010/main" val="15560909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(2)</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95536" y="2564904"/>
            <a:ext cx="8424936" cy="4121422"/>
          </a:xfrm>
        </p:spPr>
        <p:txBody>
          <a:bodyPr>
            <a:noAutofit/>
          </a:bodyPr>
          <a:lstStyle/>
          <a:p>
            <a:r>
              <a:rPr lang="en-US" altLang="zh-TW" sz="3200" b="1" dirty="0" smtClean="0">
                <a:solidFill>
                  <a:schemeClr val="tx1"/>
                </a:solidFill>
              </a:rPr>
              <a:t>   ii</a:t>
            </a:r>
            <a:r>
              <a:rPr lang="en-US" altLang="zh-TW" sz="3200" b="1" dirty="0">
                <a:solidFill>
                  <a:schemeClr val="tx1"/>
                </a:solidFill>
              </a:rPr>
              <a:t>. indicate that </a:t>
            </a:r>
            <a:r>
              <a:rPr lang="en-US" altLang="zh-TW" sz="3200" b="1" dirty="0">
                <a:solidFill>
                  <a:srgbClr val="FF0000"/>
                </a:solidFill>
              </a:rPr>
              <a:t>the goods have been shipped on board</a:t>
            </a:r>
            <a:r>
              <a:rPr lang="en-US" altLang="zh-TW" sz="3200" b="1" dirty="0">
                <a:solidFill>
                  <a:schemeClr val="tx1"/>
                </a:solidFill>
              </a:rPr>
              <a:t> a </a:t>
            </a:r>
            <a:r>
              <a:rPr lang="en-US" altLang="zh-TW" sz="3200" b="1" dirty="0" smtClean="0">
                <a:solidFill>
                  <a:schemeClr val="tx1"/>
                </a:solidFill>
              </a:rPr>
              <a:t>named </a:t>
            </a:r>
            <a:r>
              <a:rPr lang="en-US" altLang="zh-TW" sz="3200" b="1" dirty="0">
                <a:solidFill>
                  <a:schemeClr val="tx1"/>
                </a:solidFill>
              </a:rPr>
              <a:t>vessel at the </a:t>
            </a:r>
            <a:r>
              <a:rPr lang="en-US" altLang="zh-TW" sz="3200" b="1" dirty="0">
                <a:solidFill>
                  <a:srgbClr val="FF0000"/>
                </a:solidFill>
              </a:rPr>
              <a:t>port of loading </a:t>
            </a:r>
            <a:r>
              <a:rPr lang="en-US" altLang="zh-TW" sz="3200" b="1" dirty="0">
                <a:solidFill>
                  <a:schemeClr val="tx1"/>
                </a:solidFill>
              </a:rPr>
              <a:t>stated in the credit </a:t>
            </a:r>
            <a:r>
              <a:rPr lang="en-US" altLang="zh-TW" sz="3200" b="1" dirty="0" smtClean="0">
                <a:solidFill>
                  <a:schemeClr val="tx1"/>
                </a:solidFill>
              </a:rPr>
              <a:t>by</a:t>
            </a:r>
            <a:r>
              <a:rPr lang="en-US" altLang="zh-TW" sz="3200" b="1" dirty="0">
                <a:solidFill>
                  <a:schemeClr val="tx1"/>
                </a:solidFill>
              </a:rPr>
              <a:t>: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 </a:t>
            </a:r>
            <a:r>
              <a:rPr lang="en-US" altLang="zh-TW" sz="3200" b="1" dirty="0">
                <a:solidFill>
                  <a:schemeClr val="tx1"/>
                </a:solidFill>
              </a:rPr>
              <a:t>pre-printed wording, or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an on board notation indicating the date on which </a:t>
            </a:r>
            <a:r>
              <a:rPr lang="en-US" altLang="zh-TW" sz="3200" b="1" dirty="0" smtClean="0">
                <a:solidFill>
                  <a:schemeClr val="tx1"/>
                </a:solidFill>
              </a:rPr>
              <a:t>the </a:t>
            </a:r>
            <a:r>
              <a:rPr lang="en-US" altLang="zh-TW" sz="3200" b="1" dirty="0">
                <a:solidFill>
                  <a:schemeClr val="tx1"/>
                </a:solidFill>
              </a:rPr>
              <a:t>goods have been shipped on board.</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83</a:t>
            </a:fld>
            <a:endParaRPr lang="zh-TW" altLang="en-US"/>
          </a:p>
        </p:txBody>
      </p:sp>
    </p:spTree>
    <p:extLst>
      <p:ext uri="{BB962C8B-B14F-4D97-AF65-F5344CB8AC3E}">
        <p14:creationId xmlns:p14="http://schemas.microsoft.com/office/powerpoint/2010/main" val="18914526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(3)</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467544" y="2564904"/>
            <a:ext cx="8424936" cy="4121422"/>
          </a:xfrm>
        </p:spPr>
        <p:txBody>
          <a:bodyPr>
            <a:noAutofit/>
          </a:bodyPr>
          <a:lstStyle/>
          <a:p>
            <a:r>
              <a:rPr lang="en-US" altLang="zh-TW" sz="2600" b="1" dirty="0" smtClean="0">
                <a:solidFill>
                  <a:schemeClr val="tx1"/>
                </a:solidFill>
              </a:rPr>
              <a:t>The </a:t>
            </a:r>
            <a:r>
              <a:rPr lang="en-US" altLang="zh-TW" sz="2600" b="1" dirty="0" smtClean="0">
                <a:solidFill>
                  <a:srgbClr val="FF0000"/>
                </a:solidFill>
              </a:rPr>
              <a:t>date of issuance </a:t>
            </a:r>
            <a:r>
              <a:rPr lang="en-US" altLang="zh-TW" sz="2600" b="1" dirty="0" smtClean="0">
                <a:solidFill>
                  <a:schemeClr val="tx1"/>
                </a:solidFill>
              </a:rPr>
              <a:t>of the bill of lading will be deemed to be the date of shipment unless the bill of lading contains an on board notation indicating the date of shipment, in which case the date stated in the </a:t>
            </a:r>
            <a:r>
              <a:rPr lang="en-US" altLang="zh-TW" sz="2600" b="1" dirty="0" smtClean="0">
                <a:solidFill>
                  <a:srgbClr val="FF0000"/>
                </a:solidFill>
              </a:rPr>
              <a:t>on board notation </a:t>
            </a:r>
            <a:r>
              <a:rPr lang="en-US" altLang="zh-TW" sz="2600" b="1" dirty="0" smtClean="0">
                <a:solidFill>
                  <a:schemeClr val="tx1"/>
                </a:solidFill>
              </a:rPr>
              <a:t>will be deemed to be the </a:t>
            </a:r>
            <a:r>
              <a:rPr lang="en-US" altLang="zh-TW" sz="2600" b="1" dirty="0" smtClean="0">
                <a:solidFill>
                  <a:srgbClr val="FF0000"/>
                </a:solidFill>
              </a:rPr>
              <a:t>date of  shipment</a:t>
            </a:r>
            <a:r>
              <a:rPr lang="en-US" altLang="zh-TW" sz="2600" b="1" dirty="0" smtClean="0">
                <a:solidFill>
                  <a:schemeClr val="tx1"/>
                </a:solidFill>
              </a:rPr>
              <a:t>.           </a:t>
            </a:r>
            <a:endParaRPr lang="zh-TW" altLang="zh-TW" sz="2600" dirty="0" smtClean="0">
              <a:solidFill>
                <a:schemeClr val="tx1"/>
              </a:solidFill>
            </a:endParaRPr>
          </a:p>
          <a:p>
            <a:r>
              <a:rPr lang="en-US" altLang="zh-TW" sz="2600" b="1" dirty="0" smtClean="0">
                <a:solidFill>
                  <a:schemeClr val="tx1"/>
                </a:solidFill>
              </a:rPr>
              <a:t>If the bill of lading contains the indication "</a:t>
            </a:r>
            <a:r>
              <a:rPr lang="en-US" altLang="zh-TW" sz="2600" b="1" dirty="0" smtClean="0">
                <a:solidFill>
                  <a:srgbClr val="FF0000"/>
                </a:solidFill>
              </a:rPr>
              <a:t>intended vessel</a:t>
            </a:r>
            <a:r>
              <a:rPr lang="en-US" altLang="zh-TW" sz="2600" b="1" dirty="0" smtClean="0">
                <a:solidFill>
                  <a:schemeClr val="tx1"/>
                </a:solidFill>
              </a:rPr>
              <a:t>" or similar qualification in relation to the name of the vessel, an </a:t>
            </a:r>
            <a:r>
              <a:rPr lang="en-US" altLang="zh-TW" sz="2600" b="1" dirty="0" smtClean="0">
                <a:solidFill>
                  <a:srgbClr val="FF0000"/>
                </a:solidFill>
              </a:rPr>
              <a:t>on board notation </a:t>
            </a:r>
            <a:r>
              <a:rPr lang="en-US" altLang="zh-TW" sz="2600" b="1" dirty="0" smtClean="0">
                <a:solidFill>
                  <a:schemeClr val="tx1"/>
                </a:solidFill>
              </a:rPr>
              <a:t>indicating the </a:t>
            </a:r>
            <a:r>
              <a:rPr lang="en-US" altLang="zh-TW" sz="2600" b="1" dirty="0" smtClean="0">
                <a:solidFill>
                  <a:srgbClr val="0070C0"/>
                </a:solidFill>
              </a:rPr>
              <a:t>date of shipment </a:t>
            </a:r>
            <a:r>
              <a:rPr lang="en-US" altLang="zh-TW" sz="2600" b="1" dirty="0" smtClean="0">
                <a:solidFill>
                  <a:schemeClr val="tx1"/>
                </a:solidFill>
              </a:rPr>
              <a:t>and the </a:t>
            </a:r>
            <a:r>
              <a:rPr lang="en-US" altLang="zh-TW" sz="2600" b="1" dirty="0" smtClean="0">
                <a:solidFill>
                  <a:srgbClr val="0070C0"/>
                </a:solidFill>
              </a:rPr>
              <a:t>name of the actual vessel </a:t>
            </a:r>
            <a:r>
              <a:rPr lang="en-US" altLang="zh-TW" sz="2600" b="1" dirty="0" smtClean="0">
                <a:solidFill>
                  <a:schemeClr val="tx1"/>
                </a:solidFill>
              </a:rPr>
              <a:t>is required. </a:t>
            </a:r>
            <a:r>
              <a:rPr lang="en-US" altLang="zh-TW" b="1" dirty="0" smtClean="0"/>
              <a:t>   </a:t>
            </a:r>
            <a:endParaRPr lang="zh-TW" altLang="en-US"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84</a:t>
            </a:fld>
            <a:endParaRPr lang="zh-TW" altLang="en-US"/>
          </a:p>
        </p:txBody>
      </p:sp>
    </p:spTree>
    <p:extLst>
      <p:ext uri="{BB962C8B-B14F-4D97-AF65-F5344CB8AC3E}">
        <p14:creationId xmlns:p14="http://schemas.microsoft.com/office/powerpoint/2010/main" val="5251382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(4)</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539552" y="2492896"/>
            <a:ext cx="8424936" cy="4121422"/>
          </a:xfrm>
        </p:spPr>
        <p:txBody>
          <a:bodyPr>
            <a:noAutofit/>
          </a:bodyPr>
          <a:lstStyle/>
          <a:p>
            <a:r>
              <a:rPr lang="en-US" altLang="zh-TW" sz="2800" b="1" dirty="0" smtClean="0">
                <a:solidFill>
                  <a:schemeClr val="tx1"/>
                </a:solidFill>
              </a:rPr>
              <a:t>     iii</a:t>
            </a:r>
            <a:r>
              <a:rPr lang="en-US" altLang="zh-TW" sz="2800" b="1" dirty="0">
                <a:solidFill>
                  <a:schemeClr val="tx1"/>
                </a:solidFill>
              </a:rPr>
              <a:t>. indicate shipment from </a:t>
            </a:r>
            <a:r>
              <a:rPr lang="en-US" altLang="zh-TW" sz="2800" b="1" dirty="0">
                <a:solidFill>
                  <a:srgbClr val="FF0000"/>
                </a:solidFill>
              </a:rPr>
              <a:t>the port of loading </a:t>
            </a:r>
            <a:r>
              <a:rPr lang="en-US" altLang="zh-TW" sz="2800" b="1" dirty="0">
                <a:solidFill>
                  <a:schemeClr val="tx1"/>
                </a:solidFill>
              </a:rPr>
              <a:t>to </a:t>
            </a:r>
            <a:r>
              <a:rPr lang="en-US" altLang="zh-TW" sz="2800" b="1" dirty="0">
                <a:solidFill>
                  <a:srgbClr val="FF0000"/>
                </a:solidFill>
              </a:rPr>
              <a:t>the port </a:t>
            </a:r>
            <a:r>
              <a:rPr lang="en-US" altLang="zh-TW" sz="2800" b="1" dirty="0" smtClean="0">
                <a:solidFill>
                  <a:srgbClr val="FF0000"/>
                </a:solidFill>
              </a:rPr>
              <a:t>of </a:t>
            </a:r>
            <a:r>
              <a:rPr lang="en-US" altLang="zh-TW" sz="2800" b="1" dirty="0">
                <a:solidFill>
                  <a:srgbClr val="FF0000"/>
                </a:solidFill>
              </a:rPr>
              <a:t>discharge </a:t>
            </a:r>
            <a:r>
              <a:rPr lang="en-US" altLang="zh-TW" sz="2800" b="1" dirty="0">
                <a:solidFill>
                  <a:schemeClr val="tx1"/>
                </a:solidFill>
              </a:rPr>
              <a:t>stated in the credit.       </a:t>
            </a:r>
            <a:endParaRPr lang="zh-TW" altLang="zh-TW" sz="2800" dirty="0">
              <a:solidFill>
                <a:schemeClr val="tx1"/>
              </a:solidFill>
            </a:endParaRPr>
          </a:p>
          <a:p>
            <a:r>
              <a:rPr lang="en-US" altLang="zh-TW" sz="2800" b="1" dirty="0" smtClean="0">
                <a:solidFill>
                  <a:schemeClr val="tx1"/>
                </a:solidFill>
              </a:rPr>
              <a:t>If </a:t>
            </a:r>
            <a:r>
              <a:rPr lang="en-US" altLang="zh-TW" sz="2800" b="1" dirty="0">
                <a:solidFill>
                  <a:schemeClr val="tx1"/>
                </a:solidFill>
              </a:rPr>
              <a:t>the bill of lading </a:t>
            </a:r>
            <a:r>
              <a:rPr lang="en-US" altLang="zh-TW" sz="2800" b="1" dirty="0">
                <a:solidFill>
                  <a:srgbClr val="0070C0"/>
                </a:solidFill>
              </a:rPr>
              <a:t>does not indicate </a:t>
            </a:r>
            <a:r>
              <a:rPr lang="en-US" altLang="zh-TW" sz="2800" b="1" dirty="0">
                <a:solidFill>
                  <a:schemeClr val="tx1"/>
                </a:solidFill>
              </a:rPr>
              <a:t>the port of </a:t>
            </a:r>
            <a:r>
              <a:rPr lang="en-US" altLang="zh-TW" sz="2800" b="1" dirty="0" smtClean="0">
                <a:solidFill>
                  <a:schemeClr val="tx1"/>
                </a:solidFill>
              </a:rPr>
              <a:t>loading </a:t>
            </a:r>
            <a:r>
              <a:rPr lang="en-US" altLang="zh-TW" sz="2800" b="1" dirty="0">
                <a:solidFill>
                  <a:schemeClr val="tx1"/>
                </a:solidFill>
              </a:rPr>
              <a:t>stated in the credit as the port of loading, or </a:t>
            </a:r>
            <a:r>
              <a:rPr lang="en-US" altLang="zh-TW" sz="2800" b="1" dirty="0" smtClean="0">
                <a:solidFill>
                  <a:schemeClr val="tx1"/>
                </a:solidFill>
              </a:rPr>
              <a:t>if </a:t>
            </a:r>
            <a:r>
              <a:rPr lang="en-US" altLang="zh-TW" sz="2800" b="1" dirty="0">
                <a:solidFill>
                  <a:schemeClr val="tx1"/>
                </a:solidFill>
              </a:rPr>
              <a:t>it contains the </a:t>
            </a:r>
            <a:r>
              <a:rPr lang="en-US" altLang="zh-TW" sz="2800" b="1" dirty="0" smtClean="0">
                <a:solidFill>
                  <a:schemeClr val="tx1"/>
                </a:solidFill>
              </a:rPr>
              <a:t>indication </a:t>
            </a:r>
            <a:r>
              <a:rPr lang="zh-TW" altLang="zh-TW" sz="2800" b="1" dirty="0" smtClean="0">
                <a:solidFill>
                  <a:srgbClr val="0070C0"/>
                </a:solidFill>
              </a:rPr>
              <a:t>“</a:t>
            </a:r>
            <a:r>
              <a:rPr lang="en-US" altLang="zh-TW" sz="2800" b="1" dirty="0">
                <a:solidFill>
                  <a:srgbClr val="0070C0"/>
                </a:solidFill>
              </a:rPr>
              <a:t>intended</a:t>
            </a:r>
            <a:r>
              <a:rPr lang="zh-TW" altLang="zh-TW" sz="2800" b="1" dirty="0">
                <a:solidFill>
                  <a:srgbClr val="0070C0"/>
                </a:solidFill>
              </a:rPr>
              <a:t>”</a:t>
            </a:r>
            <a:r>
              <a:rPr lang="en-US" altLang="zh-TW" sz="2800" b="1" dirty="0">
                <a:solidFill>
                  <a:srgbClr val="0070C0"/>
                </a:solidFill>
              </a:rPr>
              <a:t> </a:t>
            </a:r>
            <a:r>
              <a:rPr lang="en-US" altLang="zh-TW" sz="2800" b="1" dirty="0">
                <a:solidFill>
                  <a:schemeClr val="tx1"/>
                </a:solidFill>
              </a:rPr>
              <a:t>or similar </a:t>
            </a:r>
            <a:r>
              <a:rPr lang="en-US" altLang="zh-TW" sz="2800" b="1" dirty="0" smtClean="0">
                <a:solidFill>
                  <a:schemeClr val="tx1"/>
                </a:solidFill>
              </a:rPr>
              <a:t>qualification </a:t>
            </a:r>
            <a:r>
              <a:rPr lang="en-US" altLang="zh-TW" sz="2800" b="1" dirty="0">
                <a:solidFill>
                  <a:schemeClr val="tx1"/>
                </a:solidFill>
              </a:rPr>
              <a:t>in relation to the port of loading, an </a:t>
            </a:r>
            <a:r>
              <a:rPr lang="en-US" altLang="zh-TW" sz="2800" b="1" dirty="0" smtClean="0">
                <a:solidFill>
                  <a:srgbClr val="0070C0"/>
                </a:solidFill>
              </a:rPr>
              <a:t>on </a:t>
            </a:r>
            <a:r>
              <a:rPr lang="en-US" altLang="zh-TW" sz="2800" b="1" dirty="0">
                <a:solidFill>
                  <a:srgbClr val="0070C0"/>
                </a:solidFill>
              </a:rPr>
              <a:t>board notation</a:t>
            </a:r>
            <a:r>
              <a:rPr lang="en-US" altLang="zh-TW" sz="2800" b="1" dirty="0">
                <a:solidFill>
                  <a:schemeClr val="tx1"/>
                </a:solidFill>
              </a:rPr>
              <a:t> indicating the port of loading as </a:t>
            </a:r>
            <a:r>
              <a:rPr lang="en-US" altLang="zh-TW" sz="2800" b="1" dirty="0" smtClean="0">
                <a:solidFill>
                  <a:schemeClr val="tx1"/>
                </a:solidFill>
              </a:rPr>
              <a:t>stated </a:t>
            </a:r>
            <a:r>
              <a:rPr lang="en-US" altLang="zh-TW" sz="2800" b="1" dirty="0">
                <a:solidFill>
                  <a:schemeClr val="tx1"/>
                </a:solidFill>
              </a:rPr>
              <a:t>in the credit, the date of shipment and the </a:t>
            </a:r>
            <a:r>
              <a:rPr lang="en-US" altLang="zh-TW" sz="2800" b="1" dirty="0" smtClean="0">
                <a:solidFill>
                  <a:schemeClr val="tx1"/>
                </a:solidFill>
              </a:rPr>
              <a:t> </a:t>
            </a:r>
            <a:r>
              <a:rPr lang="en-US" altLang="zh-TW" sz="2800" b="1" dirty="0">
                <a:solidFill>
                  <a:schemeClr val="tx1"/>
                </a:solidFill>
              </a:rPr>
              <a:t>name of the vessel is required.</a:t>
            </a:r>
            <a:r>
              <a:rPr lang="en-US" altLang="zh-TW" sz="2800" b="1" dirty="0" smtClean="0">
                <a:solidFill>
                  <a:schemeClr val="tx1"/>
                </a:solidFill>
              </a:rPr>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85</a:t>
            </a:fld>
            <a:endParaRPr lang="zh-TW" altLang="en-US"/>
          </a:p>
        </p:txBody>
      </p:sp>
    </p:spTree>
    <p:extLst>
      <p:ext uri="{BB962C8B-B14F-4D97-AF65-F5344CB8AC3E}">
        <p14:creationId xmlns:p14="http://schemas.microsoft.com/office/powerpoint/2010/main" val="39493078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(5)</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95536" y="2736578"/>
            <a:ext cx="8424936" cy="4121422"/>
          </a:xfrm>
        </p:spPr>
        <p:txBody>
          <a:bodyPr>
            <a:noAutofit/>
          </a:bodyPr>
          <a:lstStyle/>
          <a:p>
            <a:r>
              <a:rPr lang="en-US" altLang="zh-TW" sz="2500" b="1" dirty="0" smtClean="0"/>
              <a:t>     </a:t>
            </a:r>
            <a:r>
              <a:rPr lang="en-US" altLang="zh-TW" sz="2500" b="1" dirty="0" smtClean="0">
                <a:solidFill>
                  <a:schemeClr val="tx1"/>
                </a:solidFill>
              </a:rPr>
              <a:t>iv</a:t>
            </a:r>
            <a:r>
              <a:rPr lang="en-US" altLang="zh-TW" sz="2500" b="1" dirty="0">
                <a:solidFill>
                  <a:schemeClr val="tx1"/>
                </a:solidFill>
              </a:rPr>
              <a:t>. be the </a:t>
            </a:r>
            <a:r>
              <a:rPr lang="en-US" altLang="zh-TW" sz="2500" b="1" dirty="0">
                <a:solidFill>
                  <a:srgbClr val="FF0000"/>
                </a:solidFill>
              </a:rPr>
              <a:t>sole original </a:t>
            </a:r>
            <a:r>
              <a:rPr lang="en-US" altLang="zh-TW" sz="2500" b="1" dirty="0">
                <a:solidFill>
                  <a:schemeClr val="tx1"/>
                </a:solidFill>
              </a:rPr>
              <a:t>bill of lading or, if issued in more </a:t>
            </a:r>
            <a:r>
              <a:rPr lang="en-US" altLang="zh-TW" sz="2500" b="1" dirty="0" smtClean="0">
                <a:solidFill>
                  <a:schemeClr val="tx1"/>
                </a:solidFill>
              </a:rPr>
              <a:t>than </a:t>
            </a:r>
            <a:r>
              <a:rPr lang="en-US" altLang="zh-TW" sz="2500" b="1" dirty="0">
                <a:solidFill>
                  <a:schemeClr val="tx1"/>
                </a:solidFill>
              </a:rPr>
              <a:t>one original, be </a:t>
            </a:r>
            <a:r>
              <a:rPr lang="en-US" altLang="zh-TW" sz="2500" b="1" dirty="0">
                <a:solidFill>
                  <a:srgbClr val="FF0000"/>
                </a:solidFill>
              </a:rPr>
              <a:t>the full set </a:t>
            </a:r>
            <a:r>
              <a:rPr lang="en-US" altLang="zh-TW" sz="2500" b="1" dirty="0">
                <a:solidFill>
                  <a:schemeClr val="tx1"/>
                </a:solidFill>
              </a:rPr>
              <a:t>as indicated on the bill </a:t>
            </a:r>
            <a:r>
              <a:rPr lang="en-US" altLang="zh-TW" sz="2500" b="1" dirty="0" smtClean="0">
                <a:solidFill>
                  <a:schemeClr val="tx1"/>
                </a:solidFill>
              </a:rPr>
              <a:t>of lading</a:t>
            </a:r>
            <a:r>
              <a:rPr lang="en-US" altLang="zh-TW" sz="2500" b="1" dirty="0">
                <a:solidFill>
                  <a:schemeClr val="tx1"/>
                </a:solidFill>
              </a:rPr>
              <a:t>.                </a:t>
            </a:r>
            <a:endParaRPr lang="zh-TW" altLang="zh-TW" sz="2500" dirty="0">
              <a:solidFill>
                <a:schemeClr val="tx1"/>
              </a:solidFill>
            </a:endParaRPr>
          </a:p>
          <a:p>
            <a:r>
              <a:rPr lang="en-US" altLang="zh-TW" sz="2500" b="1" dirty="0">
                <a:solidFill>
                  <a:schemeClr val="tx1"/>
                </a:solidFill>
              </a:rPr>
              <a:t>    </a:t>
            </a:r>
            <a:r>
              <a:rPr lang="en-US" altLang="zh-TW" sz="2500" b="1" dirty="0" smtClean="0">
                <a:solidFill>
                  <a:schemeClr val="tx1"/>
                </a:solidFill>
              </a:rPr>
              <a:t> v</a:t>
            </a:r>
            <a:r>
              <a:rPr lang="en-US" altLang="zh-TW" sz="2500" b="1" dirty="0">
                <a:solidFill>
                  <a:schemeClr val="tx1"/>
                </a:solidFill>
              </a:rPr>
              <a:t>.  contain terms and conditions of </a:t>
            </a:r>
            <a:r>
              <a:rPr lang="en-US" altLang="zh-TW" sz="2500" b="1" dirty="0" smtClean="0">
                <a:solidFill>
                  <a:schemeClr val="tx1"/>
                </a:solidFill>
              </a:rPr>
              <a:t>carriage</a:t>
            </a:r>
            <a:r>
              <a:rPr lang="en-US" altLang="zh-TW" b="1" dirty="0" smtClean="0">
                <a:solidFill>
                  <a:srgbClr val="0070C0"/>
                </a:solidFill>
              </a:rPr>
              <a:t>(</a:t>
            </a:r>
            <a:r>
              <a:rPr lang="zh-TW" altLang="en-US" b="1" dirty="0" smtClean="0">
                <a:solidFill>
                  <a:srgbClr val="0070C0"/>
                </a:solidFill>
              </a:rPr>
              <a:t>詳式提單</a:t>
            </a:r>
            <a:r>
              <a:rPr lang="en-US" altLang="zh-TW" b="1" dirty="0" smtClean="0">
                <a:solidFill>
                  <a:srgbClr val="0070C0"/>
                </a:solidFill>
              </a:rPr>
              <a:t>) </a:t>
            </a:r>
            <a:r>
              <a:rPr lang="en-US" altLang="zh-TW" sz="2500" b="1" dirty="0">
                <a:solidFill>
                  <a:schemeClr val="tx1"/>
                </a:solidFill>
              </a:rPr>
              <a:t>or make </a:t>
            </a:r>
            <a:r>
              <a:rPr lang="en-US" altLang="zh-TW" sz="2500" b="1" dirty="0" smtClean="0">
                <a:solidFill>
                  <a:schemeClr val="tx1"/>
                </a:solidFill>
              </a:rPr>
              <a:t>reference </a:t>
            </a:r>
            <a:r>
              <a:rPr lang="en-US" altLang="zh-TW" sz="2500" b="1" dirty="0">
                <a:solidFill>
                  <a:schemeClr val="tx1"/>
                </a:solidFill>
              </a:rPr>
              <a:t>to another source containing the terms </a:t>
            </a:r>
            <a:r>
              <a:rPr lang="en-US" altLang="zh-TW" sz="2500" b="1" dirty="0" smtClean="0">
                <a:solidFill>
                  <a:schemeClr val="tx1"/>
                </a:solidFill>
              </a:rPr>
              <a:t>and conditions </a:t>
            </a:r>
            <a:r>
              <a:rPr lang="en-US" altLang="zh-TW" sz="2500" b="1" dirty="0">
                <a:solidFill>
                  <a:schemeClr val="tx1"/>
                </a:solidFill>
              </a:rPr>
              <a:t>of carriage (</a:t>
            </a:r>
            <a:r>
              <a:rPr lang="en-US" altLang="zh-TW" sz="2500" b="1" dirty="0">
                <a:solidFill>
                  <a:srgbClr val="0070C0"/>
                </a:solidFill>
              </a:rPr>
              <a:t>short form </a:t>
            </a:r>
            <a:r>
              <a:rPr lang="en-US" altLang="zh-TW" sz="2500" b="1" dirty="0">
                <a:solidFill>
                  <a:schemeClr val="tx1"/>
                </a:solidFill>
              </a:rPr>
              <a:t>or blank back  bill of lading). Contents of terms and conditions of </a:t>
            </a:r>
            <a:r>
              <a:rPr lang="en-US" altLang="zh-TW" sz="2500" b="1" dirty="0" smtClean="0">
                <a:solidFill>
                  <a:schemeClr val="tx1"/>
                </a:solidFill>
              </a:rPr>
              <a:t>carriage </a:t>
            </a:r>
            <a:r>
              <a:rPr lang="en-US" altLang="zh-TW" sz="2500" b="1" dirty="0">
                <a:solidFill>
                  <a:schemeClr val="tx1"/>
                </a:solidFill>
              </a:rPr>
              <a:t>will </a:t>
            </a:r>
            <a:r>
              <a:rPr lang="en-US" altLang="zh-TW" sz="2500" b="1" dirty="0">
                <a:solidFill>
                  <a:srgbClr val="FF0000"/>
                </a:solidFill>
              </a:rPr>
              <a:t>not be examined</a:t>
            </a:r>
            <a:r>
              <a:rPr lang="en-US" altLang="zh-TW" sz="2500" b="1" dirty="0">
                <a:solidFill>
                  <a:schemeClr val="tx1"/>
                </a:solidFill>
              </a:rPr>
              <a:t>.        </a:t>
            </a:r>
            <a:endParaRPr lang="zh-TW" altLang="zh-TW" sz="2500" dirty="0">
              <a:solidFill>
                <a:schemeClr val="tx1"/>
              </a:solidFill>
            </a:endParaRPr>
          </a:p>
          <a:p>
            <a:r>
              <a:rPr lang="en-US" altLang="zh-TW" sz="2500" b="1" dirty="0">
                <a:solidFill>
                  <a:schemeClr val="tx1"/>
                </a:solidFill>
              </a:rPr>
              <a:t>    vi. contain </a:t>
            </a:r>
            <a:r>
              <a:rPr lang="en-US" altLang="zh-TW" sz="2500" b="1" dirty="0">
                <a:solidFill>
                  <a:srgbClr val="FF0000"/>
                </a:solidFill>
              </a:rPr>
              <a:t>no indication </a:t>
            </a:r>
            <a:r>
              <a:rPr lang="en-US" altLang="zh-TW" sz="2500" b="1" dirty="0">
                <a:solidFill>
                  <a:schemeClr val="tx1"/>
                </a:solidFill>
              </a:rPr>
              <a:t>that it is subject to a </a:t>
            </a:r>
            <a:r>
              <a:rPr lang="en-US" altLang="zh-TW" sz="2500" b="1" dirty="0">
                <a:solidFill>
                  <a:srgbClr val="FF0000"/>
                </a:solidFill>
              </a:rPr>
              <a:t>charter </a:t>
            </a:r>
            <a:r>
              <a:rPr lang="en-US" altLang="zh-TW" sz="2500" b="1" dirty="0" smtClean="0">
                <a:solidFill>
                  <a:srgbClr val="FF0000"/>
                </a:solidFill>
              </a:rPr>
              <a:t>party</a:t>
            </a:r>
            <a:r>
              <a:rPr lang="en-US" altLang="zh-TW" sz="2500" b="1" dirty="0">
                <a:solidFill>
                  <a:schemeClr val="tx1"/>
                </a:solidFill>
              </a:rPr>
              <a:t>. </a:t>
            </a:r>
            <a:endParaRPr lang="zh-TW" altLang="zh-TW" sz="25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86</a:t>
            </a:fld>
            <a:endParaRPr lang="zh-TW" altLang="en-US"/>
          </a:p>
        </p:txBody>
      </p:sp>
    </p:spTree>
    <p:extLst>
      <p:ext uri="{BB962C8B-B14F-4D97-AF65-F5344CB8AC3E}">
        <p14:creationId xmlns:p14="http://schemas.microsoft.com/office/powerpoint/2010/main" val="25225233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(6)</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611560" y="2736578"/>
            <a:ext cx="8136904" cy="4121422"/>
          </a:xfrm>
        </p:spPr>
        <p:txBody>
          <a:bodyPr>
            <a:noAutofit/>
          </a:bodyPr>
          <a:lstStyle/>
          <a:p>
            <a:r>
              <a:rPr lang="en-US" altLang="zh-TW" sz="3600" b="1" dirty="0">
                <a:solidFill>
                  <a:schemeClr val="tx1"/>
                </a:solidFill>
              </a:rPr>
              <a:t>b. For the purpose of this article, </a:t>
            </a:r>
            <a:r>
              <a:rPr lang="en-US" altLang="zh-TW" sz="3600" b="1" dirty="0" err="1">
                <a:solidFill>
                  <a:srgbClr val="FF0000"/>
                </a:solidFill>
              </a:rPr>
              <a:t>transhipment</a:t>
            </a:r>
            <a:r>
              <a:rPr lang="en-US" altLang="zh-TW" sz="3600" b="1" dirty="0">
                <a:solidFill>
                  <a:schemeClr val="tx1"/>
                </a:solidFill>
              </a:rPr>
              <a:t> means </a:t>
            </a:r>
            <a:r>
              <a:rPr lang="en-US" altLang="zh-TW" sz="3600" b="1" dirty="0" smtClean="0">
                <a:solidFill>
                  <a:schemeClr val="tx1"/>
                </a:solidFill>
              </a:rPr>
              <a:t>unloading </a:t>
            </a:r>
            <a:r>
              <a:rPr lang="en-US" altLang="zh-TW" sz="3600" b="1" dirty="0">
                <a:solidFill>
                  <a:schemeClr val="tx1"/>
                </a:solidFill>
              </a:rPr>
              <a:t>from one vessel and reloading to </a:t>
            </a:r>
            <a:r>
              <a:rPr lang="en-US" altLang="zh-TW" sz="3600" b="1" dirty="0" smtClean="0">
                <a:solidFill>
                  <a:schemeClr val="tx1"/>
                </a:solidFill>
              </a:rPr>
              <a:t>another</a:t>
            </a:r>
            <a:r>
              <a:rPr lang="en-US" altLang="zh-TW" sz="3600" b="1" dirty="0">
                <a:solidFill>
                  <a:schemeClr val="tx1"/>
                </a:solidFill>
              </a:rPr>
              <a:t> vessel during the carriage from the port of loading to the </a:t>
            </a:r>
            <a:r>
              <a:rPr lang="en-US" altLang="zh-TW" sz="3600" b="1" dirty="0" smtClean="0">
                <a:solidFill>
                  <a:schemeClr val="tx1"/>
                </a:solidFill>
              </a:rPr>
              <a:t>port </a:t>
            </a:r>
            <a:r>
              <a:rPr lang="en-US" altLang="zh-TW" sz="3600" b="1" dirty="0">
                <a:solidFill>
                  <a:schemeClr val="tx1"/>
                </a:solidFill>
              </a:rPr>
              <a:t>of discharge stated in the credit. </a:t>
            </a:r>
            <a:endParaRPr lang="zh-TW" altLang="en-US" sz="36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87</a:t>
            </a:fld>
            <a:endParaRPr lang="zh-TW" altLang="en-US"/>
          </a:p>
        </p:txBody>
      </p:sp>
    </p:spTree>
    <p:extLst>
      <p:ext uri="{BB962C8B-B14F-4D97-AF65-F5344CB8AC3E}">
        <p14:creationId xmlns:p14="http://schemas.microsoft.com/office/powerpoint/2010/main" val="7216684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(7)</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539552" y="2420888"/>
            <a:ext cx="8496944" cy="4121422"/>
          </a:xfrm>
        </p:spPr>
        <p:txBody>
          <a:bodyPr>
            <a:noAutofit/>
          </a:bodyPr>
          <a:lstStyle/>
          <a:p>
            <a:r>
              <a:rPr lang="en-US" altLang="zh-TW" sz="2600" b="1" dirty="0">
                <a:solidFill>
                  <a:schemeClr val="tx1"/>
                </a:solidFill>
              </a:rPr>
              <a:t>c. </a:t>
            </a:r>
            <a:r>
              <a:rPr lang="en-US" altLang="zh-TW" sz="2600" b="1" dirty="0" err="1">
                <a:solidFill>
                  <a:schemeClr val="tx1"/>
                </a:solidFill>
              </a:rPr>
              <a:t>i</a:t>
            </a:r>
            <a:r>
              <a:rPr lang="en-US" altLang="zh-TW" sz="2600" b="1" dirty="0">
                <a:solidFill>
                  <a:schemeClr val="tx1"/>
                </a:solidFill>
              </a:rPr>
              <a:t>. A bill of lading </a:t>
            </a:r>
            <a:r>
              <a:rPr lang="en-US" altLang="zh-TW" sz="2600" b="1" dirty="0">
                <a:solidFill>
                  <a:srgbClr val="FF0000"/>
                </a:solidFill>
              </a:rPr>
              <a:t>may indicate </a:t>
            </a:r>
            <a:r>
              <a:rPr lang="en-US" altLang="zh-TW" sz="2600" b="1" dirty="0">
                <a:solidFill>
                  <a:schemeClr val="tx1"/>
                </a:solidFill>
              </a:rPr>
              <a:t>that the goods </a:t>
            </a:r>
            <a:r>
              <a:rPr lang="en-US" altLang="zh-TW" sz="2600" b="1" dirty="0">
                <a:solidFill>
                  <a:srgbClr val="FF0000"/>
                </a:solidFill>
              </a:rPr>
              <a:t>will or may </a:t>
            </a:r>
            <a:r>
              <a:rPr lang="en-US" altLang="zh-TW" sz="2600" b="1" dirty="0" smtClean="0">
                <a:solidFill>
                  <a:srgbClr val="FF0000"/>
                </a:solidFill>
              </a:rPr>
              <a:t>be </a:t>
            </a:r>
            <a:r>
              <a:rPr lang="en-US" altLang="zh-TW" sz="2600" b="1" dirty="0" err="1">
                <a:solidFill>
                  <a:srgbClr val="FF0000"/>
                </a:solidFill>
              </a:rPr>
              <a:t>transhipped</a:t>
            </a:r>
            <a:r>
              <a:rPr lang="en-US" altLang="zh-TW" sz="2600" b="1" dirty="0">
                <a:solidFill>
                  <a:schemeClr val="tx1"/>
                </a:solidFill>
              </a:rPr>
              <a:t> provided that the entire </a:t>
            </a:r>
            <a:r>
              <a:rPr lang="en-US" altLang="zh-TW" sz="2600" b="1" dirty="0" smtClean="0">
                <a:solidFill>
                  <a:schemeClr val="tx1"/>
                </a:solidFill>
              </a:rPr>
              <a:t>carriage is </a:t>
            </a:r>
            <a:r>
              <a:rPr lang="en-US" altLang="zh-TW" sz="2600" b="1" dirty="0">
                <a:solidFill>
                  <a:schemeClr val="tx1"/>
                </a:solidFill>
              </a:rPr>
              <a:t>covered by one and the same bill of lading.  </a:t>
            </a:r>
            <a:r>
              <a:rPr lang="zh-TW" altLang="zh-TW" sz="2600" dirty="0">
                <a:solidFill>
                  <a:schemeClr val="tx1"/>
                </a:solidFill>
              </a:rPr>
              <a:t>　</a:t>
            </a:r>
          </a:p>
          <a:p>
            <a:r>
              <a:rPr lang="en-US" altLang="zh-TW" sz="2600" b="1" dirty="0">
                <a:solidFill>
                  <a:schemeClr val="tx1"/>
                </a:solidFill>
              </a:rPr>
              <a:t>   ii. A bill of lading indicating that </a:t>
            </a:r>
            <a:r>
              <a:rPr lang="en-US" altLang="zh-TW" sz="2600" b="1" dirty="0" err="1">
                <a:solidFill>
                  <a:srgbClr val="FF0000"/>
                </a:solidFill>
              </a:rPr>
              <a:t>transhipment</a:t>
            </a:r>
            <a:r>
              <a:rPr lang="en-US" altLang="zh-TW" sz="2600" b="1" dirty="0">
                <a:solidFill>
                  <a:schemeClr val="tx1"/>
                </a:solidFill>
              </a:rPr>
              <a:t> will or may </a:t>
            </a:r>
            <a:r>
              <a:rPr lang="en-US" altLang="zh-TW" sz="2600" b="1" dirty="0" smtClean="0">
                <a:solidFill>
                  <a:schemeClr val="tx1"/>
                </a:solidFill>
              </a:rPr>
              <a:t>take </a:t>
            </a:r>
            <a:r>
              <a:rPr lang="en-US" altLang="zh-TW" sz="2600" b="1" dirty="0">
                <a:solidFill>
                  <a:schemeClr val="tx1"/>
                </a:solidFill>
              </a:rPr>
              <a:t>place is </a:t>
            </a:r>
            <a:r>
              <a:rPr lang="en-US" altLang="zh-TW" sz="2600" b="1" dirty="0">
                <a:solidFill>
                  <a:srgbClr val="FF0000"/>
                </a:solidFill>
              </a:rPr>
              <a:t>acceptable</a:t>
            </a:r>
            <a:r>
              <a:rPr lang="en-US" altLang="zh-TW" sz="2600" b="1" dirty="0">
                <a:solidFill>
                  <a:schemeClr val="tx1"/>
                </a:solidFill>
              </a:rPr>
              <a:t>, </a:t>
            </a:r>
            <a:r>
              <a:rPr lang="en-US" altLang="zh-TW" sz="2600" b="1" dirty="0">
                <a:solidFill>
                  <a:srgbClr val="0070C0"/>
                </a:solidFill>
              </a:rPr>
              <a:t>even if the credit prohibits </a:t>
            </a:r>
            <a:r>
              <a:rPr lang="en-US" altLang="zh-TW" sz="2600" b="1" dirty="0" err="1" smtClean="0">
                <a:solidFill>
                  <a:srgbClr val="0070C0"/>
                </a:solidFill>
              </a:rPr>
              <a:t>transhipment</a:t>
            </a:r>
            <a:r>
              <a:rPr lang="en-US" altLang="zh-TW" sz="2600" b="1" dirty="0">
                <a:solidFill>
                  <a:schemeClr val="tx1"/>
                </a:solidFill>
              </a:rPr>
              <a:t>, if the goods have been shipped in a </a:t>
            </a:r>
            <a:r>
              <a:rPr lang="en-US" altLang="zh-TW" sz="2600" b="1" dirty="0" smtClean="0">
                <a:solidFill>
                  <a:schemeClr val="tx1"/>
                </a:solidFill>
              </a:rPr>
              <a:t>container</a:t>
            </a:r>
            <a:r>
              <a:rPr lang="en-US" altLang="zh-TW" sz="2600" b="1" dirty="0">
                <a:solidFill>
                  <a:schemeClr val="tx1"/>
                </a:solidFill>
              </a:rPr>
              <a:t>, trailer or LASH barge as  evidenced by </a:t>
            </a:r>
            <a:r>
              <a:rPr lang="en-US" altLang="zh-TW" sz="2600" b="1" dirty="0" smtClean="0">
                <a:solidFill>
                  <a:schemeClr val="tx1"/>
                </a:solidFill>
              </a:rPr>
              <a:t>the bill </a:t>
            </a:r>
            <a:r>
              <a:rPr lang="en-US" altLang="zh-TW" sz="2600" b="1" dirty="0">
                <a:solidFill>
                  <a:schemeClr val="tx1"/>
                </a:solidFill>
              </a:rPr>
              <a:t>of lading. </a:t>
            </a:r>
            <a:endParaRPr lang="en-US" altLang="zh-TW" sz="2600" b="1" dirty="0" smtClean="0">
              <a:solidFill>
                <a:schemeClr val="tx1"/>
              </a:solidFill>
            </a:endParaRPr>
          </a:p>
          <a:p>
            <a:r>
              <a:rPr lang="en-US" altLang="zh-TW" sz="2600" b="1" dirty="0" smtClean="0">
                <a:solidFill>
                  <a:schemeClr val="tx1"/>
                </a:solidFill>
              </a:rPr>
              <a:t>d</a:t>
            </a:r>
            <a:r>
              <a:rPr lang="en-US" altLang="zh-TW" sz="2600" b="1" dirty="0">
                <a:solidFill>
                  <a:schemeClr val="tx1"/>
                </a:solidFill>
              </a:rPr>
              <a:t>. Clauses in a bill of lading stating that the carrier reserves the right to </a:t>
            </a:r>
            <a:r>
              <a:rPr lang="en-US" altLang="zh-TW" sz="2600" b="1" dirty="0" err="1">
                <a:solidFill>
                  <a:schemeClr val="tx1"/>
                </a:solidFill>
              </a:rPr>
              <a:t>tranship</a:t>
            </a:r>
            <a:r>
              <a:rPr lang="en-US" altLang="zh-TW" sz="2600" b="1" dirty="0">
                <a:solidFill>
                  <a:schemeClr val="tx1"/>
                </a:solidFill>
              </a:rPr>
              <a:t> </a:t>
            </a:r>
            <a:r>
              <a:rPr lang="en-US" altLang="zh-TW" sz="2600" b="1" dirty="0">
                <a:solidFill>
                  <a:srgbClr val="FF0000"/>
                </a:solidFill>
              </a:rPr>
              <a:t>will be disregarded</a:t>
            </a:r>
            <a:r>
              <a:rPr lang="en-US" altLang="zh-TW" sz="2800" b="1" dirty="0">
                <a:solidFill>
                  <a:schemeClr val="tx1"/>
                </a:solidFill>
              </a:rPr>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88</a:t>
            </a:fld>
            <a:endParaRPr lang="zh-TW" altLang="en-US"/>
          </a:p>
        </p:txBody>
      </p:sp>
    </p:spTree>
    <p:extLst>
      <p:ext uri="{BB962C8B-B14F-4D97-AF65-F5344CB8AC3E}">
        <p14:creationId xmlns:p14="http://schemas.microsoft.com/office/powerpoint/2010/main" val="8289525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124744"/>
            <a:ext cx="7772400" cy="1362075"/>
          </a:xfrm>
        </p:spPr>
        <p:txBody>
          <a:bodyPr>
            <a:normAutofit fontScale="90000"/>
          </a:bodyPr>
          <a:lstStyle/>
          <a:p>
            <a:r>
              <a:rPr lang="en-US" altLang="zh-TW" b="1" dirty="0"/>
              <a:t>Bill of </a:t>
            </a:r>
            <a:r>
              <a:rPr lang="en-US" altLang="zh-TW" b="1" dirty="0" smtClean="0"/>
              <a:t>Lading v. </a:t>
            </a:r>
            <a:r>
              <a:rPr lang="en-US" altLang="zh-TW" b="1" dirty="0"/>
              <a:t>Non-Negotiable Sea </a:t>
            </a:r>
            <a:r>
              <a:rPr lang="en-US" altLang="zh-TW" b="1" dirty="0" smtClean="0"/>
              <a:t>Waybill  (</a:t>
            </a:r>
            <a:r>
              <a:rPr lang="zh-TW" altLang="zh-TW" b="1" dirty="0" smtClean="0"/>
              <a:t>提單</a:t>
            </a:r>
            <a:r>
              <a:rPr lang="zh-TW" altLang="en-US" b="1" dirty="0" smtClean="0"/>
              <a:t>與</a:t>
            </a:r>
            <a:r>
              <a:rPr lang="zh-TW" altLang="zh-TW" b="1" dirty="0"/>
              <a:t>不可轉讓的海運貨單 </a:t>
            </a:r>
            <a:r>
              <a:rPr lang="en-US" altLang="zh-TW" b="1" dirty="0" smtClean="0"/>
              <a:t>)</a:t>
            </a:r>
            <a:r>
              <a:rPr lang="en-US" altLang="zh-TW" b="1" dirty="0"/>
              <a:t/>
            </a:r>
            <a:br>
              <a:rPr lang="en-US" altLang="zh-TW" b="1" dirty="0"/>
            </a:br>
            <a:endParaRPr lang="zh-TW" altLang="en-US" dirty="0"/>
          </a:p>
        </p:txBody>
      </p:sp>
      <p:sp>
        <p:nvSpPr>
          <p:cNvPr id="3" name="文字版面配置區 2"/>
          <p:cNvSpPr>
            <a:spLocks noGrp="1"/>
          </p:cNvSpPr>
          <p:nvPr>
            <p:ph type="body" idx="1"/>
          </p:nvPr>
        </p:nvSpPr>
        <p:spPr>
          <a:xfrm>
            <a:off x="179512" y="2636912"/>
            <a:ext cx="8784976" cy="3977406"/>
          </a:xfrm>
        </p:spPr>
        <p:txBody>
          <a:bodyPr>
            <a:normAutofit fontScale="85000" lnSpcReduction="20000"/>
          </a:bodyPr>
          <a:lstStyle/>
          <a:p>
            <a:r>
              <a:rPr lang="zh-TW" altLang="en-US" sz="3000" b="1" dirty="0" smtClean="0">
                <a:solidFill>
                  <a:schemeClr val="tx1"/>
                </a:solidFill>
                <a:latin typeface="+mj-ea"/>
                <a:ea typeface="+mj-ea"/>
              </a:rPr>
              <a:t>一、相同點</a:t>
            </a:r>
            <a:r>
              <a:rPr lang="en-US" altLang="zh-TW" sz="3000" b="1" dirty="0" smtClean="0">
                <a:solidFill>
                  <a:schemeClr val="tx1"/>
                </a:solidFill>
                <a:latin typeface="+mj-ea"/>
                <a:ea typeface="+mj-ea"/>
              </a:rPr>
              <a:t>: </a:t>
            </a:r>
            <a:r>
              <a:rPr lang="zh-TW" altLang="en-US" sz="3000" b="1" dirty="0" smtClean="0">
                <a:solidFill>
                  <a:schemeClr val="tx1"/>
                </a:solidFill>
                <a:latin typeface="+mj-ea"/>
                <a:ea typeface="+mj-ea"/>
              </a:rPr>
              <a:t>都是純海運</a:t>
            </a:r>
            <a:endParaRPr lang="en-US" altLang="zh-TW" sz="3000" b="1" dirty="0" smtClean="0">
              <a:solidFill>
                <a:schemeClr val="tx1"/>
              </a:solidFill>
              <a:latin typeface="+mj-ea"/>
              <a:ea typeface="+mj-ea"/>
            </a:endParaRPr>
          </a:p>
          <a:p>
            <a:r>
              <a:rPr lang="zh-TW" altLang="en-US" sz="3000" b="1" dirty="0" smtClean="0">
                <a:solidFill>
                  <a:schemeClr val="tx1"/>
                </a:solidFill>
                <a:latin typeface="+mj-ea"/>
                <a:ea typeface="+mj-ea"/>
              </a:rPr>
              <a:t>二、相異點</a:t>
            </a:r>
            <a:r>
              <a:rPr lang="en-US" altLang="zh-TW" sz="3000" b="1" dirty="0" smtClean="0">
                <a:solidFill>
                  <a:schemeClr val="tx1"/>
                </a:solidFill>
                <a:latin typeface="+mj-ea"/>
                <a:ea typeface="+mj-ea"/>
              </a:rPr>
              <a:t>: </a:t>
            </a:r>
            <a:r>
              <a:rPr lang="en-US" altLang="zh-TW" sz="3000" b="1" dirty="0" smtClean="0">
                <a:solidFill>
                  <a:srgbClr val="FF0000"/>
                </a:solidFill>
                <a:latin typeface="+mj-ea"/>
                <a:ea typeface="+mj-ea"/>
              </a:rPr>
              <a:t>CONSIGNEE(</a:t>
            </a:r>
            <a:r>
              <a:rPr lang="zh-TW" altLang="en-US" sz="3000" b="1" dirty="0" smtClean="0">
                <a:solidFill>
                  <a:srgbClr val="FF0000"/>
                </a:solidFill>
                <a:latin typeface="+mj-ea"/>
                <a:ea typeface="+mj-ea"/>
              </a:rPr>
              <a:t>受貨人</a:t>
            </a:r>
            <a:r>
              <a:rPr lang="en-US" altLang="zh-TW" sz="3000" b="1" dirty="0" smtClean="0">
                <a:solidFill>
                  <a:srgbClr val="FF0000"/>
                </a:solidFill>
                <a:latin typeface="+mj-ea"/>
                <a:ea typeface="+mj-ea"/>
              </a:rPr>
              <a:t>)</a:t>
            </a:r>
            <a:r>
              <a:rPr lang="zh-TW" altLang="en-US" sz="3000" b="1" dirty="0" smtClean="0">
                <a:solidFill>
                  <a:schemeClr val="tx1"/>
                </a:solidFill>
                <a:latin typeface="+mj-ea"/>
                <a:ea typeface="+mj-ea"/>
              </a:rPr>
              <a:t>所載內容</a:t>
            </a:r>
            <a:endParaRPr lang="en-US" altLang="zh-TW" sz="3000" b="1" dirty="0" smtClean="0">
              <a:solidFill>
                <a:schemeClr val="tx1"/>
              </a:solidFill>
              <a:latin typeface="+mj-ea"/>
              <a:ea typeface="+mj-ea"/>
            </a:endParaRPr>
          </a:p>
          <a:p>
            <a:r>
              <a:rPr lang="en-US" altLang="zh-TW" sz="3000" b="1" dirty="0" smtClean="0">
                <a:solidFill>
                  <a:schemeClr val="tx1"/>
                </a:solidFill>
                <a:latin typeface="+mj-ea"/>
                <a:ea typeface="+mj-ea"/>
              </a:rPr>
              <a:t>         (</a:t>
            </a:r>
            <a:r>
              <a:rPr lang="zh-TW" altLang="en-US" sz="3000" b="1" dirty="0" smtClean="0">
                <a:solidFill>
                  <a:schemeClr val="tx1"/>
                </a:solidFill>
                <a:latin typeface="+mj-ea"/>
                <a:ea typeface="+mj-ea"/>
              </a:rPr>
              <a:t>一</a:t>
            </a:r>
            <a:r>
              <a:rPr lang="en-US" altLang="zh-TW" sz="3000" b="1" dirty="0" smtClean="0">
                <a:solidFill>
                  <a:schemeClr val="tx1"/>
                </a:solidFill>
                <a:latin typeface="+mj-ea"/>
                <a:ea typeface="+mj-ea"/>
              </a:rPr>
              <a:t>) Bill of Lading (</a:t>
            </a:r>
            <a:r>
              <a:rPr lang="zh-TW" altLang="en-US" sz="3000" b="1" dirty="0" smtClean="0">
                <a:solidFill>
                  <a:srgbClr val="FF0000"/>
                </a:solidFill>
                <a:latin typeface="+mj-ea"/>
                <a:ea typeface="+mj-ea"/>
              </a:rPr>
              <a:t>有</a:t>
            </a:r>
            <a:r>
              <a:rPr lang="en-US" altLang="zh-TW" sz="3000" b="1" dirty="0" smtClean="0">
                <a:solidFill>
                  <a:srgbClr val="FF0000"/>
                </a:solidFill>
                <a:latin typeface="+mj-ea"/>
                <a:ea typeface="+mj-ea"/>
              </a:rPr>
              <a:t>ORDER</a:t>
            </a:r>
            <a:r>
              <a:rPr lang="en-US" altLang="zh-TW" sz="3000" b="1" dirty="0" smtClean="0">
                <a:solidFill>
                  <a:schemeClr val="tx1"/>
                </a:solidFill>
                <a:latin typeface="+mj-ea"/>
                <a:ea typeface="+mj-ea"/>
              </a:rPr>
              <a:t>, </a:t>
            </a:r>
            <a:r>
              <a:rPr lang="zh-TW" altLang="en-US" sz="3000" b="1" dirty="0" smtClean="0">
                <a:solidFill>
                  <a:srgbClr val="FF0000"/>
                </a:solidFill>
                <a:latin typeface="+mj-ea"/>
                <a:ea typeface="+mj-ea"/>
              </a:rPr>
              <a:t>可以背書轉讓</a:t>
            </a:r>
            <a:r>
              <a:rPr lang="en-US" altLang="zh-TW" sz="3000" b="1" dirty="0" smtClean="0">
                <a:solidFill>
                  <a:schemeClr val="tx1"/>
                </a:solidFill>
                <a:latin typeface="+mj-ea"/>
                <a:ea typeface="+mj-ea"/>
              </a:rPr>
              <a:t>)</a:t>
            </a:r>
          </a:p>
          <a:p>
            <a:r>
              <a:rPr lang="en-US" altLang="zh-TW" sz="3000" b="1" dirty="0" smtClean="0">
                <a:solidFill>
                  <a:schemeClr val="tx1"/>
                </a:solidFill>
                <a:latin typeface="+mj-ea"/>
                <a:ea typeface="+mj-ea"/>
              </a:rPr>
              <a:t>                 1</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TO </a:t>
            </a:r>
            <a:r>
              <a:rPr lang="en-US" altLang="zh-TW" sz="3000" b="1" dirty="0" smtClean="0">
                <a:solidFill>
                  <a:srgbClr val="0070C0"/>
                </a:solidFill>
                <a:latin typeface="+mj-ea"/>
                <a:ea typeface="+mj-ea"/>
              </a:rPr>
              <a:t>ORDER</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2</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TO </a:t>
            </a:r>
            <a:r>
              <a:rPr lang="en-US" altLang="zh-TW" sz="3000" b="1" dirty="0" smtClean="0">
                <a:solidFill>
                  <a:srgbClr val="0070C0"/>
                </a:solidFill>
                <a:latin typeface="+mj-ea"/>
                <a:ea typeface="+mj-ea"/>
              </a:rPr>
              <a:t>ORDER</a:t>
            </a:r>
            <a:r>
              <a:rPr lang="en-US" altLang="zh-TW" sz="3000" b="1" dirty="0" smtClean="0">
                <a:solidFill>
                  <a:schemeClr val="tx1"/>
                </a:solidFill>
                <a:latin typeface="+mj-ea"/>
                <a:ea typeface="+mj-ea"/>
              </a:rPr>
              <a:t> OF SHIPPER</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3</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TO </a:t>
            </a:r>
            <a:r>
              <a:rPr lang="en-US" altLang="zh-TW" sz="3000" b="1" dirty="0" smtClean="0">
                <a:solidFill>
                  <a:srgbClr val="0070C0"/>
                </a:solidFill>
                <a:latin typeface="+mj-ea"/>
                <a:ea typeface="+mj-ea"/>
              </a:rPr>
              <a:t>ORDER</a:t>
            </a:r>
            <a:r>
              <a:rPr lang="en-US" altLang="zh-TW" sz="3000" b="1" dirty="0" smtClean="0">
                <a:solidFill>
                  <a:schemeClr val="tx1"/>
                </a:solidFill>
                <a:latin typeface="+mj-ea"/>
                <a:ea typeface="+mj-ea"/>
              </a:rPr>
              <a:t> OF ISSUING BANK</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a:t>
            </a:r>
            <a:r>
              <a:rPr lang="zh-TW" altLang="en-US" sz="3000" b="1" dirty="0" smtClean="0">
                <a:solidFill>
                  <a:schemeClr val="tx1"/>
                </a:solidFill>
                <a:latin typeface="+mj-ea"/>
                <a:ea typeface="+mj-ea"/>
              </a:rPr>
              <a:t>二</a:t>
            </a:r>
            <a:r>
              <a:rPr lang="en-US" altLang="zh-TW" sz="3000" b="1" dirty="0" smtClean="0">
                <a:solidFill>
                  <a:schemeClr val="tx1"/>
                </a:solidFill>
                <a:latin typeface="+mj-ea"/>
                <a:ea typeface="+mj-ea"/>
              </a:rPr>
              <a:t>)</a:t>
            </a:r>
            <a:r>
              <a:rPr lang="en-US" altLang="zh-TW" sz="3000" b="1" dirty="0">
                <a:solidFill>
                  <a:schemeClr val="tx1"/>
                </a:solidFill>
                <a:latin typeface="+mj-ea"/>
                <a:ea typeface="+mj-ea"/>
              </a:rPr>
              <a:t> Non-Negotiable Sea Waybill </a:t>
            </a:r>
            <a:r>
              <a:rPr lang="en-US" altLang="zh-TW" b="1" dirty="0" smtClean="0">
                <a:solidFill>
                  <a:schemeClr val="tx1"/>
                </a:solidFill>
                <a:latin typeface="+mj-ea"/>
                <a:ea typeface="+mj-ea"/>
              </a:rPr>
              <a:t>(</a:t>
            </a:r>
            <a:r>
              <a:rPr lang="zh-TW" altLang="en-US" b="1" dirty="0" smtClean="0">
                <a:solidFill>
                  <a:srgbClr val="FF0000"/>
                </a:solidFill>
                <a:latin typeface="+mj-ea"/>
                <a:ea typeface="+mj-ea"/>
              </a:rPr>
              <a:t>沒有</a:t>
            </a:r>
            <a:r>
              <a:rPr lang="en-US" altLang="zh-TW" b="1" dirty="0">
                <a:solidFill>
                  <a:srgbClr val="FF0000"/>
                </a:solidFill>
                <a:latin typeface="+mj-ea"/>
                <a:ea typeface="+mj-ea"/>
              </a:rPr>
              <a:t>ORDER</a:t>
            </a:r>
            <a:r>
              <a:rPr lang="en-US" altLang="zh-TW" b="1" dirty="0">
                <a:solidFill>
                  <a:schemeClr val="tx1"/>
                </a:solidFill>
                <a:latin typeface="+mj-ea"/>
                <a:ea typeface="+mj-ea"/>
              </a:rPr>
              <a:t>, </a:t>
            </a:r>
            <a:endParaRPr lang="en-US" altLang="zh-TW" b="1" dirty="0" smtClean="0">
              <a:solidFill>
                <a:schemeClr val="tx1"/>
              </a:solidFill>
              <a:latin typeface="+mj-ea"/>
              <a:ea typeface="+mj-ea"/>
            </a:endParaRPr>
          </a:p>
          <a:p>
            <a:r>
              <a:rPr lang="zh-TW" altLang="en-US" b="1" dirty="0" smtClean="0">
                <a:solidFill>
                  <a:schemeClr val="tx1"/>
                </a:solidFill>
                <a:latin typeface="+mj-ea"/>
                <a:ea typeface="+mj-ea"/>
              </a:rPr>
              <a:t>                                                                                                </a:t>
            </a:r>
            <a:r>
              <a:rPr lang="zh-TW" altLang="en-US" b="1" dirty="0" smtClean="0">
                <a:solidFill>
                  <a:srgbClr val="FF0000"/>
                </a:solidFill>
                <a:latin typeface="+mj-ea"/>
                <a:ea typeface="+mj-ea"/>
              </a:rPr>
              <a:t>不可以背書</a:t>
            </a:r>
            <a:r>
              <a:rPr lang="zh-TW" altLang="en-US" b="1" dirty="0">
                <a:solidFill>
                  <a:srgbClr val="FF0000"/>
                </a:solidFill>
                <a:latin typeface="+mj-ea"/>
                <a:ea typeface="+mj-ea"/>
              </a:rPr>
              <a:t>轉讓</a:t>
            </a:r>
            <a:r>
              <a:rPr lang="en-US" altLang="zh-TW" b="1" dirty="0" smtClean="0">
                <a:solidFill>
                  <a:schemeClr val="tx1"/>
                </a:solidFill>
                <a:latin typeface="+mj-ea"/>
                <a:ea typeface="+mj-ea"/>
              </a:rPr>
              <a:t>)</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1</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CONSIGNED TO SHIPPER</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2</a:t>
            </a:r>
            <a:r>
              <a:rPr lang="zh-TW" altLang="en-US" sz="3000" b="1" dirty="0" smtClean="0">
                <a:solidFill>
                  <a:schemeClr val="tx1"/>
                </a:solidFill>
                <a:latin typeface="+mj-ea"/>
                <a:ea typeface="+mj-ea"/>
              </a:rPr>
              <a:t>、</a:t>
            </a:r>
            <a:r>
              <a:rPr lang="en-US" altLang="zh-TW" sz="3000" b="1" dirty="0">
                <a:solidFill>
                  <a:schemeClr val="tx1"/>
                </a:solidFill>
                <a:latin typeface="+mj-ea"/>
                <a:ea typeface="+mj-ea"/>
              </a:rPr>
              <a:t>CONSIGNED TO ISSUING BANK</a:t>
            </a:r>
            <a:endParaRPr lang="en-US" altLang="zh-TW" sz="3000" b="1" dirty="0" smtClean="0">
              <a:solidFill>
                <a:schemeClr val="tx1"/>
              </a:solidFill>
              <a:latin typeface="+mj-ea"/>
              <a:ea typeface="+mj-ea"/>
            </a:endParaRPr>
          </a:p>
          <a:p>
            <a:endParaRPr lang="zh-TW" altLang="en-US" dirty="0"/>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89</a:t>
            </a:fld>
            <a:endParaRPr lang="zh-TW" altLang="en-US"/>
          </a:p>
        </p:txBody>
      </p:sp>
    </p:spTree>
    <p:extLst>
      <p:ext uri="{BB962C8B-B14F-4D97-AF65-F5344CB8AC3E}">
        <p14:creationId xmlns:p14="http://schemas.microsoft.com/office/powerpoint/2010/main" val="863299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(6)</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539552" y="2564904"/>
            <a:ext cx="8496944" cy="4076798"/>
          </a:xfrm>
        </p:spPr>
        <p:txBody>
          <a:bodyPr>
            <a:noAutofit/>
          </a:bodyPr>
          <a:lstStyle/>
          <a:p>
            <a:r>
              <a:rPr lang="en-US" altLang="zh-TW" sz="3200" b="1" dirty="0">
                <a:solidFill>
                  <a:srgbClr val="FF0000"/>
                </a:solidFill>
              </a:rPr>
              <a:t>Nominated bank</a:t>
            </a:r>
            <a:r>
              <a:rPr lang="en-US" altLang="zh-TW" sz="3200" b="1" dirty="0">
                <a:solidFill>
                  <a:schemeClr val="tx1"/>
                </a:solidFill>
              </a:rPr>
              <a:t> means the bank with which the credit is available or any bank in the case of a credit available with any bank.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Presentation</a:t>
            </a:r>
            <a:r>
              <a:rPr lang="en-US" altLang="zh-TW" sz="3200" b="1" dirty="0">
                <a:solidFill>
                  <a:schemeClr val="tx1"/>
                </a:solidFill>
              </a:rPr>
              <a:t> means either the delivery of documents under a credit to the issuing bank or nominated bank or the documents so delivered.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Presenter</a:t>
            </a:r>
            <a:r>
              <a:rPr lang="en-US" altLang="zh-TW" sz="3200" b="1" dirty="0">
                <a:solidFill>
                  <a:schemeClr val="tx1"/>
                </a:solidFill>
              </a:rPr>
              <a:t> means a beneficiary, bank or other party that makes a presentation. </a:t>
            </a:r>
            <a:endParaRPr lang="zh-TW" altLang="en-US" sz="32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a:t>
            </a:fld>
            <a:endParaRPr lang="zh-TW" altLang="en-US"/>
          </a:p>
        </p:txBody>
      </p:sp>
    </p:spTree>
    <p:extLst>
      <p:ext uri="{BB962C8B-B14F-4D97-AF65-F5344CB8AC3E}">
        <p14:creationId xmlns:p14="http://schemas.microsoft.com/office/powerpoint/2010/main" val="154699511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(1)</a:t>
            </a:r>
            <a:endParaRPr lang="zh-TW" altLang="en-US" sz="3600" dirty="0"/>
          </a:p>
        </p:txBody>
      </p:sp>
      <p:sp>
        <p:nvSpPr>
          <p:cNvPr id="3" name="文字版面配置區 2"/>
          <p:cNvSpPr>
            <a:spLocks noGrp="1"/>
          </p:cNvSpPr>
          <p:nvPr>
            <p:ph type="body" idx="1"/>
          </p:nvPr>
        </p:nvSpPr>
        <p:spPr>
          <a:xfrm>
            <a:off x="611560" y="2736578"/>
            <a:ext cx="8208912" cy="4121422"/>
          </a:xfrm>
        </p:spPr>
        <p:txBody>
          <a:bodyPr>
            <a:noAutofit/>
          </a:bodyPr>
          <a:lstStyle/>
          <a:p>
            <a:r>
              <a:rPr lang="en-US" altLang="zh-TW" sz="2900" b="1" dirty="0">
                <a:solidFill>
                  <a:schemeClr val="tx1"/>
                </a:solidFill>
              </a:rPr>
              <a:t>a. A non-negotiable sea waybill, however named, must </a:t>
            </a:r>
            <a:r>
              <a:rPr lang="en-US" altLang="zh-TW" sz="2900" b="1" dirty="0" smtClean="0">
                <a:solidFill>
                  <a:schemeClr val="tx1"/>
                </a:solidFill>
              </a:rPr>
              <a:t>appear </a:t>
            </a:r>
            <a:r>
              <a:rPr lang="en-US" altLang="zh-TW" sz="2900" b="1" dirty="0">
                <a:solidFill>
                  <a:schemeClr val="tx1"/>
                </a:solidFill>
              </a:rPr>
              <a:t>to: </a:t>
            </a:r>
            <a:r>
              <a:rPr lang="zh-TW" altLang="zh-TW" sz="2900" dirty="0">
                <a:solidFill>
                  <a:schemeClr val="tx1"/>
                </a:solidFill>
              </a:rPr>
              <a:t>　</a:t>
            </a:r>
          </a:p>
          <a:p>
            <a:r>
              <a:rPr lang="en-US" altLang="zh-TW" sz="2900" b="1" dirty="0">
                <a:solidFill>
                  <a:schemeClr val="tx1"/>
                </a:solidFill>
              </a:rPr>
              <a:t>    </a:t>
            </a:r>
            <a:r>
              <a:rPr lang="en-US" altLang="zh-TW" sz="2900" b="1" dirty="0" err="1">
                <a:solidFill>
                  <a:schemeClr val="tx1"/>
                </a:solidFill>
              </a:rPr>
              <a:t>i</a:t>
            </a:r>
            <a:r>
              <a:rPr lang="en-US" altLang="zh-TW" sz="2900" b="1" dirty="0">
                <a:solidFill>
                  <a:schemeClr val="tx1"/>
                </a:solidFill>
              </a:rPr>
              <a:t>. </a:t>
            </a:r>
            <a:r>
              <a:rPr lang="en-US" altLang="zh-TW" sz="2900" b="1" dirty="0">
                <a:solidFill>
                  <a:srgbClr val="FF0000"/>
                </a:solidFill>
              </a:rPr>
              <a:t>indicate the name of the carrier and be signed </a:t>
            </a:r>
            <a:r>
              <a:rPr lang="en-US" altLang="zh-TW" sz="2900" b="1" dirty="0">
                <a:solidFill>
                  <a:schemeClr val="tx1"/>
                </a:solidFill>
              </a:rPr>
              <a:t>by: </a:t>
            </a:r>
            <a:endParaRPr lang="zh-TW" altLang="zh-TW" sz="2900" dirty="0">
              <a:solidFill>
                <a:schemeClr val="tx1"/>
              </a:solidFill>
            </a:endParaRPr>
          </a:p>
          <a:p>
            <a:r>
              <a:rPr lang="en-US" altLang="zh-TW" sz="2900" b="1" dirty="0">
                <a:solidFill>
                  <a:schemeClr val="tx1"/>
                </a:solidFill>
              </a:rPr>
              <a:t>       </a:t>
            </a:r>
            <a:r>
              <a:rPr lang="zh-TW" altLang="zh-TW" sz="2900" b="1" dirty="0">
                <a:solidFill>
                  <a:schemeClr val="tx1"/>
                </a:solidFill>
              </a:rPr>
              <a:t>•</a:t>
            </a:r>
            <a:r>
              <a:rPr lang="en-US" altLang="zh-TW" sz="2900" b="1" dirty="0">
                <a:solidFill>
                  <a:schemeClr val="tx1"/>
                </a:solidFill>
              </a:rPr>
              <a:t> the carrier or a named agent for or on behalf of the </a:t>
            </a:r>
            <a:r>
              <a:rPr lang="en-US" altLang="zh-TW" sz="2900" b="1" dirty="0" smtClean="0">
                <a:solidFill>
                  <a:schemeClr val="tx1"/>
                </a:solidFill>
              </a:rPr>
              <a:t>carrier</a:t>
            </a:r>
            <a:r>
              <a:rPr lang="en-US" altLang="zh-TW" sz="2900" b="1" dirty="0">
                <a:solidFill>
                  <a:schemeClr val="tx1"/>
                </a:solidFill>
              </a:rPr>
              <a:t>, or </a:t>
            </a:r>
            <a:endParaRPr lang="zh-TW" altLang="zh-TW" sz="2900" dirty="0">
              <a:solidFill>
                <a:schemeClr val="tx1"/>
              </a:solidFill>
            </a:endParaRPr>
          </a:p>
          <a:p>
            <a:r>
              <a:rPr lang="en-US" altLang="zh-TW" sz="2900" b="1" dirty="0">
                <a:solidFill>
                  <a:schemeClr val="tx1"/>
                </a:solidFill>
              </a:rPr>
              <a:t>       </a:t>
            </a:r>
            <a:r>
              <a:rPr lang="zh-TW" altLang="zh-TW" sz="2900" b="1" dirty="0">
                <a:solidFill>
                  <a:schemeClr val="tx1"/>
                </a:solidFill>
              </a:rPr>
              <a:t>•</a:t>
            </a:r>
            <a:r>
              <a:rPr lang="en-US" altLang="zh-TW" sz="2900" b="1" dirty="0">
                <a:solidFill>
                  <a:schemeClr val="tx1"/>
                </a:solidFill>
              </a:rPr>
              <a:t> the master or a named agent for or on behalf of the </a:t>
            </a:r>
            <a:r>
              <a:rPr lang="en-US" altLang="zh-TW" sz="2900" b="1" dirty="0" smtClean="0">
                <a:solidFill>
                  <a:schemeClr val="tx1"/>
                </a:solidFill>
              </a:rPr>
              <a:t>master</a:t>
            </a:r>
            <a:r>
              <a:rPr lang="en-US" altLang="zh-TW" sz="2900" b="1" dirty="0">
                <a:solidFill>
                  <a:schemeClr val="tx1"/>
                </a:solidFill>
              </a:rPr>
              <a:t>. </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90</a:t>
            </a:fld>
            <a:endParaRPr lang="zh-TW" altLang="en-US"/>
          </a:p>
        </p:txBody>
      </p:sp>
    </p:spTree>
    <p:extLst>
      <p:ext uri="{BB962C8B-B14F-4D97-AF65-F5344CB8AC3E}">
        <p14:creationId xmlns:p14="http://schemas.microsoft.com/office/powerpoint/2010/main" val="11090231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(2)</a:t>
            </a:r>
            <a:endParaRPr lang="zh-TW" altLang="en-US" sz="3600" dirty="0"/>
          </a:p>
        </p:txBody>
      </p:sp>
      <p:sp>
        <p:nvSpPr>
          <p:cNvPr id="3" name="文字版面配置區 2"/>
          <p:cNvSpPr>
            <a:spLocks noGrp="1"/>
          </p:cNvSpPr>
          <p:nvPr>
            <p:ph type="body" idx="1"/>
          </p:nvPr>
        </p:nvSpPr>
        <p:spPr>
          <a:xfrm>
            <a:off x="611560" y="2736578"/>
            <a:ext cx="8208912" cy="4121422"/>
          </a:xfrm>
        </p:spPr>
        <p:txBody>
          <a:bodyPr>
            <a:noAutofit/>
          </a:bodyPr>
          <a:lstStyle/>
          <a:p>
            <a:r>
              <a:rPr lang="en-US" altLang="zh-TW" sz="3200" b="1" dirty="0">
                <a:solidFill>
                  <a:schemeClr val="tx1"/>
                </a:solidFill>
              </a:rPr>
              <a:t>Any signature by the carrier, master or agent must be </a:t>
            </a:r>
            <a:r>
              <a:rPr lang="en-US" altLang="zh-TW" sz="3200" b="1" dirty="0" smtClean="0">
                <a:solidFill>
                  <a:schemeClr val="tx1"/>
                </a:solidFill>
              </a:rPr>
              <a:t>identified </a:t>
            </a:r>
            <a:r>
              <a:rPr lang="en-US" altLang="zh-TW" sz="3200" b="1" dirty="0">
                <a:solidFill>
                  <a:schemeClr val="tx1"/>
                </a:solidFill>
              </a:rPr>
              <a:t>as that of the carrier, master or agent. </a:t>
            </a:r>
            <a:endParaRPr lang="zh-TW" altLang="zh-TW" sz="3200" dirty="0">
              <a:solidFill>
                <a:schemeClr val="tx1"/>
              </a:solidFill>
            </a:endParaRPr>
          </a:p>
          <a:p>
            <a:r>
              <a:rPr lang="zh-TW" altLang="zh-TW" sz="3200" dirty="0">
                <a:solidFill>
                  <a:schemeClr val="tx1"/>
                </a:solidFill>
              </a:rPr>
              <a:t>　</a:t>
            </a:r>
          </a:p>
          <a:p>
            <a:r>
              <a:rPr lang="en-US" altLang="zh-TW" sz="3200" b="1" dirty="0" smtClean="0">
                <a:solidFill>
                  <a:schemeClr val="tx1"/>
                </a:solidFill>
              </a:rPr>
              <a:t>Any </a:t>
            </a:r>
            <a:r>
              <a:rPr lang="en-US" altLang="zh-TW" sz="3200" b="1" dirty="0">
                <a:solidFill>
                  <a:schemeClr val="tx1"/>
                </a:solidFill>
              </a:rPr>
              <a:t>signature by an agent must indicate whether the </a:t>
            </a:r>
            <a:r>
              <a:rPr lang="en-US" altLang="zh-TW" sz="3200" b="1" dirty="0" smtClean="0">
                <a:solidFill>
                  <a:schemeClr val="tx1"/>
                </a:solidFill>
              </a:rPr>
              <a:t>agent </a:t>
            </a:r>
            <a:r>
              <a:rPr lang="en-US" altLang="zh-TW" sz="3200" b="1" dirty="0">
                <a:solidFill>
                  <a:schemeClr val="tx1"/>
                </a:solidFill>
              </a:rPr>
              <a:t>has signed for or on behalf of the carrier or for or </a:t>
            </a:r>
            <a:r>
              <a:rPr lang="en-US" altLang="zh-TW" sz="3200" b="1" dirty="0" smtClean="0">
                <a:solidFill>
                  <a:schemeClr val="tx1"/>
                </a:solidFill>
              </a:rPr>
              <a:t>on </a:t>
            </a:r>
            <a:r>
              <a:rPr lang="en-US" altLang="zh-TW" sz="3200" b="1" dirty="0">
                <a:solidFill>
                  <a:schemeClr val="tx1"/>
                </a:solidFill>
              </a:rPr>
              <a:t>behalf of the master.</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91</a:t>
            </a:fld>
            <a:endParaRPr lang="zh-TW" altLang="en-US"/>
          </a:p>
        </p:txBody>
      </p:sp>
    </p:spTree>
    <p:extLst>
      <p:ext uri="{BB962C8B-B14F-4D97-AF65-F5344CB8AC3E}">
        <p14:creationId xmlns:p14="http://schemas.microsoft.com/office/powerpoint/2010/main" val="18649367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(3)</a:t>
            </a:r>
            <a:endParaRPr lang="zh-TW" altLang="en-US" sz="3600" dirty="0"/>
          </a:p>
        </p:txBody>
      </p:sp>
      <p:sp>
        <p:nvSpPr>
          <p:cNvPr id="3" name="文字版面配置區 2"/>
          <p:cNvSpPr>
            <a:spLocks noGrp="1"/>
          </p:cNvSpPr>
          <p:nvPr>
            <p:ph type="body" idx="1"/>
          </p:nvPr>
        </p:nvSpPr>
        <p:spPr>
          <a:xfrm>
            <a:off x="539552" y="2736578"/>
            <a:ext cx="8208912" cy="4121422"/>
          </a:xfrm>
        </p:spPr>
        <p:txBody>
          <a:bodyPr>
            <a:noAutofit/>
          </a:bodyPr>
          <a:lstStyle/>
          <a:p>
            <a:r>
              <a:rPr lang="en-US" altLang="zh-TW" sz="3200" b="1" dirty="0">
                <a:solidFill>
                  <a:schemeClr val="tx1"/>
                </a:solidFill>
              </a:rPr>
              <a:t>ii. indicate that the goods </a:t>
            </a:r>
            <a:r>
              <a:rPr lang="en-US" altLang="zh-TW" sz="3200" b="1" dirty="0">
                <a:solidFill>
                  <a:srgbClr val="FF0000"/>
                </a:solidFill>
              </a:rPr>
              <a:t>have been shipped on board</a:t>
            </a:r>
            <a:r>
              <a:rPr lang="en-US" altLang="zh-TW" sz="3200" b="1" dirty="0">
                <a:solidFill>
                  <a:schemeClr val="tx1"/>
                </a:solidFill>
              </a:rPr>
              <a:t> a </a:t>
            </a:r>
            <a:r>
              <a:rPr lang="en-US" altLang="zh-TW" sz="3200" b="1" dirty="0" smtClean="0">
                <a:solidFill>
                  <a:schemeClr val="tx1"/>
                </a:solidFill>
              </a:rPr>
              <a:t>named </a:t>
            </a:r>
            <a:r>
              <a:rPr lang="en-US" altLang="zh-TW" sz="3200" b="1" dirty="0">
                <a:solidFill>
                  <a:schemeClr val="tx1"/>
                </a:solidFill>
              </a:rPr>
              <a:t>vessel at the port of loading stated in </a:t>
            </a:r>
            <a:r>
              <a:rPr lang="en-US" altLang="zh-TW" sz="3200" b="1" dirty="0" smtClean="0">
                <a:solidFill>
                  <a:schemeClr val="tx1"/>
                </a:solidFill>
              </a:rPr>
              <a:t>the </a:t>
            </a:r>
            <a:r>
              <a:rPr lang="en-US" altLang="zh-TW" sz="3200" b="1" dirty="0">
                <a:solidFill>
                  <a:schemeClr val="tx1"/>
                </a:solidFill>
              </a:rPr>
              <a:t>credit by: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pre-printed wording, or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an on board notation indicating the date on which the </a:t>
            </a:r>
            <a:r>
              <a:rPr lang="en-US" altLang="zh-TW" sz="3200" b="1" dirty="0" smtClean="0">
                <a:solidFill>
                  <a:schemeClr val="tx1"/>
                </a:solidFill>
              </a:rPr>
              <a:t>goods </a:t>
            </a:r>
            <a:r>
              <a:rPr lang="en-US" altLang="zh-TW" sz="3200" b="1" dirty="0">
                <a:solidFill>
                  <a:schemeClr val="tx1"/>
                </a:solidFill>
              </a:rPr>
              <a:t>have been shipped on board. </a:t>
            </a:r>
            <a:r>
              <a:rPr lang="en-US" altLang="zh-TW" sz="3200" b="1" dirty="0"/>
              <a:t>   </a:t>
            </a:r>
            <a:endParaRPr lang="zh-TW" altLang="zh-TW" sz="3200" dirty="0"/>
          </a:p>
          <a:p>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92</a:t>
            </a:fld>
            <a:endParaRPr lang="zh-TW" altLang="en-US"/>
          </a:p>
        </p:txBody>
      </p:sp>
    </p:spTree>
    <p:extLst>
      <p:ext uri="{BB962C8B-B14F-4D97-AF65-F5344CB8AC3E}">
        <p14:creationId xmlns:p14="http://schemas.microsoft.com/office/powerpoint/2010/main" val="22295553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(4)</a:t>
            </a:r>
            <a:endParaRPr lang="zh-TW" altLang="en-US" sz="3600" dirty="0"/>
          </a:p>
        </p:txBody>
      </p:sp>
      <p:sp>
        <p:nvSpPr>
          <p:cNvPr id="3" name="文字版面配置區 2"/>
          <p:cNvSpPr>
            <a:spLocks noGrp="1"/>
          </p:cNvSpPr>
          <p:nvPr>
            <p:ph type="body" idx="1"/>
          </p:nvPr>
        </p:nvSpPr>
        <p:spPr>
          <a:xfrm>
            <a:off x="539552" y="2736578"/>
            <a:ext cx="8208912" cy="4121422"/>
          </a:xfrm>
        </p:spPr>
        <p:txBody>
          <a:bodyPr>
            <a:noAutofit/>
          </a:bodyPr>
          <a:lstStyle/>
          <a:p>
            <a:r>
              <a:rPr lang="en-US" altLang="zh-TW" sz="3200" b="1" dirty="0">
                <a:solidFill>
                  <a:schemeClr val="tx1"/>
                </a:solidFill>
              </a:rPr>
              <a:t>The </a:t>
            </a:r>
            <a:r>
              <a:rPr lang="en-US" altLang="zh-TW" sz="3200" b="1" dirty="0">
                <a:solidFill>
                  <a:srgbClr val="FF0000"/>
                </a:solidFill>
              </a:rPr>
              <a:t>date of issuance </a:t>
            </a:r>
            <a:r>
              <a:rPr lang="en-US" altLang="zh-TW" sz="3200" b="1" dirty="0">
                <a:solidFill>
                  <a:schemeClr val="tx1"/>
                </a:solidFill>
              </a:rPr>
              <a:t>of the non-negotiable sea waybill </a:t>
            </a:r>
            <a:r>
              <a:rPr lang="en-US" altLang="zh-TW" sz="3200" b="1" dirty="0" smtClean="0">
                <a:solidFill>
                  <a:schemeClr val="tx1"/>
                </a:solidFill>
              </a:rPr>
              <a:t>will </a:t>
            </a:r>
            <a:r>
              <a:rPr lang="en-US" altLang="zh-TW" sz="3200" b="1" dirty="0">
                <a:solidFill>
                  <a:schemeClr val="tx1"/>
                </a:solidFill>
              </a:rPr>
              <a:t>be deemed to be </a:t>
            </a:r>
            <a:r>
              <a:rPr lang="en-US" altLang="zh-TW" sz="3200" b="1" dirty="0">
                <a:solidFill>
                  <a:srgbClr val="FF0000"/>
                </a:solidFill>
              </a:rPr>
              <a:t>the date of shipment</a:t>
            </a:r>
            <a:r>
              <a:rPr lang="en-US" altLang="zh-TW" sz="3200" b="1" dirty="0">
                <a:solidFill>
                  <a:schemeClr val="tx1"/>
                </a:solidFill>
              </a:rPr>
              <a:t> unless the </a:t>
            </a:r>
            <a:r>
              <a:rPr lang="en-US" altLang="zh-TW" sz="3200" b="1" dirty="0" smtClean="0">
                <a:solidFill>
                  <a:schemeClr val="tx1"/>
                </a:solidFill>
              </a:rPr>
              <a:t>non-negotiable </a:t>
            </a:r>
            <a:r>
              <a:rPr lang="en-US" altLang="zh-TW" sz="3200" b="1" dirty="0">
                <a:solidFill>
                  <a:schemeClr val="tx1"/>
                </a:solidFill>
              </a:rPr>
              <a:t>sea waybill contains an on board </a:t>
            </a:r>
            <a:r>
              <a:rPr lang="en-US" altLang="zh-TW" sz="3200" b="1" dirty="0" smtClean="0">
                <a:solidFill>
                  <a:schemeClr val="tx1"/>
                </a:solidFill>
              </a:rPr>
              <a:t>notation </a:t>
            </a:r>
            <a:r>
              <a:rPr lang="en-US" altLang="zh-TW" sz="3200" b="1" dirty="0">
                <a:solidFill>
                  <a:schemeClr val="tx1"/>
                </a:solidFill>
              </a:rPr>
              <a:t>indicating the date of shipment, in which case </a:t>
            </a:r>
            <a:endParaRPr lang="zh-TW" altLang="zh-TW" sz="3200" dirty="0">
              <a:solidFill>
                <a:schemeClr val="tx1"/>
              </a:solidFill>
            </a:endParaRPr>
          </a:p>
          <a:p>
            <a:r>
              <a:rPr lang="en-US" altLang="zh-TW" sz="3200" b="1" dirty="0" smtClean="0">
                <a:solidFill>
                  <a:schemeClr val="tx1"/>
                </a:solidFill>
              </a:rPr>
              <a:t>the </a:t>
            </a:r>
            <a:r>
              <a:rPr lang="en-US" altLang="zh-TW" sz="3200" b="1" dirty="0">
                <a:solidFill>
                  <a:schemeClr val="tx1"/>
                </a:solidFill>
              </a:rPr>
              <a:t>date stated in the on board notation will be deemed </a:t>
            </a:r>
            <a:r>
              <a:rPr lang="en-US" altLang="zh-TW" sz="3200" b="1" dirty="0" smtClean="0">
                <a:solidFill>
                  <a:schemeClr val="tx1"/>
                </a:solidFill>
              </a:rPr>
              <a:t>to </a:t>
            </a:r>
            <a:r>
              <a:rPr lang="en-US" altLang="zh-TW" sz="3200" b="1" dirty="0">
                <a:solidFill>
                  <a:schemeClr val="tx1"/>
                </a:solidFill>
              </a:rPr>
              <a:t>be the date of shipment.</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93</a:t>
            </a:fld>
            <a:endParaRPr lang="zh-TW" altLang="en-US"/>
          </a:p>
        </p:txBody>
      </p:sp>
    </p:spTree>
    <p:extLst>
      <p:ext uri="{BB962C8B-B14F-4D97-AF65-F5344CB8AC3E}">
        <p14:creationId xmlns:p14="http://schemas.microsoft.com/office/powerpoint/2010/main" val="28493128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(5)</a:t>
            </a:r>
            <a:endParaRPr lang="zh-TW" altLang="en-US" sz="3600" dirty="0"/>
          </a:p>
        </p:txBody>
      </p:sp>
      <p:sp>
        <p:nvSpPr>
          <p:cNvPr id="3" name="文字版面配置區 2"/>
          <p:cNvSpPr>
            <a:spLocks noGrp="1"/>
          </p:cNvSpPr>
          <p:nvPr>
            <p:ph type="body" idx="1"/>
          </p:nvPr>
        </p:nvSpPr>
        <p:spPr>
          <a:xfrm>
            <a:off x="683568" y="2736578"/>
            <a:ext cx="7920880" cy="4121422"/>
          </a:xfrm>
        </p:spPr>
        <p:txBody>
          <a:bodyPr>
            <a:noAutofit/>
          </a:bodyPr>
          <a:lstStyle/>
          <a:p>
            <a:r>
              <a:rPr lang="en-US" altLang="zh-TW" sz="3600" b="1" dirty="0">
                <a:solidFill>
                  <a:schemeClr val="tx1"/>
                </a:solidFill>
              </a:rPr>
              <a:t>If the non-negotiable sea waybill contains the indication </a:t>
            </a:r>
            <a:r>
              <a:rPr lang="en-US" altLang="zh-TW" sz="3600" b="1" dirty="0" smtClean="0">
                <a:solidFill>
                  <a:schemeClr val="tx1"/>
                </a:solidFill>
              </a:rPr>
              <a:t>"</a:t>
            </a:r>
            <a:r>
              <a:rPr lang="en-US" altLang="zh-TW" sz="3600" b="1" dirty="0">
                <a:solidFill>
                  <a:srgbClr val="FF0000"/>
                </a:solidFill>
              </a:rPr>
              <a:t>intended vessel</a:t>
            </a:r>
            <a:r>
              <a:rPr lang="en-US" altLang="zh-TW" sz="3600" b="1" dirty="0">
                <a:solidFill>
                  <a:schemeClr val="tx1"/>
                </a:solidFill>
              </a:rPr>
              <a:t>" or similar qualification in relation to </a:t>
            </a:r>
            <a:r>
              <a:rPr lang="en-US" altLang="zh-TW" sz="3600" b="1" dirty="0" smtClean="0">
                <a:solidFill>
                  <a:schemeClr val="tx1"/>
                </a:solidFill>
              </a:rPr>
              <a:t>the </a:t>
            </a:r>
            <a:r>
              <a:rPr lang="en-US" altLang="zh-TW" sz="3600" b="1" dirty="0">
                <a:solidFill>
                  <a:schemeClr val="tx1"/>
                </a:solidFill>
              </a:rPr>
              <a:t>name of the vessel, an </a:t>
            </a:r>
            <a:r>
              <a:rPr lang="en-US" altLang="zh-TW" sz="3600" b="1" dirty="0">
                <a:solidFill>
                  <a:srgbClr val="FF0000"/>
                </a:solidFill>
              </a:rPr>
              <a:t>on board notation </a:t>
            </a:r>
            <a:r>
              <a:rPr lang="en-US" altLang="zh-TW" sz="3600" b="1" dirty="0">
                <a:solidFill>
                  <a:schemeClr val="tx1"/>
                </a:solidFill>
              </a:rPr>
              <a:t>indicating </a:t>
            </a:r>
            <a:r>
              <a:rPr lang="en-US" altLang="zh-TW" sz="3600" b="1" dirty="0" smtClean="0">
                <a:solidFill>
                  <a:schemeClr val="tx1"/>
                </a:solidFill>
              </a:rPr>
              <a:t>the </a:t>
            </a:r>
            <a:r>
              <a:rPr lang="en-US" altLang="zh-TW" sz="3600" b="1" dirty="0">
                <a:solidFill>
                  <a:schemeClr val="tx1"/>
                </a:solidFill>
              </a:rPr>
              <a:t>date of shipment and the name of the actual </a:t>
            </a:r>
            <a:r>
              <a:rPr lang="en-US" altLang="zh-TW" sz="3600" b="1" dirty="0" smtClean="0">
                <a:solidFill>
                  <a:schemeClr val="tx1"/>
                </a:solidFill>
              </a:rPr>
              <a:t>vessel</a:t>
            </a:r>
            <a:r>
              <a:rPr lang="en-US" altLang="zh-TW" sz="3600" b="1" dirty="0">
                <a:solidFill>
                  <a:schemeClr val="tx1"/>
                </a:solidFill>
              </a:rPr>
              <a:t> is required.  </a:t>
            </a:r>
            <a:r>
              <a:rPr lang="en-US" altLang="zh-TW" sz="3200" b="1" dirty="0"/>
              <a:t>   </a:t>
            </a:r>
            <a:endParaRPr lang="zh-TW" altLang="en-US" sz="29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94</a:t>
            </a:fld>
            <a:endParaRPr lang="zh-TW" altLang="en-US"/>
          </a:p>
        </p:txBody>
      </p:sp>
    </p:spTree>
    <p:extLst>
      <p:ext uri="{BB962C8B-B14F-4D97-AF65-F5344CB8AC3E}">
        <p14:creationId xmlns:p14="http://schemas.microsoft.com/office/powerpoint/2010/main" val="25949932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(6)</a:t>
            </a:r>
            <a:endParaRPr lang="zh-TW" altLang="en-US" sz="3600" dirty="0"/>
          </a:p>
        </p:txBody>
      </p:sp>
      <p:sp>
        <p:nvSpPr>
          <p:cNvPr id="3" name="文字版面配置區 2"/>
          <p:cNvSpPr>
            <a:spLocks noGrp="1"/>
          </p:cNvSpPr>
          <p:nvPr>
            <p:ph type="body" idx="1"/>
          </p:nvPr>
        </p:nvSpPr>
        <p:spPr>
          <a:xfrm>
            <a:off x="555632" y="2492896"/>
            <a:ext cx="8568952" cy="4121422"/>
          </a:xfrm>
        </p:spPr>
        <p:txBody>
          <a:bodyPr>
            <a:noAutofit/>
          </a:bodyPr>
          <a:lstStyle/>
          <a:p>
            <a:r>
              <a:rPr lang="en-US" altLang="zh-TW" sz="2800" b="1" dirty="0">
                <a:solidFill>
                  <a:schemeClr val="tx1"/>
                </a:solidFill>
              </a:rPr>
              <a:t>iii. indicate shipment from the</a:t>
            </a:r>
            <a:r>
              <a:rPr lang="en-US" altLang="zh-TW" sz="2800" b="1" dirty="0">
                <a:solidFill>
                  <a:srgbClr val="FF0000"/>
                </a:solidFill>
              </a:rPr>
              <a:t> port of loading </a:t>
            </a:r>
            <a:r>
              <a:rPr lang="en-US" altLang="zh-TW" sz="2800" b="1" dirty="0">
                <a:solidFill>
                  <a:schemeClr val="tx1"/>
                </a:solidFill>
              </a:rPr>
              <a:t>to the </a:t>
            </a:r>
            <a:r>
              <a:rPr lang="en-US" altLang="zh-TW" sz="2800" b="1" dirty="0">
                <a:solidFill>
                  <a:srgbClr val="FF0000"/>
                </a:solidFill>
              </a:rPr>
              <a:t>port </a:t>
            </a:r>
            <a:r>
              <a:rPr lang="en-US" altLang="zh-TW" sz="2800" b="1" dirty="0" smtClean="0">
                <a:solidFill>
                  <a:srgbClr val="FF0000"/>
                </a:solidFill>
              </a:rPr>
              <a:t>of </a:t>
            </a:r>
            <a:r>
              <a:rPr lang="en-US" altLang="zh-TW" sz="2800" b="1" dirty="0">
                <a:solidFill>
                  <a:srgbClr val="FF0000"/>
                </a:solidFill>
              </a:rPr>
              <a:t>discharge </a:t>
            </a:r>
            <a:r>
              <a:rPr lang="en-US" altLang="zh-TW" sz="2800" b="1" dirty="0">
                <a:solidFill>
                  <a:schemeClr val="tx1"/>
                </a:solidFill>
              </a:rPr>
              <a:t>stated in the credit.         </a:t>
            </a:r>
            <a:endParaRPr lang="zh-TW" altLang="zh-TW" sz="2800" dirty="0">
              <a:solidFill>
                <a:schemeClr val="tx1"/>
              </a:solidFill>
            </a:endParaRPr>
          </a:p>
          <a:p>
            <a:r>
              <a:rPr lang="en-US" altLang="zh-TW" sz="2800" b="1" dirty="0">
                <a:solidFill>
                  <a:schemeClr val="tx1"/>
                </a:solidFill>
              </a:rPr>
              <a:t>          If the non-negotiable sea waybill does not indicate the </a:t>
            </a:r>
            <a:r>
              <a:rPr lang="en-US" altLang="zh-TW" sz="2800" b="1" dirty="0" smtClean="0">
                <a:solidFill>
                  <a:schemeClr val="tx1"/>
                </a:solidFill>
              </a:rPr>
              <a:t>port </a:t>
            </a:r>
            <a:r>
              <a:rPr lang="en-US" altLang="zh-TW" sz="2800" b="1" dirty="0">
                <a:solidFill>
                  <a:schemeClr val="tx1"/>
                </a:solidFill>
              </a:rPr>
              <a:t>of loading stated in the credit as the port of </a:t>
            </a:r>
            <a:r>
              <a:rPr lang="en-US" altLang="zh-TW" sz="2800" b="1" dirty="0" smtClean="0">
                <a:solidFill>
                  <a:schemeClr val="tx1"/>
                </a:solidFill>
              </a:rPr>
              <a:t>loading</a:t>
            </a:r>
            <a:r>
              <a:rPr lang="en-US" altLang="zh-TW" sz="2800" b="1" dirty="0">
                <a:solidFill>
                  <a:schemeClr val="tx1"/>
                </a:solidFill>
              </a:rPr>
              <a:t>, or if it contains the indication </a:t>
            </a:r>
            <a:r>
              <a:rPr lang="zh-TW" altLang="zh-TW" sz="2800" b="1" dirty="0" smtClean="0">
                <a:solidFill>
                  <a:schemeClr val="tx1"/>
                </a:solidFill>
              </a:rPr>
              <a:t>“</a:t>
            </a:r>
            <a:r>
              <a:rPr lang="en-US" altLang="zh-TW" sz="2800" b="1" dirty="0" smtClean="0">
                <a:solidFill>
                  <a:srgbClr val="0070C0"/>
                </a:solidFill>
              </a:rPr>
              <a:t>intended</a:t>
            </a:r>
            <a:r>
              <a:rPr lang="zh-TW" altLang="zh-TW" sz="2800" b="1" dirty="0" smtClean="0">
                <a:solidFill>
                  <a:schemeClr val="tx1"/>
                </a:solidFill>
              </a:rPr>
              <a:t>”</a:t>
            </a:r>
            <a:r>
              <a:rPr lang="en-US" altLang="zh-TW" sz="2800" b="1" dirty="0" smtClean="0">
                <a:solidFill>
                  <a:schemeClr val="tx1"/>
                </a:solidFill>
              </a:rPr>
              <a:t>or </a:t>
            </a:r>
            <a:r>
              <a:rPr lang="en-US" altLang="zh-TW" sz="2800" b="1" dirty="0">
                <a:solidFill>
                  <a:schemeClr val="tx1"/>
                </a:solidFill>
              </a:rPr>
              <a:t>similar qualification in relation to the port of </a:t>
            </a:r>
            <a:r>
              <a:rPr lang="en-US" altLang="zh-TW" sz="2800" b="1" dirty="0" smtClean="0">
                <a:solidFill>
                  <a:schemeClr val="tx1"/>
                </a:solidFill>
              </a:rPr>
              <a:t>loading</a:t>
            </a:r>
            <a:r>
              <a:rPr lang="en-US" altLang="zh-TW" sz="2800" b="1" dirty="0">
                <a:solidFill>
                  <a:schemeClr val="tx1"/>
                </a:solidFill>
              </a:rPr>
              <a:t>, an </a:t>
            </a:r>
            <a:r>
              <a:rPr lang="en-US" altLang="zh-TW" sz="2800" b="1" dirty="0">
                <a:solidFill>
                  <a:srgbClr val="0070C0"/>
                </a:solidFill>
              </a:rPr>
              <a:t>on board notation </a:t>
            </a:r>
            <a:r>
              <a:rPr lang="en-US" altLang="zh-TW" sz="2800" b="1" dirty="0">
                <a:solidFill>
                  <a:schemeClr val="tx1"/>
                </a:solidFill>
              </a:rPr>
              <a:t>indicating the port of </a:t>
            </a:r>
            <a:r>
              <a:rPr lang="en-US" altLang="zh-TW" sz="2800" b="1" dirty="0" smtClean="0">
                <a:solidFill>
                  <a:schemeClr val="tx1"/>
                </a:solidFill>
              </a:rPr>
              <a:t>loading </a:t>
            </a:r>
            <a:r>
              <a:rPr lang="en-US" altLang="zh-TW" sz="2800" b="1" dirty="0">
                <a:solidFill>
                  <a:schemeClr val="tx1"/>
                </a:solidFill>
              </a:rPr>
              <a:t>as stated in the credit, the date of </a:t>
            </a:r>
            <a:r>
              <a:rPr lang="en-US" altLang="zh-TW" sz="2800" b="1" dirty="0" smtClean="0">
                <a:solidFill>
                  <a:schemeClr val="tx1"/>
                </a:solidFill>
              </a:rPr>
              <a:t>shipment </a:t>
            </a:r>
            <a:r>
              <a:rPr lang="en-US" altLang="zh-TW" sz="2800" b="1" dirty="0">
                <a:solidFill>
                  <a:schemeClr val="tx1"/>
                </a:solidFill>
              </a:rPr>
              <a:t>and the name of the vessel is required.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95</a:t>
            </a:fld>
            <a:endParaRPr lang="zh-TW" altLang="en-US"/>
          </a:p>
        </p:txBody>
      </p:sp>
    </p:spTree>
    <p:extLst>
      <p:ext uri="{BB962C8B-B14F-4D97-AF65-F5344CB8AC3E}">
        <p14:creationId xmlns:p14="http://schemas.microsoft.com/office/powerpoint/2010/main" val="831308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(7)</a:t>
            </a:r>
            <a:endParaRPr lang="zh-TW" altLang="en-US" sz="3600" dirty="0"/>
          </a:p>
        </p:txBody>
      </p:sp>
      <p:sp>
        <p:nvSpPr>
          <p:cNvPr id="3" name="文字版面配置區 2"/>
          <p:cNvSpPr>
            <a:spLocks noGrp="1"/>
          </p:cNvSpPr>
          <p:nvPr>
            <p:ph type="body" idx="1"/>
          </p:nvPr>
        </p:nvSpPr>
        <p:spPr>
          <a:xfrm>
            <a:off x="359024" y="2420888"/>
            <a:ext cx="8784976" cy="4121422"/>
          </a:xfrm>
        </p:spPr>
        <p:txBody>
          <a:bodyPr>
            <a:noAutofit/>
          </a:bodyPr>
          <a:lstStyle/>
          <a:p>
            <a:r>
              <a:rPr lang="en-US" altLang="zh-TW" sz="2500" b="1" dirty="0" smtClean="0"/>
              <a:t>   </a:t>
            </a:r>
            <a:r>
              <a:rPr lang="en-US" altLang="zh-TW" sz="2500" b="1" dirty="0" smtClean="0">
                <a:solidFill>
                  <a:schemeClr val="tx1"/>
                </a:solidFill>
              </a:rPr>
              <a:t>iv</a:t>
            </a:r>
            <a:r>
              <a:rPr lang="en-US" altLang="zh-TW" sz="2500" b="1" dirty="0">
                <a:solidFill>
                  <a:schemeClr val="tx1"/>
                </a:solidFill>
              </a:rPr>
              <a:t>. be the sole original non-negotiable sea waybill or, </a:t>
            </a:r>
            <a:endParaRPr lang="zh-TW" altLang="zh-TW" sz="2500" dirty="0">
              <a:solidFill>
                <a:schemeClr val="tx1"/>
              </a:solidFill>
            </a:endParaRPr>
          </a:p>
          <a:p>
            <a:r>
              <a:rPr lang="en-US" altLang="zh-TW" sz="2500" b="1" dirty="0" smtClean="0">
                <a:solidFill>
                  <a:schemeClr val="tx1"/>
                </a:solidFill>
              </a:rPr>
              <a:t>if </a:t>
            </a:r>
            <a:r>
              <a:rPr lang="en-US" altLang="zh-TW" sz="2500" b="1" dirty="0">
                <a:solidFill>
                  <a:schemeClr val="tx1"/>
                </a:solidFill>
              </a:rPr>
              <a:t>issued in more than one original, be the </a:t>
            </a:r>
            <a:r>
              <a:rPr lang="en-US" altLang="zh-TW" sz="2500" b="1" dirty="0">
                <a:solidFill>
                  <a:srgbClr val="FF0000"/>
                </a:solidFill>
              </a:rPr>
              <a:t>full set </a:t>
            </a:r>
            <a:r>
              <a:rPr lang="en-US" altLang="zh-TW" sz="2500" b="1" dirty="0" smtClean="0">
                <a:solidFill>
                  <a:schemeClr val="tx1"/>
                </a:solidFill>
              </a:rPr>
              <a:t>as </a:t>
            </a:r>
            <a:r>
              <a:rPr lang="en-US" altLang="zh-TW" sz="2500" b="1" dirty="0">
                <a:solidFill>
                  <a:schemeClr val="tx1"/>
                </a:solidFill>
              </a:rPr>
              <a:t>indicated on the non-negotiable sea waybill.  </a:t>
            </a:r>
            <a:endParaRPr lang="zh-TW" altLang="zh-TW" sz="2500" dirty="0">
              <a:solidFill>
                <a:schemeClr val="tx1"/>
              </a:solidFill>
            </a:endParaRPr>
          </a:p>
          <a:p>
            <a:r>
              <a:rPr lang="en-US" altLang="zh-TW" sz="2500" b="1" dirty="0" smtClean="0">
                <a:solidFill>
                  <a:schemeClr val="tx1"/>
                </a:solidFill>
              </a:rPr>
              <a:t>    v</a:t>
            </a:r>
            <a:r>
              <a:rPr lang="en-US" altLang="zh-TW" sz="2500" b="1" dirty="0">
                <a:solidFill>
                  <a:schemeClr val="tx1"/>
                </a:solidFill>
              </a:rPr>
              <a:t>. contain terms and conditions of carriage or make </a:t>
            </a:r>
            <a:endParaRPr lang="zh-TW" altLang="zh-TW" sz="2500" dirty="0">
              <a:solidFill>
                <a:schemeClr val="tx1"/>
              </a:solidFill>
            </a:endParaRPr>
          </a:p>
          <a:p>
            <a:r>
              <a:rPr lang="en-US" altLang="zh-TW" sz="2500" b="1" dirty="0" smtClean="0">
                <a:solidFill>
                  <a:schemeClr val="tx1"/>
                </a:solidFill>
              </a:rPr>
              <a:t>reference </a:t>
            </a:r>
            <a:r>
              <a:rPr lang="en-US" altLang="zh-TW" sz="2500" b="1" dirty="0">
                <a:solidFill>
                  <a:schemeClr val="tx1"/>
                </a:solidFill>
              </a:rPr>
              <a:t>to another source containing the terms and </a:t>
            </a:r>
            <a:endParaRPr lang="zh-TW" altLang="zh-TW" sz="2500" dirty="0">
              <a:solidFill>
                <a:schemeClr val="tx1"/>
              </a:solidFill>
            </a:endParaRPr>
          </a:p>
          <a:p>
            <a:r>
              <a:rPr lang="en-US" altLang="zh-TW" sz="2500" b="1" dirty="0" smtClean="0">
                <a:solidFill>
                  <a:schemeClr val="tx1"/>
                </a:solidFill>
              </a:rPr>
              <a:t>conditions </a:t>
            </a:r>
            <a:r>
              <a:rPr lang="en-US" altLang="zh-TW" sz="2500" b="1" dirty="0">
                <a:solidFill>
                  <a:schemeClr val="tx1"/>
                </a:solidFill>
              </a:rPr>
              <a:t>of carriage (</a:t>
            </a:r>
            <a:r>
              <a:rPr lang="en-US" altLang="zh-TW" sz="2500" b="1" dirty="0">
                <a:solidFill>
                  <a:srgbClr val="FF0000"/>
                </a:solidFill>
              </a:rPr>
              <a:t>short form </a:t>
            </a:r>
            <a:r>
              <a:rPr lang="en-US" altLang="zh-TW" sz="2500" b="1" dirty="0">
                <a:solidFill>
                  <a:schemeClr val="tx1"/>
                </a:solidFill>
              </a:rPr>
              <a:t>or </a:t>
            </a:r>
            <a:r>
              <a:rPr lang="en-US" altLang="zh-TW" sz="2500" b="1" dirty="0">
                <a:solidFill>
                  <a:srgbClr val="FF0000"/>
                </a:solidFill>
              </a:rPr>
              <a:t>blank back </a:t>
            </a:r>
            <a:r>
              <a:rPr lang="en-US" altLang="zh-TW" sz="2500" b="1" dirty="0" smtClean="0">
                <a:solidFill>
                  <a:schemeClr val="tx1"/>
                </a:solidFill>
              </a:rPr>
              <a:t>non-negotiable </a:t>
            </a:r>
            <a:r>
              <a:rPr lang="en-US" altLang="zh-TW" sz="2500" b="1" dirty="0">
                <a:solidFill>
                  <a:schemeClr val="tx1"/>
                </a:solidFill>
              </a:rPr>
              <a:t>sea waybill). Contents of terms and </a:t>
            </a:r>
            <a:r>
              <a:rPr lang="en-US" altLang="zh-TW" sz="2500" b="1" dirty="0" smtClean="0">
                <a:solidFill>
                  <a:schemeClr val="tx1"/>
                </a:solidFill>
              </a:rPr>
              <a:t>conditions </a:t>
            </a:r>
            <a:r>
              <a:rPr lang="en-US" altLang="zh-TW" sz="2500" b="1" dirty="0">
                <a:solidFill>
                  <a:schemeClr val="tx1"/>
                </a:solidFill>
              </a:rPr>
              <a:t>of carriage will </a:t>
            </a:r>
            <a:r>
              <a:rPr lang="en-US" altLang="zh-TW" sz="2500" b="1" dirty="0">
                <a:solidFill>
                  <a:srgbClr val="FF0000"/>
                </a:solidFill>
              </a:rPr>
              <a:t>not be examined</a:t>
            </a:r>
            <a:r>
              <a:rPr lang="en-US" altLang="zh-TW" sz="2500" b="1" dirty="0">
                <a:solidFill>
                  <a:schemeClr val="tx1"/>
                </a:solidFill>
              </a:rPr>
              <a:t>. </a:t>
            </a:r>
            <a:r>
              <a:rPr lang="en-US" altLang="zh-TW" sz="2500" dirty="0">
                <a:solidFill>
                  <a:schemeClr val="tx1"/>
                </a:solidFill>
              </a:rPr>
              <a:t> </a:t>
            </a:r>
            <a:endParaRPr lang="en-US" altLang="zh-TW" sz="2500"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vi</a:t>
            </a:r>
            <a:r>
              <a:rPr lang="en-US" altLang="zh-TW" sz="2500" b="1" dirty="0">
                <a:solidFill>
                  <a:schemeClr val="tx1"/>
                </a:solidFill>
              </a:rPr>
              <a:t>. contain </a:t>
            </a:r>
            <a:r>
              <a:rPr lang="en-US" altLang="zh-TW" sz="2500" b="1" dirty="0">
                <a:solidFill>
                  <a:srgbClr val="FF0000"/>
                </a:solidFill>
              </a:rPr>
              <a:t>no indication </a:t>
            </a:r>
            <a:r>
              <a:rPr lang="en-US" altLang="zh-TW" sz="2500" b="1" dirty="0">
                <a:solidFill>
                  <a:schemeClr val="tx1"/>
                </a:solidFill>
              </a:rPr>
              <a:t>that it is subject to a </a:t>
            </a:r>
            <a:r>
              <a:rPr lang="en-US" altLang="zh-TW" sz="2500" b="1" dirty="0">
                <a:solidFill>
                  <a:srgbClr val="FF0000"/>
                </a:solidFill>
              </a:rPr>
              <a:t>charter </a:t>
            </a:r>
            <a:r>
              <a:rPr lang="en-US" altLang="zh-TW" sz="2500" b="1" dirty="0" smtClean="0">
                <a:solidFill>
                  <a:srgbClr val="FF0000"/>
                </a:solidFill>
              </a:rPr>
              <a:t>party</a:t>
            </a:r>
            <a:r>
              <a:rPr lang="en-US" altLang="zh-TW" sz="2500" b="1" dirty="0">
                <a:solidFill>
                  <a:schemeClr val="tx1"/>
                </a:solidFill>
              </a:rPr>
              <a:t>. </a:t>
            </a:r>
            <a:r>
              <a:rPr lang="en-US" altLang="zh-TW" sz="2800" dirty="0">
                <a:solidFill>
                  <a:schemeClr val="tx1"/>
                </a:solidFill>
              </a:rPr>
              <a:t>   </a:t>
            </a:r>
            <a:r>
              <a:rPr lang="en-US" altLang="zh-TW" sz="2800" b="1" dirty="0">
                <a:solidFill>
                  <a:schemeClr val="tx1"/>
                </a:solidFill>
              </a:rPr>
              <a:t> </a:t>
            </a:r>
            <a:endParaRPr lang="zh-TW" altLang="zh-TW" sz="28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96</a:t>
            </a:fld>
            <a:endParaRPr lang="zh-TW" altLang="en-US"/>
          </a:p>
        </p:txBody>
      </p:sp>
    </p:spTree>
    <p:extLst>
      <p:ext uri="{BB962C8B-B14F-4D97-AF65-F5344CB8AC3E}">
        <p14:creationId xmlns:p14="http://schemas.microsoft.com/office/powerpoint/2010/main" val="3640010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(8)</a:t>
            </a:r>
            <a:endParaRPr lang="zh-TW" altLang="en-US" sz="3600" dirty="0"/>
          </a:p>
        </p:txBody>
      </p:sp>
      <p:sp>
        <p:nvSpPr>
          <p:cNvPr id="3" name="文字版面配置區 2"/>
          <p:cNvSpPr>
            <a:spLocks noGrp="1"/>
          </p:cNvSpPr>
          <p:nvPr>
            <p:ph type="body" idx="1"/>
          </p:nvPr>
        </p:nvSpPr>
        <p:spPr>
          <a:xfrm>
            <a:off x="467544" y="2636912"/>
            <a:ext cx="8280920" cy="4121422"/>
          </a:xfrm>
        </p:spPr>
        <p:txBody>
          <a:bodyPr>
            <a:noAutofit/>
          </a:bodyPr>
          <a:lstStyle/>
          <a:p>
            <a:r>
              <a:rPr lang="en-US" altLang="zh-TW" sz="2800" b="1" dirty="0">
                <a:solidFill>
                  <a:schemeClr val="tx1"/>
                </a:solidFill>
              </a:rPr>
              <a:t>b. For the purpose of this article, </a:t>
            </a:r>
            <a:r>
              <a:rPr lang="en-US" altLang="zh-TW" sz="2800" b="1" dirty="0" err="1">
                <a:solidFill>
                  <a:srgbClr val="FF0000"/>
                </a:solidFill>
              </a:rPr>
              <a:t>transhipment</a:t>
            </a:r>
            <a:r>
              <a:rPr lang="en-US" altLang="zh-TW" sz="2800" b="1" dirty="0">
                <a:solidFill>
                  <a:schemeClr val="tx1"/>
                </a:solidFill>
              </a:rPr>
              <a:t> means </a:t>
            </a:r>
            <a:endParaRPr lang="zh-TW" altLang="zh-TW" sz="2800" dirty="0">
              <a:solidFill>
                <a:schemeClr val="tx1"/>
              </a:solidFill>
            </a:endParaRPr>
          </a:p>
          <a:p>
            <a:r>
              <a:rPr lang="en-US" altLang="zh-TW" sz="2800" b="1" dirty="0" smtClean="0">
                <a:solidFill>
                  <a:schemeClr val="tx1"/>
                </a:solidFill>
              </a:rPr>
              <a:t>unloading </a:t>
            </a:r>
            <a:r>
              <a:rPr lang="en-US" altLang="zh-TW" sz="2800" b="1" dirty="0">
                <a:solidFill>
                  <a:schemeClr val="tx1"/>
                </a:solidFill>
              </a:rPr>
              <a:t>from one vessel and reloading to another</a:t>
            </a:r>
            <a:endParaRPr lang="zh-TW" altLang="zh-TW" sz="2800" dirty="0">
              <a:solidFill>
                <a:schemeClr val="tx1"/>
              </a:solidFill>
            </a:endParaRPr>
          </a:p>
          <a:p>
            <a:r>
              <a:rPr lang="en-US" altLang="zh-TW" sz="2800" b="1" dirty="0" smtClean="0">
                <a:solidFill>
                  <a:schemeClr val="tx1"/>
                </a:solidFill>
              </a:rPr>
              <a:t>vessel </a:t>
            </a:r>
            <a:r>
              <a:rPr lang="en-US" altLang="zh-TW" sz="2800" b="1" dirty="0">
                <a:solidFill>
                  <a:schemeClr val="tx1"/>
                </a:solidFill>
              </a:rPr>
              <a:t>during the carriage from the port of loading to the </a:t>
            </a:r>
            <a:r>
              <a:rPr lang="en-US" altLang="zh-TW" sz="2800" b="1" dirty="0" smtClean="0">
                <a:solidFill>
                  <a:schemeClr val="tx1"/>
                </a:solidFill>
              </a:rPr>
              <a:t>port </a:t>
            </a:r>
            <a:r>
              <a:rPr lang="en-US" altLang="zh-TW" sz="2800" b="1" dirty="0">
                <a:solidFill>
                  <a:schemeClr val="tx1"/>
                </a:solidFill>
              </a:rPr>
              <a:t>of discharge stated in the credit. </a:t>
            </a:r>
            <a:r>
              <a:rPr lang="zh-TW" altLang="zh-TW" sz="2800" dirty="0">
                <a:solidFill>
                  <a:schemeClr val="tx1"/>
                </a:solidFill>
              </a:rPr>
              <a:t>　</a:t>
            </a:r>
          </a:p>
          <a:p>
            <a:r>
              <a:rPr lang="en-US" altLang="zh-TW" sz="2800" b="1" dirty="0">
                <a:solidFill>
                  <a:schemeClr val="tx1"/>
                </a:solidFill>
              </a:rPr>
              <a:t>c. </a:t>
            </a:r>
            <a:r>
              <a:rPr lang="en-US" altLang="zh-TW" sz="2800" b="1" dirty="0" err="1">
                <a:solidFill>
                  <a:schemeClr val="tx1"/>
                </a:solidFill>
              </a:rPr>
              <a:t>i</a:t>
            </a:r>
            <a:r>
              <a:rPr lang="en-US" altLang="zh-TW" sz="2800" b="1" dirty="0">
                <a:solidFill>
                  <a:schemeClr val="tx1"/>
                </a:solidFill>
              </a:rPr>
              <a:t>. A non-negotiable sea waybill may indicate that the </a:t>
            </a:r>
            <a:r>
              <a:rPr lang="en-US" altLang="zh-TW" sz="2800" b="1" dirty="0" smtClean="0">
                <a:solidFill>
                  <a:schemeClr val="tx1"/>
                </a:solidFill>
              </a:rPr>
              <a:t>goods </a:t>
            </a:r>
            <a:r>
              <a:rPr lang="en-US" altLang="zh-TW" sz="2800" b="1" dirty="0">
                <a:solidFill>
                  <a:schemeClr val="tx1"/>
                </a:solidFill>
              </a:rPr>
              <a:t>will or </a:t>
            </a:r>
            <a:r>
              <a:rPr lang="en-US" altLang="zh-TW" sz="2800" b="1" dirty="0">
                <a:solidFill>
                  <a:srgbClr val="FF0000"/>
                </a:solidFill>
              </a:rPr>
              <a:t>may be </a:t>
            </a:r>
            <a:r>
              <a:rPr lang="en-US" altLang="zh-TW" sz="2800" b="1" dirty="0" err="1">
                <a:solidFill>
                  <a:srgbClr val="FF0000"/>
                </a:solidFill>
              </a:rPr>
              <a:t>transhipped</a:t>
            </a:r>
            <a:r>
              <a:rPr lang="en-US" altLang="zh-TW" sz="2800" b="1" dirty="0">
                <a:solidFill>
                  <a:srgbClr val="FF0000"/>
                </a:solidFill>
              </a:rPr>
              <a:t> </a:t>
            </a:r>
            <a:r>
              <a:rPr lang="en-US" altLang="zh-TW" sz="2800" b="1" dirty="0">
                <a:solidFill>
                  <a:schemeClr val="tx1"/>
                </a:solidFill>
              </a:rPr>
              <a:t>provided that </a:t>
            </a:r>
            <a:r>
              <a:rPr lang="en-US" altLang="zh-TW" sz="2800" b="1" dirty="0" smtClean="0">
                <a:solidFill>
                  <a:schemeClr val="tx1"/>
                </a:solidFill>
              </a:rPr>
              <a:t>the </a:t>
            </a:r>
            <a:r>
              <a:rPr lang="en-US" altLang="zh-TW" sz="2800" b="1" dirty="0">
                <a:solidFill>
                  <a:schemeClr val="tx1"/>
                </a:solidFill>
              </a:rPr>
              <a:t>entire carriage is covered by one and the same </a:t>
            </a:r>
            <a:r>
              <a:rPr lang="en-US" altLang="zh-TW" sz="2800" b="1" dirty="0" smtClean="0">
                <a:solidFill>
                  <a:schemeClr val="tx1"/>
                </a:solidFill>
              </a:rPr>
              <a:t>non-negotiable </a:t>
            </a:r>
            <a:r>
              <a:rPr lang="en-US" altLang="zh-TW" sz="2800" b="1" dirty="0">
                <a:solidFill>
                  <a:schemeClr val="tx1"/>
                </a:solidFill>
              </a:rPr>
              <a:t>sea waybill. </a:t>
            </a:r>
            <a:endParaRPr lang="zh-TW" altLang="zh-TW" sz="2800" dirty="0">
              <a:solidFill>
                <a:schemeClr val="tx1"/>
              </a:solidFill>
            </a:endParaRPr>
          </a:p>
          <a:p>
            <a:r>
              <a:rPr lang="en-US" altLang="zh-TW" sz="2800" dirty="0">
                <a:solidFill>
                  <a:schemeClr val="tx1"/>
                </a:solidFill>
              </a:rPr>
              <a:t>   </a:t>
            </a:r>
            <a:r>
              <a:rPr lang="en-US" altLang="zh-TW" sz="2800" b="1" dirty="0">
                <a:solidFill>
                  <a:schemeClr val="tx1"/>
                </a:solidFill>
              </a:rPr>
              <a:t> </a:t>
            </a:r>
            <a:endParaRPr lang="zh-TW" altLang="zh-TW" sz="28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97</a:t>
            </a:fld>
            <a:endParaRPr lang="zh-TW" altLang="en-US"/>
          </a:p>
        </p:txBody>
      </p:sp>
    </p:spTree>
    <p:extLst>
      <p:ext uri="{BB962C8B-B14F-4D97-AF65-F5344CB8AC3E}">
        <p14:creationId xmlns:p14="http://schemas.microsoft.com/office/powerpoint/2010/main" val="4323820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(9)</a:t>
            </a:r>
            <a:endParaRPr lang="zh-TW" altLang="en-US" sz="3600" dirty="0"/>
          </a:p>
        </p:txBody>
      </p:sp>
      <p:sp>
        <p:nvSpPr>
          <p:cNvPr id="3" name="文字版面配置區 2"/>
          <p:cNvSpPr>
            <a:spLocks noGrp="1"/>
          </p:cNvSpPr>
          <p:nvPr>
            <p:ph type="body" idx="1"/>
          </p:nvPr>
        </p:nvSpPr>
        <p:spPr>
          <a:xfrm>
            <a:off x="611560" y="2492896"/>
            <a:ext cx="8280920" cy="4121422"/>
          </a:xfrm>
        </p:spPr>
        <p:txBody>
          <a:bodyPr>
            <a:noAutofit/>
          </a:bodyPr>
          <a:lstStyle/>
          <a:p>
            <a:r>
              <a:rPr lang="en-US" altLang="zh-TW" sz="2800" b="1" dirty="0">
                <a:solidFill>
                  <a:schemeClr val="tx1"/>
                </a:solidFill>
              </a:rPr>
              <a:t>c.  ii. A non-negotiable sea waybill indicating that </a:t>
            </a:r>
            <a:r>
              <a:rPr lang="en-US" altLang="zh-TW" sz="2800" b="1" dirty="0" smtClean="0">
                <a:solidFill>
                  <a:schemeClr val="tx1"/>
                </a:solidFill>
              </a:rPr>
              <a:t> </a:t>
            </a:r>
            <a:r>
              <a:rPr lang="en-US" altLang="zh-TW" sz="2800" b="1" dirty="0" err="1">
                <a:solidFill>
                  <a:schemeClr val="tx1"/>
                </a:solidFill>
              </a:rPr>
              <a:t>transhipment</a:t>
            </a:r>
            <a:r>
              <a:rPr lang="en-US" altLang="zh-TW" sz="2800" b="1" dirty="0">
                <a:solidFill>
                  <a:schemeClr val="tx1"/>
                </a:solidFill>
              </a:rPr>
              <a:t> will or may take place is </a:t>
            </a:r>
            <a:r>
              <a:rPr lang="en-US" altLang="zh-TW" sz="2800" b="1" dirty="0">
                <a:solidFill>
                  <a:srgbClr val="FF0000"/>
                </a:solidFill>
              </a:rPr>
              <a:t>acceptable</a:t>
            </a:r>
            <a:r>
              <a:rPr lang="en-US" altLang="zh-TW" sz="2800" b="1" dirty="0">
                <a:solidFill>
                  <a:schemeClr val="tx1"/>
                </a:solidFill>
              </a:rPr>
              <a:t>, even </a:t>
            </a:r>
            <a:r>
              <a:rPr lang="en-US" altLang="zh-TW" sz="2800" b="1" dirty="0" smtClean="0">
                <a:solidFill>
                  <a:schemeClr val="tx1"/>
                </a:solidFill>
              </a:rPr>
              <a:t>if </a:t>
            </a:r>
            <a:r>
              <a:rPr lang="en-US" altLang="zh-TW" sz="2800" b="1" dirty="0">
                <a:solidFill>
                  <a:schemeClr val="tx1"/>
                </a:solidFill>
              </a:rPr>
              <a:t>the credit prohibits </a:t>
            </a:r>
            <a:r>
              <a:rPr lang="en-US" altLang="zh-TW" sz="2800" b="1" dirty="0" err="1">
                <a:solidFill>
                  <a:schemeClr val="tx1"/>
                </a:solidFill>
              </a:rPr>
              <a:t>transhipment</a:t>
            </a:r>
            <a:r>
              <a:rPr lang="en-US" altLang="zh-TW" sz="2800" b="1" dirty="0">
                <a:solidFill>
                  <a:schemeClr val="tx1"/>
                </a:solidFill>
              </a:rPr>
              <a:t>, if the goods have </a:t>
            </a:r>
            <a:r>
              <a:rPr lang="en-US" altLang="zh-TW" sz="2800" b="1" dirty="0" smtClean="0">
                <a:solidFill>
                  <a:schemeClr val="tx1"/>
                </a:solidFill>
              </a:rPr>
              <a:t>been </a:t>
            </a:r>
            <a:r>
              <a:rPr lang="en-US" altLang="zh-TW" sz="2800" b="1" dirty="0">
                <a:solidFill>
                  <a:schemeClr val="tx1"/>
                </a:solidFill>
              </a:rPr>
              <a:t>shipped in a container, trailer or LASH barge as </a:t>
            </a:r>
            <a:r>
              <a:rPr lang="en-US" altLang="zh-TW" sz="2800" b="1" dirty="0" smtClean="0">
                <a:solidFill>
                  <a:schemeClr val="tx1"/>
                </a:solidFill>
              </a:rPr>
              <a:t>evidenced </a:t>
            </a:r>
            <a:r>
              <a:rPr lang="en-US" altLang="zh-TW" sz="2800" b="1" dirty="0">
                <a:solidFill>
                  <a:schemeClr val="tx1"/>
                </a:solidFill>
              </a:rPr>
              <a:t>by the non-negotiable sea waybill. </a:t>
            </a:r>
            <a:endParaRPr lang="zh-TW" altLang="zh-TW" sz="2800" dirty="0">
              <a:solidFill>
                <a:schemeClr val="tx1"/>
              </a:solidFill>
            </a:endParaRPr>
          </a:p>
          <a:p>
            <a:endParaRPr lang="en-US" altLang="zh-TW" sz="2800" b="1" dirty="0" smtClean="0">
              <a:solidFill>
                <a:schemeClr val="tx1"/>
              </a:solidFill>
            </a:endParaRPr>
          </a:p>
          <a:p>
            <a:r>
              <a:rPr lang="en-US" altLang="zh-TW" sz="2800" b="1" dirty="0" smtClean="0">
                <a:solidFill>
                  <a:schemeClr val="tx1"/>
                </a:solidFill>
              </a:rPr>
              <a:t>d</a:t>
            </a:r>
            <a:r>
              <a:rPr lang="en-US" altLang="zh-TW" sz="2800" b="1" dirty="0">
                <a:solidFill>
                  <a:schemeClr val="tx1"/>
                </a:solidFill>
              </a:rPr>
              <a:t>. Clauses in a non-negotiable sea waybill stating that the </a:t>
            </a:r>
            <a:r>
              <a:rPr lang="en-US" altLang="zh-TW" sz="2800" b="1" dirty="0" smtClean="0">
                <a:solidFill>
                  <a:schemeClr val="tx1"/>
                </a:solidFill>
              </a:rPr>
              <a:t>carrier </a:t>
            </a:r>
            <a:r>
              <a:rPr lang="en-US" altLang="zh-TW" sz="2800" b="1" dirty="0">
                <a:solidFill>
                  <a:srgbClr val="FF0000"/>
                </a:solidFill>
              </a:rPr>
              <a:t>reserves the right to </a:t>
            </a:r>
            <a:r>
              <a:rPr lang="en-US" altLang="zh-TW" sz="2800" b="1" dirty="0" err="1">
                <a:solidFill>
                  <a:srgbClr val="FF0000"/>
                </a:solidFill>
              </a:rPr>
              <a:t>tranship</a:t>
            </a:r>
            <a:r>
              <a:rPr lang="en-US" altLang="zh-TW" sz="2800" b="1" dirty="0">
                <a:solidFill>
                  <a:srgbClr val="FF0000"/>
                </a:solidFill>
              </a:rPr>
              <a:t> </a:t>
            </a:r>
            <a:r>
              <a:rPr lang="en-US" altLang="zh-TW" sz="2800" b="1" dirty="0">
                <a:solidFill>
                  <a:schemeClr val="tx1"/>
                </a:solidFill>
              </a:rPr>
              <a:t>will </a:t>
            </a:r>
            <a:r>
              <a:rPr lang="en-US" altLang="zh-TW" sz="2800" b="1" dirty="0">
                <a:solidFill>
                  <a:srgbClr val="FF0000"/>
                </a:solidFill>
              </a:rPr>
              <a:t>be disregarded</a:t>
            </a:r>
            <a:r>
              <a:rPr lang="en-US" altLang="zh-TW" sz="2800" b="1" dirty="0">
                <a:solidFill>
                  <a:schemeClr val="tx1"/>
                </a:solidFill>
              </a:rPr>
              <a:t>.</a:t>
            </a:r>
            <a:endParaRPr lang="zh-TW" altLang="zh-TW" sz="2800" dirty="0">
              <a:solidFill>
                <a:schemeClr val="tx1"/>
              </a:solidFill>
            </a:endParaRPr>
          </a:p>
          <a:p>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98</a:t>
            </a:fld>
            <a:endParaRPr lang="zh-TW" altLang="en-US"/>
          </a:p>
        </p:txBody>
      </p:sp>
    </p:spTree>
    <p:extLst>
      <p:ext uri="{BB962C8B-B14F-4D97-AF65-F5344CB8AC3E}">
        <p14:creationId xmlns:p14="http://schemas.microsoft.com/office/powerpoint/2010/main" val="417785004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(1)</a:t>
            </a:r>
            <a:endParaRPr lang="zh-TW" altLang="en-US" sz="3600" dirty="0"/>
          </a:p>
        </p:txBody>
      </p:sp>
      <p:sp>
        <p:nvSpPr>
          <p:cNvPr id="3" name="文字版面配置區 2"/>
          <p:cNvSpPr>
            <a:spLocks noGrp="1"/>
          </p:cNvSpPr>
          <p:nvPr>
            <p:ph type="body" idx="1"/>
          </p:nvPr>
        </p:nvSpPr>
        <p:spPr>
          <a:xfrm>
            <a:off x="683568" y="2492896"/>
            <a:ext cx="8208912" cy="4121422"/>
          </a:xfrm>
        </p:spPr>
        <p:txBody>
          <a:bodyPr>
            <a:noAutofit/>
          </a:bodyPr>
          <a:lstStyle/>
          <a:p>
            <a:r>
              <a:rPr lang="en-US" altLang="zh-TW" b="1" dirty="0">
                <a:solidFill>
                  <a:schemeClr val="tx1"/>
                </a:solidFill>
              </a:rPr>
              <a:t>a. A bill of lading, however named, containing an </a:t>
            </a:r>
            <a:r>
              <a:rPr lang="en-US" altLang="zh-TW" b="1" dirty="0" smtClean="0">
                <a:solidFill>
                  <a:schemeClr val="tx1"/>
                </a:solidFill>
              </a:rPr>
              <a:t>indication that </a:t>
            </a:r>
            <a:r>
              <a:rPr lang="en-US" altLang="zh-TW" b="1" dirty="0">
                <a:solidFill>
                  <a:schemeClr val="tx1"/>
                </a:solidFill>
              </a:rPr>
              <a:t>it is subject to a charter party (charter party bill of </a:t>
            </a:r>
            <a:r>
              <a:rPr lang="en-US" altLang="zh-TW" b="1" dirty="0" smtClean="0">
                <a:solidFill>
                  <a:schemeClr val="tx1"/>
                </a:solidFill>
              </a:rPr>
              <a:t>lading</a:t>
            </a:r>
            <a:r>
              <a:rPr lang="en-US" altLang="zh-TW" b="1" dirty="0">
                <a:solidFill>
                  <a:schemeClr val="tx1"/>
                </a:solidFill>
              </a:rPr>
              <a:t>), must appear to: </a:t>
            </a:r>
            <a:r>
              <a:rPr lang="zh-TW" altLang="zh-TW" dirty="0">
                <a:solidFill>
                  <a:schemeClr val="tx1"/>
                </a:solidFill>
              </a:rPr>
              <a:t>　</a:t>
            </a:r>
          </a:p>
          <a:p>
            <a:r>
              <a:rPr lang="en-US" altLang="zh-TW" b="1" dirty="0">
                <a:solidFill>
                  <a:schemeClr val="tx1"/>
                </a:solidFill>
              </a:rPr>
              <a:t>     </a:t>
            </a:r>
            <a:r>
              <a:rPr lang="en-US" altLang="zh-TW" b="1" dirty="0" err="1">
                <a:solidFill>
                  <a:schemeClr val="tx1"/>
                </a:solidFill>
              </a:rPr>
              <a:t>i</a:t>
            </a:r>
            <a:r>
              <a:rPr lang="en-US" altLang="zh-TW" b="1" dirty="0">
                <a:solidFill>
                  <a:schemeClr val="tx1"/>
                </a:solidFill>
              </a:rPr>
              <a:t>. </a:t>
            </a:r>
            <a:r>
              <a:rPr lang="en-US" altLang="zh-TW" b="1" dirty="0">
                <a:solidFill>
                  <a:srgbClr val="FF0000"/>
                </a:solidFill>
              </a:rPr>
              <a:t>be signed by</a:t>
            </a:r>
            <a:r>
              <a:rPr lang="en-US" altLang="zh-TW" b="1" dirty="0">
                <a:solidFill>
                  <a:schemeClr val="tx1"/>
                </a:solidFill>
              </a:rPr>
              <a:t>: </a:t>
            </a:r>
            <a:endParaRPr lang="zh-TW" altLang="zh-TW" dirty="0">
              <a:solidFill>
                <a:schemeClr val="tx1"/>
              </a:solidFill>
            </a:endParaRPr>
          </a:p>
          <a:p>
            <a:r>
              <a:rPr lang="en-US" altLang="zh-TW" b="1" dirty="0">
                <a:solidFill>
                  <a:schemeClr val="tx1"/>
                </a:solidFill>
              </a:rPr>
              <a:t>       </a:t>
            </a:r>
            <a:r>
              <a:rPr lang="zh-TW" altLang="zh-TW" b="1" dirty="0">
                <a:solidFill>
                  <a:schemeClr val="tx1"/>
                </a:solidFill>
              </a:rPr>
              <a:t>•</a:t>
            </a:r>
            <a:r>
              <a:rPr lang="en-US" altLang="zh-TW" b="1" dirty="0">
                <a:solidFill>
                  <a:schemeClr val="tx1"/>
                </a:solidFill>
              </a:rPr>
              <a:t> </a:t>
            </a:r>
            <a:r>
              <a:rPr lang="en-US" altLang="zh-TW" b="1" dirty="0">
                <a:solidFill>
                  <a:srgbClr val="0070C0"/>
                </a:solidFill>
              </a:rPr>
              <a:t>the master </a:t>
            </a:r>
            <a:r>
              <a:rPr lang="en-US" altLang="zh-TW" b="1" dirty="0">
                <a:solidFill>
                  <a:schemeClr val="tx1"/>
                </a:solidFill>
              </a:rPr>
              <a:t>or a named agent for or on behalf of </a:t>
            </a:r>
            <a:r>
              <a:rPr lang="en-US" altLang="zh-TW" b="1" dirty="0" smtClean="0">
                <a:solidFill>
                  <a:schemeClr val="tx1"/>
                </a:solidFill>
              </a:rPr>
              <a:t>the </a:t>
            </a:r>
            <a:r>
              <a:rPr lang="en-US" altLang="zh-TW" b="1" dirty="0">
                <a:solidFill>
                  <a:schemeClr val="tx1"/>
                </a:solidFill>
              </a:rPr>
              <a:t>master, or </a:t>
            </a:r>
            <a:endParaRPr lang="zh-TW" altLang="zh-TW" dirty="0">
              <a:solidFill>
                <a:schemeClr val="tx1"/>
              </a:solidFill>
            </a:endParaRPr>
          </a:p>
          <a:p>
            <a:r>
              <a:rPr lang="en-US" altLang="zh-TW" b="1" dirty="0">
                <a:solidFill>
                  <a:schemeClr val="tx1"/>
                </a:solidFill>
              </a:rPr>
              <a:t>       </a:t>
            </a:r>
            <a:r>
              <a:rPr lang="zh-TW" altLang="zh-TW" b="1" dirty="0">
                <a:solidFill>
                  <a:schemeClr val="tx1"/>
                </a:solidFill>
              </a:rPr>
              <a:t>•</a:t>
            </a:r>
            <a:r>
              <a:rPr lang="en-US" altLang="zh-TW" b="1" dirty="0">
                <a:solidFill>
                  <a:schemeClr val="tx1"/>
                </a:solidFill>
              </a:rPr>
              <a:t> </a:t>
            </a:r>
            <a:r>
              <a:rPr lang="en-US" altLang="zh-TW" b="1" dirty="0">
                <a:solidFill>
                  <a:srgbClr val="0070C0"/>
                </a:solidFill>
              </a:rPr>
              <a:t>the owner </a:t>
            </a:r>
            <a:r>
              <a:rPr lang="en-US" altLang="zh-TW" b="1" dirty="0">
                <a:solidFill>
                  <a:schemeClr val="tx1"/>
                </a:solidFill>
              </a:rPr>
              <a:t>or a named agent for or on behalf of the </a:t>
            </a:r>
            <a:r>
              <a:rPr lang="en-US" altLang="zh-TW" b="1" dirty="0" smtClean="0">
                <a:solidFill>
                  <a:schemeClr val="tx1"/>
                </a:solidFill>
              </a:rPr>
              <a:t>owner</a:t>
            </a:r>
            <a:r>
              <a:rPr lang="en-US" altLang="zh-TW" b="1" dirty="0">
                <a:solidFill>
                  <a:schemeClr val="tx1"/>
                </a:solidFill>
              </a:rPr>
              <a:t>, or </a:t>
            </a:r>
            <a:endParaRPr lang="zh-TW" altLang="zh-TW" dirty="0">
              <a:solidFill>
                <a:schemeClr val="tx1"/>
              </a:solidFill>
            </a:endParaRPr>
          </a:p>
          <a:p>
            <a:r>
              <a:rPr lang="en-US" altLang="zh-TW" b="1" dirty="0">
                <a:solidFill>
                  <a:schemeClr val="tx1"/>
                </a:solidFill>
              </a:rPr>
              <a:t>       </a:t>
            </a:r>
            <a:r>
              <a:rPr lang="zh-TW" altLang="zh-TW" b="1" dirty="0">
                <a:solidFill>
                  <a:schemeClr val="tx1"/>
                </a:solidFill>
              </a:rPr>
              <a:t>•</a:t>
            </a:r>
            <a:r>
              <a:rPr lang="en-US" altLang="zh-TW" b="1" dirty="0">
                <a:solidFill>
                  <a:schemeClr val="tx1"/>
                </a:solidFill>
              </a:rPr>
              <a:t> </a:t>
            </a:r>
            <a:r>
              <a:rPr lang="en-US" altLang="zh-TW" b="1" dirty="0">
                <a:solidFill>
                  <a:srgbClr val="0070C0"/>
                </a:solidFill>
              </a:rPr>
              <a:t>the chartere</a:t>
            </a:r>
            <a:r>
              <a:rPr lang="en-US" altLang="zh-TW" sz="2800" b="1" dirty="0">
                <a:solidFill>
                  <a:srgbClr val="0070C0"/>
                </a:solidFill>
              </a:rPr>
              <a:t>r </a:t>
            </a:r>
            <a:r>
              <a:rPr lang="en-US" altLang="zh-TW" sz="2800" b="1" dirty="0">
                <a:solidFill>
                  <a:schemeClr val="tx1"/>
                </a:solidFill>
              </a:rPr>
              <a:t>or a named agent for or on behalf of the </a:t>
            </a:r>
            <a:r>
              <a:rPr lang="en-US" altLang="zh-TW" sz="2800" b="1" dirty="0" smtClean="0">
                <a:solidFill>
                  <a:schemeClr val="tx1"/>
                </a:solidFill>
              </a:rPr>
              <a:t>charterer</a:t>
            </a:r>
            <a:r>
              <a:rPr lang="en-US" altLang="zh-TW" sz="2800" b="1" dirty="0">
                <a:solidFill>
                  <a:schemeClr val="tx1"/>
                </a:solidFill>
              </a:rPr>
              <a:t>. </a:t>
            </a:r>
            <a:endParaRPr lang="zh-TW" altLang="en-US" sz="2800" dirty="0">
              <a:solidFill>
                <a:schemeClr val="tx1"/>
              </a:solidFill>
            </a:endParaRPr>
          </a:p>
        </p:txBody>
      </p:sp>
      <p:sp>
        <p:nvSpPr>
          <p:cNvPr id="4" name="日期版面配置區 3"/>
          <p:cNvSpPr>
            <a:spLocks noGrp="1"/>
          </p:cNvSpPr>
          <p:nvPr>
            <p:ph type="dt" sz="half" idx="10"/>
          </p:nvPr>
        </p:nvSpPr>
        <p:spPr/>
        <p:txBody>
          <a:bodyPr/>
          <a:lstStyle/>
          <a:p>
            <a:r>
              <a:rPr lang="en-US" altLang="zh-TW" smtClean="0"/>
              <a:t>2014/09/01</a:t>
            </a:r>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99</a:t>
            </a:fld>
            <a:endParaRPr lang="zh-TW" altLang="en-US"/>
          </a:p>
        </p:txBody>
      </p:sp>
    </p:spTree>
    <p:extLst>
      <p:ext uri="{BB962C8B-B14F-4D97-AF65-F5344CB8AC3E}">
        <p14:creationId xmlns:p14="http://schemas.microsoft.com/office/powerpoint/2010/main" val="2088232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1174</TotalTime>
  <Words>6335</Words>
  <Application>Microsoft Office PowerPoint</Application>
  <PresentationFormat>如螢幕大小 (4:3)</PresentationFormat>
  <Paragraphs>796</Paragraphs>
  <Slides>150</Slides>
  <Notes>0</Notes>
  <HiddenSlides>0</HiddenSlides>
  <MMClips>0</MMClips>
  <ScaleCrop>false</ScaleCrop>
  <HeadingPairs>
    <vt:vector size="4" baseType="variant">
      <vt:variant>
        <vt:lpstr>佈景主題</vt:lpstr>
      </vt:variant>
      <vt:variant>
        <vt:i4>1</vt:i4>
      </vt:variant>
      <vt:variant>
        <vt:lpstr>投影片標題</vt:lpstr>
      </vt:variant>
      <vt:variant>
        <vt:i4>150</vt:i4>
      </vt:variant>
    </vt:vector>
  </HeadingPairs>
  <TitlesOfParts>
    <vt:vector size="151" baseType="lpstr">
      <vt:lpstr>公正</vt:lpstr>
      <vt:lpstr>The Uniform Customs and Practice for Documentary Credits</vt:lpstr>
      <vt:lpstr>Article 1:  Application of UCP     第一條  :  UCP的適用範圍</vt:lpstr>
      <vt:lpstr>Article 2:  Definitions   (1)       第二條  :  定義    </vt:lpstr>
      <vt:lpstr>Article 2:  Definitions   (2)       第二條  :  定義    </vt:lpstr>
      <vt:lpstr>Article 2:  Definitions   (3)       第二條  :  定義    </vt:lpstr>
      <vt:lpstr>Article 2:  Definitions   (4)       第二條  :  定義    </vt:lpstr>
      <vt:lpstr>Article 2:  Definitions   (5)       第二條  :  定義    </vt:lpstr>
      <vt:lpstr>Article 2:  Definitions   (6)       第二條  :  定義    </vt:lpstr>
      <vt:lpstr>Article 2:  Definitions   (6)       第二條  :  定義    </vt:lpstr>
      <vt:lpstr>Article 3: Interpretations   (1)    第三條  : 解釋    </vt:lpstr>
      <vt:lpstr>Article 3: Interpretations   (2)    第三條  : 解釋    </vt:lpstr>
      <vt:lpstr>Article 3: Interpretations   (3)    第三條  : 解釋    </vt:lpstr>
      <vt:lpstr>Article 3: Interpretations   (4)    第三條  : 解釋    </vt:lpstr>
      <vt:lpstr>Article 3: Interpretations   (5)    第三條  : 解釋    </vt:lpstr>
      <vt:lpstr>Article 4: Credits v. Contracts    (1)  第四條  : 信用狀與合約  (獨立性)    </vt:lpstr>
      <vt:lpstr>Article 4: Credits v. Contracts    (2)  第四條  : 信用狀與合約 (獨立性)    </vt:lpstr>
      <vt:lpstr>Article 5: Documents v. Goods, Services                 or Performance    (文義性)  第五條  : 單據與貨物、勞務或履約行為    </vt:lpstr>
      <vt:lpstr>Article 6: Availability, Expiry Date and Place                 for Presentation   (1) 第六條   :  使用方式、提示的有效日期和地點     </vt:lpstr>
      <vt:lpstr>Article 6: Availability, Expiry Date and Place                 for Presentation   (2) 第六條   :  使用方式、提示的有效日期和地點     </vt:lpstr>
      <vt:lpstr>Article 6: Availability, Expiry Date and Place                 for Presentation   (3) 第六條   :  使用方式、提示的有效日期和地點     </vt:lpstr>
      <vt:lpstr>Article 7: Issuing Bank Undertaking    第七條  : 開狀行責任    (1)</vt:lpstr>
      <vt:lpstr>Article 7: Issuing Bank Undertaking    第七條  : 開狀行責任    (2)</vt:lpstr>
      <vt:lpstr>Article 7: Issuing Bank Undertaking    第七條  : 開狀行責任    (3)</vt:lpstr>
      <vt:lpstr>Article 7: Issuing Bank Undertaking    第七條  : 開狀行責任    (4)</vt:lpstr>
      <vt:lpstr>Article 7: Issuing Bank Undertaking    第七條  : 開狀行責任    (5)</vt:lpstr>
      <vt:lpstr>Article 8: Confirming Bank Undertaking   (1) 第八條  : 保兌銀行之責任 </vt:lpstr>
      <vt:lpstr>Article 8: Confirming Bank Undertaking   (2) 第八條  : 保兌銀行之責任 </vt:lpstr>
      <vt:lpstr>Article 8: Confirming Bank Undertaking   (3) 第八條  : 保兌銀行之責任 </vt:lpstr>
      <vt:lpstr>Article 8: Confirming Bank Undertaking   (4) 第八條  : 保兌銀行之責任 </vt:lpstr>
      <vt:lpstr>Article 8: Confirming Bank Undertaking   (5) 第八條  : 保兌銀行之責任 </vt:lpstr>
      <vt:lpstr>Article 9: Advising of Credits and Amendments    第九條  : 信用狀及修改的通知    (1)</vt:lpstr>
      <vt:lpstr>Article 9: Advising of Credits and Amendments    第九條  : 信用狀及修改的通知    (2)</vt:lpstr>
      <vt:lpstr>Article 9: Advising of Credits and Amendments    第九條  : 信用狀及修改的通知    (3)</vt:lpstr>
      <vt:lpstr>Article 9: Advising of Credits and Amendments    第九條  : 信用狀及修改的通知    (4)</vt:lpstr>
      <vt:lpstr>Article 9: Advising of Credits and Amendments    第九條  : 信用狀及修改的通知    (5)</vt:lpstr>
      <vt:lpstr>Article 10: Amendments    (1)  第十條    : 修改</vt:lpstr>
      <vt:lpstr>Article 10: Amendments    (2)  第十條    : 修改</vt:lpstr>
      <vt:lpstr>Article 10: Amendments    (3)  第十條    : 修改</vt:lpstr>
      <vt:lpstr>Article 10: Amendments    (4)  第十條    : 修改</vt:lpstr>
      <vt:lpstr>Article 11:  Teletransmitted and Pre-Advised                     Credits and Amendments   第十一條 :  電傳及預告通知信用狀及修改   (1)</vt:lpstr>
      <vt:lpstr>Article 11:  Teletransmitted and Pre-Advised                     Credits and Amendments   第十一條 :  電傳及預告通知信用狀及修改   (2)</vt:lpstr>
      <vt:lpstr>Article 11:  Teletransmitted and Pre-Advised                     Credits and Amendments   第十一條 :  電傳及預告通知信用狀及修改   (3)</vt:lpstr>
      <vt:lpstr>Article 12:  Nomination   (1) 第十二條:  指定</vt:lpstr>
      <vt:lpstr>Article 12:  Nomination   (2) 第十二條:  指定</vt:lpstr>
      <vt:lpstr>Article 13:  Bank-to-Bank Reimbursement                     Arrangements        第十三條:  銀行之間的償付安排   (1)</vt:lpstr>
      <vt:lpstr>Article 13:  Bank-to-Bank Reimbursement                     Arrangements        第十三條:  銀行之間的償付安排   (2)</vt:lpstr>
      <vt:lpstr>Article 13:  Bank-to-Bank Reimbursement                     Arrangements        第十三條:  銀行之間的償付安排   (3)</vt:lpstr>
      <vt:lpstr>Article 13:  Bank-to-Bank Reimbursement                     Arrangements        第十三條:  銀行之間的償付安排   (4)</vt:lpstr>
      <vt:lpstr>Article 13:  Bank-to-Bank Reimbursement                     Arrangements        第十三條:  銀行之間的償付安排   (5)</vt:lpstr>
      <vt:lpstr>Article 14:  Standard for Examination of                    Documents       第十四條  :  單據審核標準  (1:形式審查原則)</vt:lpstr>
      <vt:lpstr>Article 14:  Standard for Examination of                    Documents       第十四條  :  單據審核標準  (2:合理時間原則)</vt:lpstr>
      <vt:lpstr>Article 14:  Standard for Examination of                    Documents       第十四條  :  單據審核標準  (3:提示單據期限)</vt:lpstr>
      <vt:lpstr>Article 14:  Standard for Examination of                    Documents       第十四條:  單據審核標準  (4:嚴格一致且單據間不矛盾原則)</vt:lpstr>
      <vt:lpstr>Article 14:  Standard for Examination of                    Documents       第十四條  :  單據審核標準  (5:商業發票除外單據之品名)</vt:lpstr>
      <vt:lpstr>Article 14:  Standard for Examination of                    Documents       第十四條  :  單據審核標準  (6:輔助單據簽發人、內容)</vt:lpstr>
      <vt:lpstr>Article 14:  Standard for Examination of                    Documents       第十四條  :  單據審核標準      (7)</vt:lpstr>
      <vt:lpstr>Article 14:  Standard for Examination of                    Documents       第十四條  :  單據審核標準      (8)</vt:lpstr>
      <vt:lpstr>Article 14:  Standard for Examination of                    Documents       第十四條  :  單據審核標準    (9:第三者提單)</vt:lpstr>
      <vt:lpstr>Article 15:  Complying Presentation     第十五條:  相符提示</vt:lpstr>
      <vt:lpstr>Article 16:  Discrepant Documents, Waiver                     and Notice     第十六條:  不符單據、放棄及通知   (1)</vt:lpstr>
      <vt:lpstr>Article 16:  Discrepant Documents, Waiver                     and Notice     第十六條:  不符單據、放棄及通知   (2)</vt:lpstr>
      <vt:lpstr>Article 16:  Discrepant Documents, Waiver                     and Notice     第十六條:  不符單據、放棄及通知   (3)</vt:lpstr>
      <vt:lpstr>Article 16:  Discrepant Documents, Waiver                     and Notice     第十六條:  不符單據、放棄及通知   (4)</vt:lpstr>
      <vt:lpstr>Article 16:  Discrepant Documents, Waiver                     and Notice     第十六條:  不符單據、放棄及通知   (5)</vt:lpstr>
      <vt:lpstr>Article 16:  Discrepant Documents, Waiver                     and Notice     第十六條:  不符單據、放棄及通知   (6)</vt:lpstr>
      <vt:lpstr>Article 16:  Discrepant Documents, Waiver                     and Notice     第十六條:  不符單據、放棄及通知   (7)</vt:lpstr>
      <vt:lpstr>Article 17: Original Documents and Copies     第十七條:  正本單據及副本    (1)</vt:lpstr>
      <vt:lpstr>Article 17: Original Documents and Copies     第十七條:  正本單據及副本    (2)</vt:lpstr>
      <vt:lpstr>Article 17: Original Documents and Copies     第十七條:  正本單據及副本    (3)</vt:lpstr>
      <vt:lpstr>Article 18:  Commercial Invoice    (1)   第十八條:  商業發票  </vt:lpstr>
      <vt:lpstr>Article 18:  Commercial Invoice    (2)   第十八條:  商業發票  </vt:lpstr>
      <vt:lpstr>Article 18:  Commercial Invoice    (3)   第十八條:  商業發票  </vt:lpstr>
      <vt:lpstr>Article 19:  Transport Document Covering at Least Two                     Different Modes of Transport     (1)   第十九條:  涵蓋至少兩種不同運送方式的運送單據 </vt:lpstr>
      <vt:lpstr>Article 19:  Transport Document Covering at Least Two                     Different Modes of Transport     (2)   第十九條:  涵蓋至少兩種不同運送方式的運送單據 </vt:lpstr>
      <vt:lpstr>Article 19:  Transport Document Covering at Least Two                     Different Modes of Transport     (3)   第十九條:  涵蓋至少兩種不同運送方式的運送單據 </vt:lpstr>
      <vt:lpstr>Article 19:  Transport Document Covering at Least Two                     Different Modes of Transport     (4)   第十九條:  涵蓋至少兩種不同運送方式的運送單據 </vt:lpstr>
      <vt:lpstr>Article 19:  Transport Document Covering at Least Two                     Different Modes of Transport     (5)   第十九條:  涵蓋至少兩種不同運送方式的運送單據 </vt:lpstr>
      <vt:lpstr>Article 19:  Transport Document Covering at Least Two                     Different Modes of Transport     (6)   第十九條:  涵蓋至少兩種不同運送方式的運送單據 </vt:lpstr>
      <vt:lpstr>Article 19:  Transport Document Covering at Least Two                     Different Modes of Transport     (7)   第十九條:  涵蓋至少兩種不同運送方式的運送單據 </vt:lpstr>
      <vt:lpstr>Article 19:  Transport Document Covering at Least Two                     Different Modes of Transport     (8)   第十九條:  涵蓋至少兩種不同運送方式的運送單據 </vt:lpstr>
      <vt:lpstr>Article 19:  Transport Document Covering at Least Two                     Different Modes of Transport     (9)   第十九條:  涵蓋至少兩種不同運送方式的運送單據 </vt:lpstr>
      <vt:lpstr>Article 20:  Bill of Lading     (1) 第二十條:  提單  </vt:lpstr>
      <vt:lpstr>Article 20:  Bill of Lading     (2) 第二十條:  提單  </vt:lpstr>
      <vt:lpstr>Article 20:  Bill of Lading     (3) 第二十條:  提單  </vt:lpstr>
      <vt:lpstr>Article 20:  Bill of Lading     (4) 第二十條:  提單  </vt:lpstr>
      <vt:lpstr>Article 20:  Bill of Lading     (5) 第二十條:  提單  </vt:lpstr>
      <vt:lpstr>Article 20:  Bill of Lading     (6) 第二十條:  提單  </vt:lpstr>
      <vt:lpstr>Article 20:  Bill of Lading     (7) 第二十條:  提單  </vt:lpstr>
      <vt:lpstr>Bill of Lading v. Non-Negotiable Sea Waybill  (提單與不可轉讓的海運貨單 ) </vt:lpstr>
      <vt:lpstr>Article: 21 Non-Negotiable Sea Waybill 第二十一條:  不可轉讓的海運貨單   (1)</vt:lpstr>
      <vt:lpstr>Article: 21 Non-Negotiable Sea Waybill 第二十一條:  不可轉讓的海運貨單   (2)</vt:lpstr>
      <vt:lpstr>Article: 21 Non-Negotiable Sea Waybill 第二十一條:  不可轉讓的海運貨單   (3)</vt:lpstr>
      <vt:lpstr>Article: 21 Non-Negotiable Sea Waybill 第二十一條:  不可轉讓的海運貨單   (4)</vt:lpstr>
      <vt:lpstr>Article: 21 Non-Negotiable Sea Waybill 第二十一條:  不可轉讓的海運貨單   (5)</vt:lpstr>
      <vt:lpstr>Article: 21 Non-Negotiable Sea Waybill 第二十一條:  不可轉讓的海運貨單   (6)</vt:lpstr>
      <vt:lpstr>Article: 21 Non-Negotiable Sea Waybill 第二十一條:  不可轉讓的海運貨單   (7)</vt:lpstr>
      <vt:lpstr>Article: 21 Non-Negotiable Sea Waybill 第二十一條:  不可轉讓的海運貨單   (8)</vt:lpstr>
      <vt:lpstr>Article: 21 Non-Negotiable Sea Waybill 第二十一條:  不可轉讓的海運貨單   (9)</vt:lpstr>
      <vt:lpstr>Article 22: Charter Party Bill of Lading   第二十二條:  傭船契約提單     (1)</vt:lpstr>
      <vt:lpstr>Article 22: Charter Party Bill of Lading   第二十二條:  傭船契約提單     (2)</vt:lpstr>
      <vt:lpstr>Article 22: Charter Party Bill of Lading   第二十二條:  傭船契約提單     (3)</vt:lpstr>
      <vt:lpstr>Article 22: Charter Party Bill of Lading   第二十二條:  傭船契約提單     (4)</vt:lpstr>
      <vt:lpstr>Article 23:  Air Transport Document       第二十三條:  空運運送單據     (1)</vt:lpstr>
      <vt:lpstr>Article 23:  Air Transport Document       第二十三條:  空運運送單據     (2)</vt:lpstr>
      <vt:lpstr>Article 23:  Air Transport Document       第二十三條:  空運運送單據     (3)</vt:lpstr>
      <vt:lpstr>Article 23:  Air Transport Document       第二十三條:  空運運送單據     (4)</vt:lpstr>
      <vt:lpstr>Article 23:  Air Transport Document       第二十三條:  空運運送單據     (5)</vt:lpstr>
      <vt:lpstr>Article 24:  Road, Rail or Inland Waterway Transport                     Documents    第二十四條:  公路，鐵路或內陸水路運送單據    (1)</vt:lpstr>
      <vt:lpstr>Article 24:  Road, Rail or Inland Waterway Transport                     Documents    第二十四條:  公路，鐵路或內陸水路運送單據    (2)</vt:lpstr>
      <vt:lpstr>Article 24:  Road, Rail or Inland Waterway Transport                     Documents    第二十四條:  公路，鐵路或內陸水路運送單據    (3)</vt:lpstr>
      <vt:lpstr>Article 24:  Road, Rail or Inland Waterway Transport                     Documents    第二十四條:  公路，鐵路或內陸水路運送單據    (4)</vt:lpstr>
      <vt:lpstr>Article 24:  Road, Rail or Inland Waterway Transport                     Documents    第二十四條:  公路，鐵路或內陸水路運送單據    (5)</vt:lpstr>
      <vt:lpstr>Article 25:  Courier Receipt, Post Receipt or                      Certificate of Posting      (1) 第二十五條:  快遞收據，郵政收據或投郵證明 </vt:lpstr>
      <vt:lpstr>Article 25:  Courier Receipt, Post Receipt or                      Certificate of Posting      (2) 第二十五條:  快遞收據，郵政收據或投郵證明 </vt:lpstr>
      <vt:lpstr>Article 26:  "On Deck", "Shipper's Load and Count", “Said by                      Shipper to Contain” and Charges Additional to Freight   第二十六條:  “甲板上”，“託運人自行裝貨點數”，                        “託運人稱內裝”及運費以外的費用 </vt:lpstr>
      <vt:lpstr>Article 27:  Clean Transport Document   第二十七條:  清潔運送單據</vt:lpstr>
      <vt:lpstr>Article 28:  Insurance Document and Coverage      第二十八條:  保險單據及承保範圍       (1)</vt:lpstr>
      <vt:lpstr>Article 28:  Insurance Document and Coverage      第二十八條:  保險單據及承保範圍       (2)</vt:lpstr>
      <vt:lpstr>Article 28:  Insurance Document and Coverage      第二十八條:  保險單據及承保範圍       (3)</vt:lpstr>
      <vt:lpstr>Article 28:  Insurance Document and Coverage      第二十八條:  保險單據及承保範圍       (4)</vt:lpstr>
      <vt:lpstr>Article 28:  Insurance Document and Coverage      第二十八條:  保險單據及承保範圍       (5)</vt:lpstr>
      <vt:lpstr>Article 28:  Insurance Document and Coverage      第二十八條:  保險單據及承保範圍       (6)</vt:lpstr>
      <vt:lpstr>Article 28:  Insurance Document and Coverage      第二十八條:  保險單據及承保範圍       (7)</vt:lpstr>
      <vt:lpstr>Article 29: Extension of Expiry Date or Last Day for                    Presentation     第二十九條:  有效日期或提示的末日之展延   (1)</vt:lpstr>
      <vt:lpstr>Article 29: Extension of Expiry Date or Last Day for                    Presentation     第二十九條:  有效日期或提示的末日之展延   (2)</vt:lpstr>
      <vt:lpstr>Article 30:  Tolerance in Credit Amount, Quantity                    and Unit Prices     (1) 第三十條:  信用狀金額，數量及單價的寬容範圍 </vt:lpstr>
      <vt:lpstr>Article 30:  Tolerance in Credit Amount, Quantity                    and Unit Prices     (2) 第三十條:  信用狀金額，數量及單價的寬容範圍 </vt:lpstr>
      <vt:lpstr>       Article 31:  Partial Drawings or Shipments          第三十一條:  部分動支或裝運      (1)</vt:lpstr>
      <vt:lpstr>       Article 31:  Partial Drawings or Shipments          第三十一條:  部分動支或裝運      (2)</vt:lpstr>
      <vt:lpstr>       Article 31:  Partial Drawings or Shipments          第三十一條:  部分動支或裝運      (3)</vt:lpstr>
      <vt:lpstr> Article 32:  Instalment Drawings or Shipments         第三十二條:  分期動支或分期裝運 </vt:lpstr>
      <vt:lpstr>       Article 33: Hours of Presentation         第三十三條:  提示時間 </vt:lpstr>
      <vt:lpstr> Article 34:  Disclaimer on Effectiveness of                      Documents   第三十四條:  單據有效性之免責 </vt:lpstr>
      <vt:lpstr>Article 35:  Disclaimer on Transmission and                     Translation    第三十五條:  傳送及翻譯之免責    (1)</vt:lpstr>
      <vt:lpstr>Article 35:  Disclaimer on Transmission and                     Translation    第三十五條:  傳送及翻譯之免責    (2)</vt:lpstr>
      <vt:lpstr>Article 35:  Disclaimer on Transmission and                     Translation    第三十五條:  傳送及翻譯之免責    (3)</vt:lpstr>
      <vt:lpstr>Article 36:  Force Majeure     第三十六條:  不可抗力 </vt:lpstr>
      <vt:lpstr>Article 37:  Disclaimer for Acts of an                     Instructed Party      (1)    第三十七條:  被指示方行為之免責  </vt:lpstr>
      <vt:lpstr>Article 37:  Disclaimer for Acts of an                     Instructed Party      (2)    第三十七條:  被指示方行為之免責  </vt:lpstr>
      <vt:lpstr>Article 37:  Disclaimer for Acts of an                     Instructed Party      (3)    第三十七條:  被指示方行為之免責  </vt:lpstr>
      <vt:lpstr>Article 38:  Transferable Credits   第三十八條:  可轉讓信用狀  (1)</vt:lpstr>
      <vt:lpstr>Article 38:  Transferable Credits   第三十八條:  可轉讓信用狀  (2)</vt:lpstr>
      <vt:lpstr>Article 38:  Transferable Credits   第三十八條:  可轉讓信用狀  (3)</vt:lpstr>
      <vt:lpstr>Article 38:  Transferable Credits   第三十八條:  可轉讓信用狀  (4)</vt:lpstr>
      <vt:lpstr>Article 38:  Transferable Credits   第三十八條:  可轉讓信用狀  (5)</vt:lpstr>
      <vt:lpstr>Article 38:  Transferable Credits   第三十八條:  可轉讓信用狀  (6)</vt:lpstr>
      <vt:lpstr>Article 38:  Transferable Credits   第三十八條:  可轉讓信用狀  (7)</vt:lpstr>
      <vt:lpstr>Article 38:  Transferable Credits   第三十八條:  可轉讓信用狀  (8)</vt:lpstr>
      <vt:lpstr>Article 38:  Transferable Credits   第三十八條:  可轉讓信用狀  (9)</vt:lpstr>
      <vt:lpstr>Article 39:  Assignment of Proceeds    第三十九條:  款項之讓與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OCU</dc:creator>
  <cp:lastModifiedBy>OCU</cp:lastModifiedBy>
  <cp:revision>139</cp:revision>
  <dcterms:created xsi:type="dcterms:W3CDTF">2014-08-06T07:46:03Z</dcterms:created>
  <dcterms:modified xsi:type="dcterms:W3CDTF">2014-10-31T09:19:18Z</dcterms:modified>
</cp:coreProperties>
</file>