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6"/>
  </p:notesMasterIdLst>
  <p:sldIdLst>
    <p:sldId id="256" r:id="rId2"/>
    <p:sldId id="396"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6" r:id="rId41"/>
    <p:sldId id="295"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7" r:id="rId62"/>
    <p:sldId id="318" r:id="rId63"/>
    <p:sldId id="319" r:id="rId64"/>
    <p:sldId id="320" r:id="rId65"/>
    <p:sldId id="321" r:id="rId66"/>
    <p:sldId id="322" r:id="rId67"/>
    <p:sldId id="323" r:id="rId68"/>
    <p:sldId id="324" r:id="rId69"/>
    <p:sldId id="325" r:id="rId70"/>
    <p:sldId id="326" r:id="rId71"/>
    <p:sldId id="327" r:id="rId72"/>
    <p:sldId id="329" r:id="rId73"/>
    <p:sldId id="328" r:id="rId74"/>
    <p:sldId id="330" r:id="rId75"/>
    <p:sldId id="331" r:id="rId76"/>
    <p:sldId id="332" r:id="rId77"/>
    <p:sldId id="333" r:id="rId78"/>
    <p:sldId id="334" r:id="rId79"/>
    <p:sldId id="335" r:id="rId80"/>
    <p:sldId id="337" r:id="rId81"/>
    <p:sldId id="339" r:id="rId82"/>
    <p:sldId id="340" r:id="rId83"/>
    <p:sldId id="338" r:id="rId84"/>
    <p:sldId id="341" r:id="rId85"/>
    <p:sldId id="343" r:id="rId86"/>
    <p:sldId id="344" r:id="rId87"/>
    <p:sldId id="345" r:id="rId88"/>
    <p:sldId id="346" r:id="rId89"/>
    <p:sldId id="347" r:id="rId90"/>
    <p:sldId id="348" r:id="rId91"/>
    <p:sldId id="349" r:id="rId92"/>
    <p:sldId id="350" r:id="rId93"/>
    <p:sldId id="351" r:id="rId94"/>
    <p:sldId id="352" r:id="rId95"/>
    <p:sldId id="353" r:id="rId96"/>
    <p:sldId id="354" r:id="rId97"/>
    <p:sldId id="355" r:id="rId98"/>
    <p:sldId id="356" r:id="rId99"/>
    <p:sldId id="357" r:id="rId100"/>
    <p:sldId id="358" r:id="rId101"/>
    <p:sldId id="360" r:id="rId102"/>
    <p:sldId id="361" r:id="rId103"/>
    <p:sldId id="363" r:id="rId104"/>
    <p:sldId id="364" r:id="rId105"/>
    <p:sldId id="365" r:id="rId106"/>
    <p:sldId id="366" r:id="rId107"/>
    <p:sldId id="367" r:id="rId108"/>
    <p:sldId id="368" r:id="rId109"/>
    <p:sldId id="369" r:id="rId110"/>
    <p:sldId id="370" r:id="rId111"/>
    <p:sldId id="371" r:id="rId112"/>
    <p:sldId id="373" r:id="rId113"/>
    <p:sldId id="374" r:id="rId114"/>
    <p:sldId id="375" r:id="rId115"/>
    <p:sldId id="376" r:id="rId116"/>
    <p:sldId id="377" r:id="rId117"/>
    <p:sldId id="378" r:id="rId118"/>
    <p:sldId id="379" r:id="rId119"/>
    <p:sldId id="380" r:id="rId120"/>
    <p:sldId id="381" r:id="rId121"/>
    <p:sldId id="382" r:id="rId122"/>
    <p:sldId id="383" r:id="rId123"/>
    <p:sldId id="384" r:id="rId124"/>
    <p:sldId id="385" r:id="rId125"/>
    <p:sldId id="386" r:id="rId126"/>
    <p:sldId id="387" r:id="rId127"/>
    <p:sldId id="388" r:id="rId128"/>
    <p:sldId id="389" r:id="rId129"/>
    <p:sldId id="390" r:id="rId130"/>
    <p:sldId id="391" r:id="rId131"/>
    <p:sldId id="392" r:id="rId132"/>
    <p:sldId id="393" r:id="rId133"/>
    <p:sldId id="394" r:id="rId134"/>
    <p:sldId id="395" r:id="rId135"/>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8A009C-DD3F-4A6F-A9D8-D9306DC58CD5}" type="datetimeFigureOut">
              <a:rPr lang="zh-TW" altLang="en-US" smtClean="0"/>
              <a:t>2014/10/30</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AEFCBC-3CC8-452B-A108-7480EC895C4A}" type="slidenum">
              <a:rPr lang="zh-TW" altLang="en-US" smtClean="0"/>
              <a:t>‹#›</a:t>
            </a:fld>
            <a:endParaRPr lang="zh-TW" altLang="en-US"/>
          </a:p>
        </p:txBody>
      </p:sp>
    </p:spTree>
    <p:extLst>
      <p:ext uri="{BB962C8B-B14F-4D97-AF65-F5344CB8AC3E}">
        <p14:creationId xmlns:p14="http://schemas.microsoft.com/office/powerpoint/2010/main" val="1093052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 </a:t>
            </a:r>
            <a:endParaRPr lang="zh-TW" altLang="en-US" dirty="0"/>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48</a:t>
            </a:fld>
            <a:endParaRPr lang="zh-TW"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58</a:t>
            </a:fld>
            <a:endParaRPr lang="zh-TW"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59</a:t>
            </a:fld>
            <a:endParaRPr lang="zh-TW"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60</a:t>
            </a:fld>
            <a:endParaRPr lang="zh-TW"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61</a:t>
            </a:fld>
            <a:endParaRPr lang="zh-TW"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62</a:t>
            </a:fld>
            <a:endParaRPr lang="zh-TW"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63</a:t>
            </a:fld>
            <a:endParaRPr lang="zh-TW"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64</a:t>
            </a:fld>
            <a:endParaRPr lang="zh-TW"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65</a:t>
            </a:fld>
            <a:endParaRPr lang="zh-TW"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66</a:t>
            </a:fld>
            <a:endParaRPr lang="zh-TW"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67</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49</a:t>
            </a:fld>
            <a:endParaRPr lang="zh-TW"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68</a:t>
            </a:fld>
            <a:endParaRPr lang="zh-TW"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69</a:t>
            </a:fld>
            <a:endParaRPr lang="zh-TW"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70</a:t>
            </a:fld>
            <a:endParaRPr lang="zh-TW"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71</a:t>
            </a:fld>
            <a:endParaRPr lang="zh-TW"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72</a:t>
            </a:fld>
            <a:endParaRPr lang="zh-TW"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73</a:t>
            </a:fld>
            <a:endParaRPr lang="zh-TW"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74</a:t>
            </a:fld>
            <a:endParaRPr lang="zh-TW"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76</a:t>
            </a:fld>
            <a:endParaRPr lang="zh-TW"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77</a:t>
            </a:fld>
            <a:endParaRPr lang="zh-TW"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78</a:t>
            </a:fld>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50</a:t>
            </a:fld>
            <a:endParaRPr lang="zh-TW"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79</a:t>
            </a:fld>
            <a:endParaRPr lang="zh-TW"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81</a:t>
            </a:fld>
            <a:endParaRPr lang="zh-TW"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82</a:t>
            </a:fld>
            <a:endParaRPr lang="zh-TW"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83</a:t>
            </a:fld>
            <a:endParaRPr lang="zh-TW"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84</a:t>
            </a:fld>
            <a:endParaRPr lang="zh-TW"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85</a:t>
            </a:fld>
            <a:endParaRPr lang="zh-TW"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86</a:t>
            </a:fld>
            <a:endParaRPr lang="zh-TW"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87</a:t>
            </a:fld>
            <a:endParaRPr lang="zh-TW"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88</a:t>
            </a:fld>
            <a:endParaRPr lang="zh-TW"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89</a:t>
            </a:fld>
            <a:endParaRPr lang="zh-TW"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51</a:t>
            </a:fld>
            <a:endParaRPr lang="zh-TW"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90</a:t>
            </a:fld>
            <a:endParaRPr lang="zh-TW"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91</a:t>
            </a:fld>
            <a:endParaRPr lang="zh-TW"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92</a:t>
            </a:fld>
            <a:endParaRPr lang="zh-TW"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93</a:t>
            </a:fld>
            <a:endParaRPr lang="zh-TW"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94</a:t>
            </a:fld>
            <a:endParaRPr lang="zh-TW"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95</a:t>
            </a:fld>
            <a:endParaRPr lang="zh-TW"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96</a:t>
            </a:fld>
            <a:endParaRPr lang="zh-TW"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97</a:t>
            </a:fld>
            <a:endParaRPr lang="zh-TW"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98</a:t>
            </a:fld>
            <a:endParaRPr lang="zh-TW"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99</a:t>
            </a:fld>
            <a:endParaRPr lang="zh-TW"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52</a:t>
            </a:fld>
            <a:endParaRPr lang="zh-TW"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100</a:t>
            </a:fld>
            <a:endParaRPr lang="zh-TW"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101</a:t>
            </a:fld>
            <a:endParaRPr lang="zh-TW"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102</a:t>
            </a:fld>
            <a:endParaRPr lang="zh-TW"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103</a:t>
            </a:fld>
            <a:endParaRPr lang="zh-TW"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104</a:t>
            </a:fld>
            <a:endParaRPr lang="zh-TW"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105</a:t>
            </a:fld>
            <a:endParaRPr lang="zh-TW"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106</a:t>
            </a:fld>
            <a:endParaRPr lang="zh-TW"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107</a:t>
            </a:fld>
            <a:endParaRPr lang="zh-TW" alt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108</a:t>
            </a:fld>
            <a:endParaRPr lang="zh-TW" alt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109</a:t>
            </a:fld>
            <a:endParaRPr lang="zh-TW"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53</a:t>
            </a:fld>
            <a:endParaRPr lang="zh-TW" alt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110</a:t>
            </a:fld>
            <a:endParaRPr lang="zh-TW" alt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111</a:t>
            </a:fld>
            <a:endParaRPr lang="zh-TW" alt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112</a:t>
            </a:fld>
            <a:endParaRPr lang="zh-TW" alt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113</a:t>
            </a:fld>
            <a:endParaRPr lang="zh-TW" alt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114</a:t>
            </a:fld>
            <a:endParaRPr lang="zh-TW" alt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115</a:t>
            </a:fld>
            <a:endParaRPr lang="zh-TW" alt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116</a:t>
            </a:fld>
            <a:endParaRPr lang="zh-TW" alt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117</a:t>
            </a:fld>
            <a:endParaRPr lang="zh-TW" alt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118</a:t>
            </a:fld>
            <a:endParaRPr lang="zh-TW" alt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119</a:t>
            </a:fld>
            <a:endParaRPr lang="zh-TW"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54</a:t>
            </a:fld>
            <a:endParaRPr lang="zh-TW" alt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120</a:t>
            </a:fld>
            <a:endParaRPr lang="zh-TW" alt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121</a:t>
            </a:fld>
            <a:endParaRPr lang="zh-TW" alt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122</a:t>
            </a:fld>
            <a:endParaRPr lang="zh-TW" alt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123</a:t>
            </a:fld>
            <a:endParaRPr lang="zh-TW" alt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124</a:t>
            </a:fld>
            <a:endParaRPr lang="zh-TW" alt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125</a:t>
            </a:fld>
            <a:endParaRPr lang="zh-TW" alt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126</a:t>
            </a:fld>
            <a:endParaRPr lang="zh-TW" alt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127</a:t>
            </a:fld>
            <a:endParaRPr lang="zh-TW" alt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128</a:t>
            </a:fld>
            <a:endParaRPr lang="zh-TW" alt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129</a:t>
            </a:fld>
            <a:endParaRPr lang="zh-TW"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56</a:t>
            </a:fld>
            <a:endParaRPr lang="zh-TW" alt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130</a:t>
            </a:fld>
            <a:endParaRPr lang="zh-TW" alt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131</a:t>
            </a:fld>
            <a:endParaRPr lang="zh-TW" alt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132</a:t>
            </a:fld>
            <a:endParaRPr lang="zh-TW" alt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133</a:t>
            </a:fld>
            <a:endParaRPr lang="zh-TW" alt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134</a:t>
            </a:fld>
            <a:endParaRPr lang="zh-TW"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mtClean="0"/>
              <a:t>。 </a:t>
            </a:r>
            <a:endParaRPr lang="zh-TW" altLang="en-US"/>
          </a:p>
        </p:txBody>
      </p:sp>
      <p:sp>
        <p:nvSpPr>
          <p:cNvPr id="4" name="投影片編號版面配置區 3"/>
          <p:cNvSpPr>
            <a:spLocks noGrp="1"/>
          </p:cNvSpPr>
          <p:nvPr>
            <p:ph type="sldNum" sz="quarter" idx="10"/>
          </p:nvPr>
        </p:nvSpPr>
        <p:spPr/>
        <p:txBody>
          <a:bodyPr/>
          <a:lstStyle/>
          <a:p>
            <a:fld id="{2FAEFCBC-3CC8-452B-A108-7480EC895C4A}" type="slidenum">
              <a:rPr lang="zh-TW" altLang="en-US" smtClean="0"/>
              <a:t>57</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3">
        <a:schemeClr val="bg1"/>
      </p:bgRef>
    </p:bg>
    <p:spTree>
      <p:nvGrpSpPr>
        <p:cNvPr id="1" name=""/>
        <p:cNvGrpSpPr/>
        <p:nvPr/>
      </p:nvGrpSpPr>
      <p:grpSpPr>
        <a:xfrm>
          <a:off x="0" y="0"/>
          <a:ext cx="0" cy="0"/>
          <a:chOff x="0" y="0"/>
          <a:chExt cx="0" cy="0"/>
        </a:xfrm>
      </p:grpSpPr>
      <p:sp>
        <p:nvSpPr>
          <p:cNvPr id="12"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圓角矩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副標題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p:txBody>
          <a:bodyPr/>
          <a:lstStyle/>
          <a:p>
            <a:fld id="{5BBEAD13-0566-4C6C-97E7-55F17F24B09F}" type="datetimeFigureOut">
              <a:rPr lang="zh-TW" altLang="en-US" smtClean="0"/>
              <a:pPr/>
              <a:t>2014/10/30</a:t>
            </a:fld>
            <a:endParaRPr lang="zh-TW" altLang="en-US"/>
          </a:p>
        </p:txBody>
      </p:sp>
      <p:sp>
        <p:nvSpPr>
          <p:cNvPr id="17" name="頁尾版面配置區 16"/>
          <p:cNvSpPr>
            <a:spLocks noGrp="1"/>
          </p:cNvSpPr>
          <p:nvPr>
            <p:ph type="ftr" sz="quarter" idx="11"/>
          </p:nvPr>
        </p:nvSpPr>
        <p:spPr/>
        <p:txBody>
          <a:bodyPr/>
          <a:lstStyle/>
          <a:p>
            <a:endParaRPr lang="zh-TW" altLang="en-US"/>
          </a:p>
        </p:txBody>
      </p:sp>
      <p:sp>
        <p:nvSpPr>
          <p:cNvPr id="29" name="投影片編號版面配置區 28"/>
          <p:cNvSpPr>
            <a:spLocks noGrp="1"/>
          </p:cNvSpPr>
          <p:nvPr>
            <p:ph type="sldNum" sz="quarter" idx="12"/>
          </p:nvPr>
        </p:nvSpPr>
        <p:spPr/>
        <p:txBody>
          <a:bodyPr lIns="0" tIns="0" rIns="0" bIns="0">
            <a:noAutofit/>
          </a:bodyPr>
          <a:lstStyle>
            <a:lvl1pPr>
              <a:defRPr sz="1400">
                <a:solidFill>
                  <a:srgbClr val="FFFFFF"/>
                </a:solidFill>
              </a:defRPr>
            </a:lvl1pPr>
          </a:lstStyle>
          <a:p>
            <a:fld id="{73DA0BB7-265A-403C-9275-D587AB510EDC}" type="slidenum">
              <a:rPr lang="zh-TW" altLang="en-US" smtClean="0"/>
              <a:pPr/>
              <a:t>‹#›</a:t>
            </a:fld>
            <a:endParaRPr lang="zh-TW" altLang="en-US"/>
          </a:p>
        </p:txBody>
      </p:sp>
      <p:sp>
        <p:nvSpPr>
          <p:cNvPr id="7" name="矩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標題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2014/10/30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41"/>
            <a:ext cx="201168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914400" y="274640"/>
            <a:ext cx="55626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2014/10/30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2014/10/30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
        <p:nvSpPr>
          <p:cNvPr id="8" name="內容版面配置區 7"/>
          <p:cNvSpPr>
            <a:spLocks noGrp="1"/>
          </p:cNvSpPr>
          <p:nvPr>
            <p:ph sz="quarter" idx="1"/>
          </p:nvPr>
        </p:nvSpPr>
        <p:spPr>
          <a:xfrm>
            <a:off x="914400" y="1447800"/>
            <a:ext cx="777240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3">
        <a:schemeClr val="bg1"/>
      </p:bgRef>
    </p:bg>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圓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722313" y="952500"/>
            <a:ext cx="7772400" cy="1362075"/>
          </a:xfrm>
        </p:spPr>
        <p:txBody>
          <a:bodyPr anchor="b" anchorCtr="0"/>
          <a:lstStyle>
            <a:lvl1pPr algn="l">
              <a:buNone/>
              <a:defRPr sz="4000" b="0" cap="none"/>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2014/10/30</a:t>
            </a:fld>
            <a:endParaRPr lang="zh-TW" altLang="en-US"/>
          </a:p>
        </p:txBody>
      </p:sp>
      <p:sp>
        <p:nvSpPr>
          <p:cNvPr id="5" name="頁尾版面配置區 4"/>
          <p:cNvSpPr>
            <a:spLocks noGrp="1"/>
          </p:cNvSpPr>
          <p:nvPr>
            <p:ph type="ftr" sz="quarter" idx="11"/>
          </p:nvPr>
        </p:nvSpPr>
        <p:spPr>
          <a:xfrm>
            <a:off x="800100" y="6172200"/>
            <a:ext cx="4000500" cy="457200"/>
          </a:xfrm>
        </p:spPr>
        <p:txBody>
          <a:bodyPr/>
          <a:lstStyle/>
          <a:p>
            <a:endParaRPr lang="zh-TW" altLang="en-US"/>
          </a:p>
        </p:txBody>
      </p:sp>
      <p:sp>
        <p:nvSpPr>
          <p:cNvPr id="7" name="矩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投影片編號版面配置區 5"/>
          <p:cNvSpPr>
            <a:spLocks noGrp="1"/>
          </p:cNvSpPr>
          <p:nvPr>
            <p:ph type="sldNum" sz="quarter" idx="12"/>
          </p:nvPr>
        </p:nvSpPr>
        <p:spPr>
          <a:xfrm>
            <a:off x="146304" y="6208776"/>
            <a:ext cx="457200" cy="457200"/>
          </a:xfrm>
        </p:spPr>
        <p:txBody>
          <a:bodyPr/>
          <a:lstStyle/>
          <a:p>
            <a:fld id="{73DA0BB7-265A-403C-9275-D587AB510EDC}"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5BBEAD13-0566-4C6C-97E7-55F17F24B09F}" type="datetimeFigureOut">
              <a:rPr lang="zh-TW" altLang="en-US" smtClean="0"/>
              <a:pPr/>
              <a:t>2014/10/30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
        <p:nvSpPr>
          <p:cNvPr id="9" name="內容版面配置區 8"/>
          <p:cNvSpPr>
            <a:spLocks noGrp="1"/>
          </p:cNvSpPr>
          <p:nvPr>
            <p:ph sz="quarter" idx="1"/>
          </p:nvPr>
        </p:nvSpPr>
        <p:spPr>
          <a:xfrm>
            <a:off x="914400" y="1447800"/>
            <a:ext cx="374904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933950" y="1447800"/>
            <a:ext cx="374904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914400" y="273050"/>
            <a:ext cx="7772400" cy="1143000"/>
          </a:xfrm>
        </p:spPr>
        <p:txBody>
          <a:bodyPr anchor="b" anchorCtr="0"/>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7" name="日期版面配置區 6"/>
          <p:cNvSpPr>
            <a:spLocks noGrp="1"/>
          </p:cNvSpPr>
          <p:nvPr>
            <p:ph type="dt" sz="half" idx="10"/>
          </p:nvPr>
        </p:nvSpPr>
        <p:spPr/>
        <p:txBody>
          <a:bodyPr/>
          <a:lstStyle/>
          <a:p>
            <a:fld id="{5BBEAD13-0566-4C6C-97E7-55F17F24B09F}" type="datetimeFigureOut">
              <a:rPr lang="zh-TW" altLang="en-US" smtClean="0"/>
              <a:pPr/>
              <a:t>2014/10/30</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3DA0BB7-265A-403C-9275-D587AB510EDC}" type="slidenum">
              <a:rPr lang="zh-TW" altLang="en-US" smtClean="0"/>
              <a:pPr/>
              <a:t>‹#›</a:t>
            </a:fld>
            <a:endParaRPr lang="zh-TW" altLang="en-US"/>
          </a:p>
        </p:txBody>
      </p:sp>
      <p:sp>
        <p:nvSpPr>
          <p:cNvPr id="11" name="內容版面配置區 10"/>
          <p:cNvSpPr>
            <a:spLocks noGrp="1"/>
          </p:cNvSpPr>
          <p:nvPr>
            <p:ph sz="half" idx="2"/>
          </p:nvPr>
        </p:nvSpPr>
        <p:spPr>
          <a:xfrm>
            <a:off x="914400" y="2247900"/>
            <a:ext cx="3733800" cy="38862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4"/>
          </p:nvPr>
        </p:nvSpPr>
        <p:spPr>
          <a:xfrm>
            <a:off x="4953000" y="2247900"/>
            <a:ext cx="3733800" cy="38862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5BBEAD13-0566-4C6C-97E7-55F17F24B09F}" type="datetimeFigureOut">
              <a:rPr lang="zh-TW" altLang="en-US" smtClean="0"/>
              <a:pPr/>
              <a:t>2014/10/30</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BBEAD13-0566-4C6C-97E7-55F17F24B09F}" type="datetimeFigureOut">
              <a:rPr lang="zh-TW" altLang="en-US" smtClean="0"/>
              <a:pPr/>
              <a:t>2014/10/30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圓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914400" y="273050"/>
            <a:ext cx="7772400" cy="1143000"/>
          </a:xfrm>
        </p:spPr>
        <p:txBody>
          <a:bodyPr anchor="b" anchorCtr="0"/>
          <a:lstStyle>
            <a:lvl1pPr algn="l">
              <a:buNone/>
              <a:defRPr sz="4000" b="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pPr/>
              <a:t>2014/10/30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
        <p:nvSpPr>
          <p:cNvPr id="11" name="內容版面配置區 10"/>
          <p:cNvSpPr>
            <a:spLocks noGrp="1"/>
          </p:cNvSpPr>
          <p:nvPr>
            <p:ph sz="quarter" idx="1"/>
          </p:nvPr>
        </p:nvSpPr>
        <p:spPr>
          <a:xfrm>
            <a:off x="2971800" y="1600200"/>
            <a:ext cx="5715000" cy="44958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pPr/>
              <a:t>2014/10/30</a:t>
            </a:fld>
            <a:endParaRPr lang="zh-TW" altLang="en-US"/>
          </a:p>
        </p:txBody>
      </p:sp>
      <p:sp>
        <p:nvSpPr>
          <p:cNvPr id="6" name="頁尾版面配置區 5"/>
          <p:cNvSpPr>
            <a:spLocks noGrp="1"/>
          </p:cNvSpPr>
          <p:nvPr>
            <p:ph type="ftr" sz="quarter" idx="11"/>
          </p:nvPr>
        </p:nvSpPr>
        <p:spPr>
          <a:xfrm>
            <a:off x="914400" y="6172200"/>
            <a:ext cx="3886200" cy="457200"/>
          </a:xfrm>
        </p:spPr>
        <p:txBody>
          <a:bodyPr/>
          <a:lstStyle/>
          <a:p>
            <a:endParaRPr lang="zh-TW" altLang="en-US"/>
          </a:p>
        </p:txBody>
      </p:sp>
      <p:sp>
        <p:nvSpPr>
          <p:cNvPr id="7" name="投影片編號版面配置區 6"/>
          <p:cNvSpPr>
            <a:spLocks noGrp="1"/>
          </p:cNvSpPr>
          <p:nvPr>
            <p:ph type="sldNum" sz="quarter" idx="12"/>
          </p:nvPr>
        </p:nvSpPr>
        <p:spPr>
          <a:xfrm>
            <a:off x="146304" y="6208776"/>
            <a:ext cx="457200" cy="457200"/>
          </a:xfrm>
        </p:spPr>
        <p:txBody>
          <a:bodyPr/>
          <a:lstStyle/>
          <a:p>
            <a:fld id="{73DA0BB7-265A-403C-9275-D587AB510EDC}" type="slidenum">
              <a:rPr lang="zh-TW" altLang="en-US" smtClean="0"/>
              <a:pPr/>
              <a:t>‹#›</a:t>
            </a:fld>
            <a:endParaRPr lang="zh-TW" altLang="en-US"/>
          </a:p>
        </p:txBody>
      </p:sp>
      <p:sp>
        <p:nvSpPr>
          <p:cNvPr id="11"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圖片版面配置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TW" altLang="en-US" smtClean="0"/>
              <a:t>按一下圖示以新增圖片</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圓角矩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標題版面配置區 21"/>
          <p:cNvSpPr>
            <a:spLocks noGrp="1"/>
          </p:cNvSpPr>
          <p:nvPr>
            <p:ph type="title"/>
          </p:nvPr>
        </p:nvSpPr>
        <p:spPr>
          <a:xfrm>
            <a:off x="914400" y="274638"/>
            <a:ext cx="7772400" cy="1143000"/>
          </a:xfrm>
          <a:prstGeom prst="rect">
            <a:avLst/>
          </a:prstGeom>
        </p:spPr>
        <p:txBody>
          <a:bodyPr bIns="91440" anchor="b" anchorCtr="0">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BBEAD13-0566-4C6C-97E7-55F17F24B09F}" type="datetimeFigureOut">
              <a:rPr lang="zh-TW" altLang="en-US" smtClean="0"/>
              <a:pPr/>
              <a:t>2014/10/30</a:t>
            </a:fld>
            <a:endParaRPr lang="zh-TW" altLang="en-US"/>
          </a:p>
        </p:txBody>
      </p:sp>
      <p:sp>
        <p:nvSpPr>
          <p:cNvPr id="3" name="頁尾版面配置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zh-TW" altLang="en-US"/>
          </a:p>
        </p:txBody>
      </p:sp>
      <p:sp>
        <p:nvSpPr>
          <p:cNvPr id="23" name="投影片編號版面配置區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3DA0BB7-265A-403C-9275-D587AB510EDC}"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3.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3.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3.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3.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971600" y="3573016"/>
            <a:ext cx="6877000" cy="2676872"/>
          </a:xfrm>
        </p:spPr>
        <p:txBody>
          <a:bodyPr>
            <a:noAutofit/>
          </a:bodyPr>
          <a:lstStyle/>
          <a:p>
            <a:r>
              <a:rPr lang="zh-TW" altLang="en-US" sz="3600" b="1" dirty="0" smtClean="0"/>
              <a:t>國際貿易法作者</a:t>
            </a:r>
            <a:r>
              <a:rPr lang="en-US" altLang="zh-TW" sz="3600" b="1" dirty="0" smtClean="0"/>
              <a:t>: </a:t>
            </a:r>
            <a:r>
              <a:rPr lang="zh-TW" altLang="en-US" sz="3600" b="1" dirty="0" smtClean="0"/>
              <a:t>劉鶴田</a:t>
            </a:r>
            <a:endParaRPr lang="en-US" altLang="zh-TW" sz="3600" b="1" dirty="0" smtClean="0"/>
          </a:p>
          <a:p>
            <a:r>
              <a:rPr lang="zh-TW" altLang="en-US" sz="3600" b="1" dirty="0" smtClean="0"/>
              <a:t>         簡報檔製作</a:t>
            </a:r>
            <a:r>
              <a:rPr lang="en-US" altLang="zh-TW" sz="3600" b="1" dirty="0" smtClean="0"/>
              <a:t>: </a:t>
            </a:r>
            <a:r>
              <a:rPr lang="zh-TW" altLang="en-US" sz="3600" b="1" dirty="0" smtClean="0"/>
              <a:t>吳茂德</a:t>
            </a:r>
            <a:endParaRPr lang="en-US" altLang="zh-TW" sz="3600" b="1" dirty="0" smtClean="0"/>
          </a:p>
          <a:p>
            <a:r>
              <a:rPr lang="en-US" altLang="zh-TW" sz="3600" b="1" dirty="0" smtClean="0"/>
              <a:t>2014.10.30</a:t>
            </a:r>
            <a:endParaRPr lang="zh-TW" altLang="en-US" sz="3600" b="1" dirty="0"/>
          </a:p>
        </p:txBody>
      </p:sp>
      <p:sp>
        <p:nvSpPr>
          <p:cNvPr id="2" name="標題 1"/>
          <p:cNvSpPr>
            <a:spLocks noGrp="1"/>
          </p:cNvSpPr>
          <p:nvPr>
            <p:ph type="ctrTitle"/>
          </p:nvPr>
        </p:nvSpPr>
        <p:spPr/>
        <p:txBody>
          <a:bodyPr/>
          <a:lstStyle/>
          <a:p>
            <a:r>
              <a:rPr lang="zh-TW" altLang="zh-TW" dirty="0" smtClean="0"/>
              <a:t>國際貿易法</a:t>
            </a:r>
            <a:r>
              <a:rPr lang="en-US" altLang="zh-TW" dirty="0" err="1" smtClean="0"/>
              <a:t>ppt</a:t>
            </a:r>
            <a:endParaRPr lang="zh-TW" altLang="en-US" dirty="0"/>
          </a:p>
        </p:txBody>
      </p:sp>
    </p:spTree>
    <p:extLst>
      <p:ext uri="{BB962C8B-B14F-4D97-AF65-F5344CB8AC3E}">
        <p14:creationId xmlns:p14="http://schemas.microsoft.com/office/powerpoint/2010/main" val="33108987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548680"/>
            <a:ext cx="7772400" cy="1362075"/>
          </a:xfrm>
        </p:spPr>
        <p:txBody>
          <a:bodyPr>
            <a:normAutofit/>
          </a:bodyPr>
          <a:lstStyle/>
          <a:p>
            <a:r>
              <a:rPr lang="zh-TW" altLang="zh-TW" b="1" dirty="0"/>
              <a:t>第一章　國際貿易法的意義</a:t>
            </a:r>
            <a:r>
              <a:rPr lang="en-US" altLang="zh-TW" b="1" dirty="0"/>
              <a:t/>
            </a:r>
            <a:br>
              <a:rPr lang="en-US" altLang="zh-TW" b="1" dirty="0"/>
            </a:br>
            <a:r>
              <a:rPr lang="en-US" altLang="zh-TW" dirty="0" smtClean="0"/>
              <a:t>        </a:t>
            </a:r>
            <a:r>
              <a:rPr lang="zh-TW" altLang="zh-TW" b="1" dirty="0" smtClean="0">
                <a:solidFill>
                  <a:schemeClr val="tx1"/>
                </a:solidFill>
              </a:rPr>
              <a:t>三</a:t>
            </a:r>
            <a:r>
              <a:rPr lang="zh-TW" altLang="zh-TW" b="1" dirty="0">
                <a:solidFill>
                  <a:schemeClr val="tx1"/>
                </a:solidFill>
              </a:rPr>
              <a:t>、國際貿易法的發展階段</a:t>
            </a:r>
            <a:endParaRPr lang="zh-TW" altLang="en-US" b="1" dirty="0">
              <a:solidFill>
                <a:schemeClr val="tx1"/>
              </a:solidFill>
            </a:endParaRPr>
          </a:p>
        </p:txBody>
      </p:sp>
      <p:sp>
        <p:nvSpPr>
          <p:cNvPr id="3" name="文字版面配置區 2"/>
          <p:cNvSpPr>
            <a:spLocks noGrp="1"/>
          </p:cNvSpPr>
          <p:nvPr>
            <p:ph type="body" idx="1"/>
          </p:nvPr>
        </p:nvSpPr>
        <p:spPr>
          <a:xfrm>
            <a:off x="179512" y="2547938"/>
            <a:ext cx="8784976" cy="3545358"/>
          </a:xfrm>
        </p:spPr>
        <p:txBody>
          <a:bodyPr>
            <a:noAutofit/>
          </a:bodyPr>
          <a:lstStyle/>
          <a:p>
            <a:r>
              <a:rPr lang="zh-TW" altLang="zh-TW" sz="2800" b="1" dirty="0" smtClean="0">
                <a:solidFill>
                  <a:schemeClr val="tx1"/>
                </a:solidFill>
              </a:rPr>
              <a:t>二</a:t>
            </a:r>
            <a:r>
              <a:rPr lang="zh-TW" altLang="en-US" sz="2800" b="1" dirty="0" smtClean="0">
                <a:solidFill>
                  <a:schemeClr val="tx1"/>
                </a:solidFill>
              </a:rPr>
              <a:t>、</a:t>
            </a:r>
            <a:r>
              <a:rPr lang="zh-TW" altLang="zh-TW" sz="2800" b="1" dirty="0" smtClean="0">
                <a:solidFill>
                  <a:schemeClr val="tx1"/>
                </a:solidFill>
              </a:rPr>
              <a:t>第二</a:t>
            </a:r>
            <a:r>
              <a:rPr lang="zh-TW" altLang="zh-TW" sz="2800" b="1" dirty="0">
                <a:solidFill>
                  <a:schemeClr val="tx1"/>
                </a:solidFill>
              </a:rPr>
              <a:t>發展</a:t>
            </a:r>
            <a:r>
              <a:rPr lang="zh-TW" altLang="zh-TW" sz="2800" b="1" dirty="0" smtClean="0">
                <a:solidFill>
                  <a:schemeClr val="tx1"/>
                </a:solidFill>
              </a:rPr>
              <a:t>階段</a:t>
            </a:r>
            <a:r>
              <a:rPr lang="en-US" altLang="zh-TW" sz="2800" b="1" dirty="0" smtClean="0">
                <a:solidFill>
                  <a:schemeClr val="tx1"/>
                </a:solidFill>
              </a:rPr>
              <a:t> </a:t>
            </a:r>
          </a:p>
          <a:p>
            <a:r>
              <a:rPr lang="en-US" altLang="zh-TW" sz="2800" b="1" dirty="0" smtClean="0">
                <a:solidFill>
                  <a:schemeClr val="tx1"/>
                </a:solidFill>
              </a:rPr>
              <a:t>(</a:t>
            </a:r>
            <a:r>
              <a:rPr lang="zh-TW" altLang="en-US" sz="2800" b="1" dirty="0" smtClean="0">
                <a:solidFill>
                  <a:schemeClr val="tx1"/>
                </a:solidFill>
              </a:rPr>
              <a:t>二</a:t>
            </a:r>
            <a:r>
              <a:rPr lang="en-US" altLang="zh-TW" sz="2800" b="1" dirty="0" smtClean="0">
                <a:solidFill>
                  <a:schemeClr val="tx1"/>
                </a:solidFill>
              </a:rPr>
              <a:t>)</a:t>
            </a:r>
            <a:r>
              <a:rPr lang="zh-TW" altLang="zh-TW" sz="2800" b="1" dirty="0" smtClean="0">
                <a:solidFill>
                  <a:schemeClr val="tx1"/>
                </a:solidFill>
              </a:rPr>
              <a:t>為了解決</a:t>
            </a:r>
            <a:r>
              <a:rPr lang="zh-TW" altLang="en-US" sz="2800" b="1" dirty="0" smtClean="0">
                <a:solidFill>
                  <a:schemeClr val="tx1"/>
                </a:solidFill>
              </a:rPr>
              <a:t>貿易保護主義</a:t>
            </a:r>
            <a:r>
              <a:rPr lang="zh-TW" altLang="zh-TW" sz="2800" b="1" dirty="0" smtClean="0">
                <a:solidFill>
                  <a:schemeClr val="tx1"/>
                </a:solidFill>
              </a:rPr>
              <a:t>，</a:t>
            </a:r>
            <a:r>
              <a:rPr lang="en-US" altLang="zh-TW" sz="2800" b="1" dirty="0" smtClean="0">
                <a:solidFill>
                  <a:schemeClr val="tx1"/>
                </a:solidFill>
              </a:rPr>
              <a:t>1944</a:t>
            </a:r>
            <a:r>
              <a:rPr lang="zh-TW" altLang="zh-TW" sz="2800" b="1" dirty="0" smtClean="0">
                <a:solidFill>
                  <a:schemeClr val="tx1"/>
                </a:solidFill>
              </a:rPr>
              <a:t>年</a:t>
            </a:r>
            <a:r>
              <a:rPr lang="en-US" altLang="zh-TW" sz="2800" b="1" dirty="0" smtClean="0">
                <a:solidFill>
                  <a:schemeClr val="tx1"/>
                </a:solidFill>
              </a:rPr>
              <a:t>7</a:t>
            </a:r>
            <a:r>
              <a:rPr lang="zh-TW" altLang="zh-TW" sz="2800" b="1" dirty="0" smtClean="0">
                <a:solidFill>
                  <a:schemeClr val="tx1"/>
                </a:solidFill>
              </a:rPr>
              <a:t>月</a:t>
            </a:r>
            <a:r>
              <a:rPr lang="en-US" altLang="zh-TW" sz="2800" b="1" dirty="0" smtClean="0">
                <a:solidFill>
                  <a:schemeClr val="tx1"/>
                </a:solidFill>
              </a:rPr>
              <a:t>1</a:t>
            </a:r>
            <a:r>
              <a:rPr lang="zh-TW" altLang="zh-TW" sz="2800" b="1" dirty="0" smtClean="0">
                <a:solidFill>
                  <a:schemeClr val="tx1"/>
                </a:solidFill>
              </a:rPr>
              <a:t>日</a:t>
            </a:r>
            <a:r>
              <a:rPr lang="zh-TW" altLang="zh-TW" sz="2800" b="1" dirty="0">
                <a:solidFill>
                  <a:schemeClr val="tx1"/>
                </a:solidFill>
              </a:rPr>
              <a:t>聯合國各國</a:t>
            </a:r>
            <a:r>
              <a:rPr lang="zh-TW" altLang="zh-TW" sz="2800" b="1" dirty="0" smtClean="0">
                <a:solidFill>
                  <a:schemeClr val="tx1"/>
                </a:solidFill>
              </a:rPr>
              <a:t>代表</a:t>
            </a:r>
            <a:r>
              <a:rPr lang="zh-TW" altLang="en-US" sz="2800" b="1" dirty="0" smtClean="0">
                <a:solidFill>
                  <a:schemeClr val="tx1"/>
                </a:solidFill>
              </a:rPr>
              <a:t>在</a:t>
            </a:r>
            <a:r>
              <a:rPr lang="zh-TW" altLang="zh-TW" sz="2800" b="1" dirty="0" smtClean="0">
                <a:solidFill>
                  <a:schemeClr val="tx1"/>
                </a:solidFill>
              </a:rPr>
              <a:t>美國布</a:t>
            </a:r>
            <a:r>
              <a:rPr lang="zh-TW" altLang="zh-TW" sz="2800" b="1" dirty="0">
                <a:solidFill>
                  <a:schemeClr val="tx1"/>
                </a:solidFill>
              </a:rPr>
              <a:t>萊頓森林</a:t>
            </a:r>
            <a:r>
              <a:rPr lang="en-US" altLang="zh-TW" sz="2800" b="1" dirty="0">
                <a:solidFill>
                  <a:schemeClr val="tx1"/>
                </a:solidFill>
              </a:rPr>
              <a:t>(Bretton Woods)</a:t>
            </a:r>
            <a:r>
              <a:rPr lang="zh-TW" altLang="zh-TW" sz="2800" b="1" dirty="0">
                <a:solidFill>
                  <a:schemeClr val="tx1"/>
                </a:solidFill>
              </a:rPr>
              <a:t>集會</a:t>
            </a:r>
            <a:r>
              <a:rPr lang="en-US" altLang="zh-TW" sz="2800" b="1" dirty="0">
                <a:solidFill>
                  <a:schemeClr val="tx1"/>
                </a:solidFill>
              </a:rPr>
              <a:t>,</a:t>
            </a:r>
            <a:r>
              <a:rPr lang="zh-TW" altLang="zh-TW" sz="2800" b="1" dirty="0">
                <a:solidFill>
                  <a:schemeClr val="tx1"/>
                </a:solidFill>
              </a:rPr>
              <a:t>通過了布萊頓森林協定，內容為成立國際貨幣基金會、</a:t>
            </a:r>
            <a:r>
              <a:rPr lang="zh-TW" altLang="zh-TW" sz="2800" b="1" dirty="0" smtClean="0">
                <a:solidFill>
                  <a:schemeClr val="tx1"/>
                </a:solidFill>
              </a:rPr>
              <a:t>世界銀行</a:t>
            </a:r>
            <a:r>
              <a:rPr lang="zh-TW" altLang="en-US" sz="2800" b="1" dirty="0" smtClean="0">
                <a:solidFill>
                  <a:schemeClr val="tx1"/>
                </a:solidFill>
              </a:rPr>
              <a:t>。</a:t>
            </a:r>
            <a:endParaRPr lang="en-US" altLang="zh-TW" sz="2800" b="1" dirty="0" smtClean="0">
              <a:solidFill>
                <a:schemeClr val="tx1"/>
              </a:solidFill>
            </a:endParaRPr>
          </a:p>
          <a:p>
            <a:r>
              <a:rPr lang="en-US" altLang="zh-TW" sz="2800" b="1" dirty="0" smtClean="0">
                <a:solidFill>
                  <a:schemeClr val="tx1"/>
                </a:solidFill>
              </a:rPr>
              <a:t>(</a:t>
            </a:r>
            <a:r>
              <a:rPr lang="zh-TW" altLang="en-US" sz="2800" b="1" dirty="0" smtClean="0">
                <a:solidFill>
                  <a:schemeClr val="tx1"/>
                </a:solidFill>
              </a:rPr>
              <a:t>三</a:t>
            </a:r>
            <a:r>
              <a:rPr lang="en-US" altLang="zh-TW" sz="2800" b="1" dirty="0" smtClean="0">
                <a:solidFill>
                  <a:schemeClr val="tx1"/>
                </a:solidFill>
              </a:rPr>
              <a:t>)</a:t>
            </a:r>
            <a:r>
              <a:rPr lang="en-US" altLang="zh-TW" sz="2800" b="1" dirty="0">
                <a:solidFill>
                  <a:schemeClr val="tx1"/>
                </a:solidFill>
              </a:rPr>
              <a:t> 1946</a:t>
            </a:r>
            <a:r>
              <a:rPr lang="zh-TW" altLang="zh-TW" sz="2800" b="1" dirty="0">
                <a:solidFill>
                  <a:schemeClr val="tx1"/>
                </a:solidFill>
              </a:rPr>
              <a:t>年聯合國貿易及僱用</a:t>
            </a:r>
            <a:r>
              <a:rPr lang="zh-TW" altLang="zh-TW" sz="2800" b="1" dirty="0" smtClean="0">
                <a:solidFill>
                  <a:schemeClr val="tx1"/>
                </a:solidFill>
              </a:rPr>
              <a:t>會議在</a:t>
            </a:r>
            <a:r>
              <a:rPr lang="zh-TW" altLang="zh-TW" sz="2800" b="1" dirty="0">
                <a:solidFill>
                  <a:schemeClr val="tx1"/>
                </a:solidFill>
              </a:rPr>
              <a:t>倫敦</a:t>
            </a:r>
            <a:r>
              <a:rPr lang="zh-TW" altLang="zh-TW" sz="2800" b="1" dirty="0" smtClean="0">
                <a:solidFill>
                  <a:schemeClr val="tx1"/>
                </a:solidFill>
              </a:rPr>
              <a:t>集會</a:t>
            </a:r>
            <a:r>
              <a:rPr lang="zh-TW" altLang="en-US" sz="2800" b="1" dirty="0" smtClean="0">
                <a:solidFill>
                  <a:schemeClr val="tx1"/>
                </a:solidFill>
              </a:rPr>
              <a:t>，</a:t>
            </a:r>
            <a:r>
              <a:rPr lang="zh-TW" altLang="zh-TW" sz="2800" b="1" dirty="0" smtClean="0">
                <a:solidFill>
                  <a:schemeClr val="tx1"/>
                </a:solidFill>
              </a:rPr>
              <a:t>擬</a:t>
            </a:r>
            <a:r>
              <a:rPr lang="zh-TW" altLang="zh-TW" sz="2800" b="1" dirty="0">
                <a:solidFill>
                  <a:schemeClr val="tx1"/>
                </a:solidFill>
              </a:rPr>
              <a:t>設立ＩＴＯ（國際貿易組織），但因起草ＩＴＯ憲章的</a:t>
            </a:r>
            <a:r>
              <a:rPr lang="zh-TW" altLang="zh-TW" sz="2800" b="1" dirty="0" smtClean="0">
                <a:solidFill>
                  <a:schemeClr val="tx1"/>
                </a:solidFill>
              </a:rPr>
              <a:t>作業</a:t>
            </a:r>
            <a:r>
              <a:rPr lang="zh-TW" altLang="en-US" sz="2800" b="1" dirty="0" smtClean="0">
                <a:solidFill>
                  <a:schemeClr val="tx1"/>
                </a:solidFill>
              </a:rPr>
              <a:t>時間過</a:t>
            </a:r>
            <a:r>
              <a:rPr lang="zh-TW" altLang="zh-TW" sz="2800" b="1" dirty="0" smtClean="0">
                <a:solidFill>
                  <a:schemeClr val="tx1"/>
                </a:solidFill>
              </a:rPr>
              <a:t>長</a:t>
            </a:r>
            <a:r>
              <a:rPr lang="zh-TW" altLang="zh-TW" sz="2800" b="1" dirty="0">
                <a:solidFill>
                  <a:schemeClr val="tx1"/>
                </a:solidFill>
              </a:rPr>
              <a:t>， </a:t>
            </a:r>
            <a:r>
              <a:rPr lang="en-US" altLang="zh-TW" sz="2800" b="1" dirty="0" smtClean="0">
                <a:solidFill>
                  <a:schemeClr val="tx1"/>
                </a:solidFill>
              </a:rPr>
              <a:t>1947</a:t>
            </a:r>
            <a:r>
              <a:rPr lang="zh-TW" altLang="zh-TW" sz="2800" b="1" dirty="0" smtClean="0">
                <a:solidFill>
                  <a:schemeClr val="tx1"/>
                </a:solidFill>
              </a:rPr>
              <a:t>年</a:t>
            </a:r>
            <a:r>
              <a:rPr lang="en-US" altLang="zh-TW" sz="2800" b="1" dirty="0">
                <a:solidFill>
                  <a:schemeClr val="tx1"/>
                </a:solidFill>
              </a:rPr>
              <a:t>6</a:t>
            </a:r>
            <a:r>
              <a:rPr lang="zh-TW" altLang="zh-TW" sz="2800" b="1" dirty="0">
                <a:solidFill>
                  <a:schemeClr val="tx1"/>
                </a:solidFill>
              </a:rPr>
              <a:t>月在美國主導下</a:t>
            </a:r>
            <a:r>
              <a:rPr lang="zh-TW" altLang="zh-TW" sz="2800" b="1" dirty="0" smtClean="0">
                <a:solidFill>
                  <a:schemeClr val="tx1"/>
                </a:solidFill>
              </a:rPr>
              <a:t>，同時</a:t>
            </a:r>
            <a:r>
              <a:rPr lang="zh-TW" altLang="zh-TW" sz="2800" b="1" dirty="0">
                <a:solidFill>
                  <a:schemeClr val="tx1"/>
                </a:solidFill>
              </a:rPr>
              <a:t>進行ＧＡＴＴ的交涉</a:t>
            </a:r>
            <a:r>
              <a:rPr lang="zh-TW" altLang="zh-TW" sz="2800" b="1" dirty="0" smtClean="0">
                <a:solidFill>
                  <a:schemeClr val="tx1"/>
                </a:solidFill>
              </a:rPr>
              <a:t>，</a:t>
            </a:r>
            <a:r>
              <a:rPr lang="zh-TW" altLang="en-US" sz="2800" b="1" dirty="0" smtClean="0">
                <a:solidFill>
                  <a:schemeClr val="tx1"/>
                </a:solidFill>
              </a:rPr>
              <a:t>共</a:t>
            </a:r>
            <a:r>
              <a:rPr lang="en-US" altLang="zh-TW" sz="2800" b="1" dirty="0" smtClean="0">
                <a:solidFill>
                  <a:schemeClr val="tx1"/>
                </a:solidFill>
              </a:rPr>
              <a:t>23</a:t>
            </a:r>
            <a:r>
              <a:rPr lang="zh-TW" altLang="zh-TW" sz="2800" b="1" dirty="0">
                <a:solidFill>
                  <a:schemeClr val="tx1"/>
                </a:solidFill>
              </a:rPr>
              <a:t>國</a:t>
            </a:r>
            <a:r>
              <a:rPr lang="zh-TW" altLang="zh-TW" sz="2800" b="1" dirty="0" smtClean="0">
                <a:solidFill>
                  <a:schemeClr val="tx1"/>
                </a:solidFill>
              </a:rPr>
              <a:t>參加完成</a:t>
            </a:r>
            <a:r>
              <a:rPr lang="zh-TW" altLang="zh-TW" sz="2800" b="1" dirty="0">
                <a:solidFill>
                  <a:schemeClr val="tx1"/>
                </a:solidFill>
              </a:rPr>
              <a:t>ＧＡＴＴ，並於</a:t>
            </a:r>
            <a:r>
              <a:rPr lang="en-US" altLang="zh-TW" sz="2800" b="1" dirty="0">
                <a:solidFill>
                  <a:schemeClr val="tx1"/>
                </a:solidFill>
              </a:rPr>
              <a:t>1948</a:t>
            </a:r>
            <a:r>
              <a:rPr lang="zh-TW" altLang="zh-TW" sz="2800" b="1" dirty="0">
                <a:solidFill>
                  <a:schemeClr val="tx1"/>
                </a:solidFill>
              </a:rPr>
              <a:t>年</a:t>
            </a:r>
            <a:r>
              <a:rPr lang="en-US" altLang="zh-TW" sz="2800" b="1" dirty="0">
                <a:solidFill>
                  <a:schemeClr val="tx1"/>
                </a:solidFill>
              </a:rPr>
              <a:t>1</a:t>
            </a:r>
            <a:r>
              <a:rPr lang="zh-TW" altLang="zh-TW" sz="2800" b="1" dirty="0">
                <a:solidFill>
                  <a:schemeClr val="tx1"/>
                </a:solidFill>
              </a:rPr>
              <a:t>月</a:t>
            </a:r>
            <a:r>
              <a:rPr lang="en-US" altLang="zh-TW" sz="2800" b="1" dirty="0">
                <a:solidFill>
                  <a:schemeClr val="tx1"/>
                </a:solidFill>
              </a:rPr>
              <a:t>1</a:t>
            </a:r>
            <a:r>
              <a:rPr lang="zh-TW" altLang="zh-TW" sz="2800" b="1" dirty="0">
                <a:solidFill>
                  <a:schemeClr val="tx1"/>
                </a:solidFill>
              </a:rPr>
              <a:t>日生效。</a:t>
            </a:r>
            <a:endParaRPr lang="en-US" altLang="zh-TW" sz="2800" b="1" dirty="0" smtClean="0">
              <a:solidFill>
                <a:schemeClr val="tx1"/>
              </a:solidFill>
            </a:endParaRPr>
          </a:p>
        </p:txBody>
      </p:sp>
    </p:spTree>
    <p:extLst>
      <p:ext uri="{BB962C8B-B14F-4D97-AF65-F5344CB8AC3E}">
        <p14:creationId xmlns:p14="http://schemas.microsoft.com/office/powerpoint/2010/main" val="187163854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404664"/>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b="1" dirty="0" smtClean="0"/>
              <a:t>         </a:t>
            </a:r>
            <a:r>
              <a:rPr lang="zh-TW" altLang="zh-TW" b="1" dirty="0" smtClean="0"/>
              <a:t>第</a:t>
            </a:r>
            <a:r>
              <a:rPr lang="zh-TW" altLang="en-US" b="1" dirty="0" smtClean="0"/>
              <a:t>三</a:t>
            </a:r>
            <a:r>
              <a:rPr lang="zh-TW" altLang="zh-TW" b="1" dirty="0" smtClean="0"/>
              <a:t>節</a:t>
            </a:r>
            <a:r>
              <a:rPr lang="zh-TW" altLang="zh-TW" b="1" dirty="0"/>
              <a:t>　國際買賣契約之</a:t>
            </a:r>
            <a:r>
              <a:rPr lang="zh-TW" altLang="zh-TW" b="1" dirty="0" smtClean="0"/>
              <a:t>履行</a:t>
            </a:r>
            <a:r>
              <a:rPr lang="en-US" altLang="zh-TW" b="1" dirty="0" smtClean="0"/>
              <a:t/>
            </a:r>
            <a:br>
              <a:rPr lang="en-US" altLang="zh-TW" b="1" dirty="0" smtClean="0"/>
            </a:br>
            <a:r>
              <a:rPr lang="en-US" altLang="zh-TW" b="1" dirty="0" smtClean="0"/>
              <a:t>                 </a:t>
            </a:r>
            <a:r>
              <a:rPr lang="zh-TW" altLang="zh-TW" b="1" dirty="0" smtClean="0"/>
              <a:t>第一</a:t>
            </a:r>
            <a:r>
              <a:rPr lang="zh-TW" altLang="zh-TW" b="1" dirty="0"/>
              <a:t>目　出賣人之義務</a:t>
            </a:r>
            <a:endParaRPr lang="en-US" altLang="zh-TW" b="1" dirty="0">
              <a:solidFill>
                <a:schemeClr val="tx1"/>
              </a:solidFill>
            </a:endParaRPr>
          </a:p>
        </p:txBody>
      </p:sp>
      <p:sp>
        <p:nvSpPr>
          <p:cNvPr id="3" name="文字版面配置區 2"/>
          <p:cNvSpPr>
            <a:spLocks noGrp="1"/>
          </p:cNvSpPr>
          <p:nvPr>
            <p:ph type="body" idx="1"/>
          </p:nvPr>
        </p:nvSpPr>
        <p:spPr>
          <a:xfrm>
            <a:off x="323528" y="2492896"/>
            <a:ext cx="8568952" cy="961256"/>
          </a:xfrm>
        </p:spPr>
        <p:txBody>
          <a:bodyPr>
            <a:noAutofit/>
          </a:bodyPr>
          <a:lstStyle/>
          <a:p>
            <a:r>
              <a:rPr lang="zh-TW" altLang="zh-TW" sz="2600" b="1" dirty="0" smtClean="0">
                <a:solidFill>
                  <a:schemeClr val="tx1"/>
                </a:solidFill>
              </a:rPr>
              <a:t>一</a:t>
            </a:r>
            <a:r>
              <a:rPr lang="zh-TW" altLang="zh-TW" sz="2600" b="1" dirty="0">
                <a:solidFill>
                  <a:schemeClr val="tx1"/>
                </a:solidFill>
              </a:rPr>
              <a:t>、交付貨物</a:t>
            </a:r>
            <a:r>
              <a:rPr lang="zh-TW" altLang="zh-TW" sz="2600" b="1" dirty="0" smtClean="0">
                <a:solidFill>
                  <a:schemeClr val="tx1"/>
                </a:solidFill>
              </a:rPr>
              <a:t>義務</a:t>
            </a:r>
            <a:endParaRPr lang="en-US" altLang="zh-TW" sz="2600" b="1" dirty="0" smtClean="0">
              <a:solidFill>
                <a:schemeClr val="tx1"/>
              </a:solidFill>
            </a:endParaRPr>
          </a:p>
          <a:p>
            <a:r>
              <a:rPr lang="en-US" altLang="zh-TW" sz="2600" b="1" dirty="0" smtClean="0">
                <a:solidFill>
                  <a:schemeClr val="tx1"/>
                </a:solidFill>
              </a:rPr>
              <a:t>    </a:t>
            </a:r>
            <a:r>
              <a:rPr lang="zh-TW" altLang="zh-TW" sz="2600" b="1" dirty="0" smtClean="0">
                <a:solidFill>
                  <a:schemeClr val="tx1"/>
                </a:solidFill>
              </a:rPr>
              <a:t>(</a:t>
            </a:r>
            <a:r>
              <a:rPr lang="zh-TW" altLang="zh-TW" sz="2600" b="1" dirty="0">
                <a:solidFill>
                  <a:schemeClr val="tx1"/>
                </a:solidFill>
              </a:rPr>
              <a:t>一)交付地點（清償地</a:t>
            </a:r>
            <a:r>
              <a:rPr lang="zh-TW" altLang="zh-TW" sz="2600" b="1" dirty="0" smtClean="0">
                <a:solidFill>
                  <a:schemeClr val="tx1"/>
                </a:solidFill>
              </a:rPr>
              <a:t>）</a:t>
            </a:r>
          </a:p>
          <a:p>
            <a:r>
              <a:rPr lang="zh-TW" altLang="zh-TW" sz="2600" b="1" dirty="0">
                <a:solidFill>
                  <a:schemeClr val="tx1"/>
                </a:solidFill>
              </a:rPr>
              <a:t>2.倘貨物不涉及</a:t>
            </a:r>
            <a:r>
              <a:rPr lang="zh-TW" altLang="zh-TW" sz="2600" b="1" dirty="0" smtClean="0">
                <a:solidFill>
                  <a:schemeClr val="tx1"/>
                </a:solidFill>
              </a:rPr>
              <a:t>運輸</a:t>
            </a:r>
            <a:endParaRPr lang="en-US" altLang="zh-TW" sz="2600" b="1" dirty="0" smtClean="0">
              <a:solidFill>
                <a:schemeClr val="tx1"/>
              </a:solidFill>
            </a:endParaRPr>
          </a:p>
          <a:p>
            <a:r>
              <a:rPr lang="en-US" altLang="zh-TW" sz="2600" b="1" dirty="0" smtClean="0">
                <a:solidFill>
                  <a:schemeClr val="tx1"/>
                </a:solidFill>
                <a:latin typeface="標楷體" panose="03000509000000000000" pitchFamily="65" charset="-120"/>
                <a:ea typeface="標楷體" panose="03000509000000000000" pitchFamily="65" charset="-120"/>
              </a:rPr>
              <a:t>  CISG</a:t>
            </a:r>
            <a:r>
              <a:rPr lang="zh-TW" altLang="zh-TW" sz="2600" b="1" dirty="0" smtClean="0">
                <a:solidFill>
                  <a:schemeClr val="tx1"/>
                </a:solidFill>
                <a:latin typeface="標楷體" panose="03000509000000000000" pitchFamily="65" charset="-120"/>
                <a:ea typeface="標楷體" panose="03000509000000000000" pitchFamily="65" charset="-120"/>
              </a:rPr>
              <a:t>第</a:t>
            </a:r>
            <a:r>
              <a:rPr lang="en-US" altLang="zh-TW" sz="2600" b="1" dirty="0" smtClean="0">
                <a:solidFill>
                  <a:schemeClr val="tx1"/>
                </a:solidFill>
                <a:latin typeface="標楷體" panose="03000509000000000000" pitchFamily="65" charset="-120"/>
                <a:ea typeface="標楷體" panose="03000509000000000000" pitchFamily="65" charset="-120"/>
              </a:rPr>
              <a:t>31</a:t>
            </a:r>
            <a:r>
              <a:rPr lang="zh-TW" altLang="zh-TW" sz="2600" b="1" dirty="0" smtClean="0">
                <a:solidFill>
                  <a:schemeClr val="tx1"/>
                </a:solidFill>
                <a:latin typeface="標楷體" panose="03000509000000000000" pitchFamily="65" charset="-120"/>
                <a:ea typeface="標楷體" panose="03000509000000000000" pitchFamily="65" charset="-120"/>
              </a:rPr>
              <a:t>條</a:t>
            </a:r>
            <a:r>
              <a:rPr lang="en-US" altLang="zh-TW" sz="2600" b="1" dirty="0">
                <a:solidFill>
                  <a:schemeClr val="tx1"/>
                </a:solidFill>
                <a:latin typeface="標楷體" panose="03000509000000000000" pitchFamily="65" charset="-120"/>
                <a:ea typeface="標楷體" panose="03000509000000000000" pitchFamily="65" charset="-120"/>
              </a:rPr>
              <a:t>(b)</a:t>
            </a:r>
            <a:r>
              <a:rPr lang="zh-TW" altLang="zh-TW" sz="2600" b="1" dirty="0">
                <a:solidFill>
                  <a:schemeClr val="tx1"/>
                </a:solidFill>
                <a:latin typeface="標楷體" panose="03000509000000000000" pitchFamily="65" charset="-120"/>
                <a:ea typeface="標楷體" panose="03000509000000000000" pitchFamily="65" charset="-120"/>
              </a:rPr>
              <a:t>：「在不屬於上一款規定的情況下</a:t>
            </a:r>
            <a:r>
              <a:rPr lang="zh-TW" altLang="zh-TW" sz="2600" b="1" dirty="0" smtClean="0">
                <a:solidFill>
                  <a:schemeClr val="tx1"/>
                </a:solidFill>
                <a:latin typeface="標楷體" panose="03000509000000000000" pitchFamily="65" charset="-120"/>
                <a:ea typeface="標楷體" panose="03000509000000000000" pitchFamily="65" charset="-120"/>
              </a:rPr>
              <a:t>，如</a:t>
            </a:r>
            <a:endParaRPr lang="en-US" altLang="zh-TW" sz="2600" b="1" dirty="0" smtClean="0">
              <a:solidFill>
                <a:schemeClr val="tx1"/>
              </a:solidFill>
              <a:latin typeface="標楷體" panose="03000509000000000000" pitchFamily="65" charset="-120"/>
              <a:ea typeface="標楷體" panose="03000509000000000000" pitchFamily="65" charset="-120"/>
            </a:endParaRPr>
          </a:p>
          <a:p>
            <a:r>
              <a:rPr lang="en-US" altLang="zh-TW" sz="2600" b="1" dirty="0">
                <a:solidFill>
                  <a:schemeClr val="tx1"/>
                </a:solidFill>
                <a:latin typeface="標楷體" panose="03000509000000000000" pitchFamily="65" charset="-120"/>
                <a:ea typeface="標楷體" panose="03000509000000000000" pitchFamily="65" charset="-120"/>
              </a:rPr>
              <a:t>  </a:t>
            </a:r>
            <a:r>
              <a:rPr lang="zh-TW" altLang="zh-TW" sz="2600" b="1" dirty="0" smtClean="0">
                <a:solidFill>
                  <a:schemeClr val="tx1"/>
                </a:solidFill>
                <a:latin typeface="標楷體" panose="03000509000000000000" pitchFamily="65" charset="-120"/>
                <a:ea typeface="標楷體" panose="03000509000000000000" pitchFamily="65" charset="-120"/>
              </a:rPr>
              <a:t>果</a:t>
            </a:r>
            <a:r>
              <a:rPr lang="zh-TW" altLang="zh-TW" sz="2600" b="1" dirty="0">
                <a:solidFill>
                  <a:schemeClr val="tx1"/>
                </a:solidFill>
                <a:latin typeface="標楷體" panose="03000509000000000000" pitchFamily="65" charset="-120"/>
                <a:ea typeface="標楷體" panose="03000509000000000000" pitchFamily="65" charset="-120"/>
              </a:rPr>
              <a:t>契約關係對特定貨物或從特定貨物中提取的</a:t>
            </a:r>
            <a:r>
              <a:rPr lang="zh-TW" altLang="zh-TW" sz="2600" b="1" dirty="0" smtClean="0">
                <a:solidFill>
                  <a:schemeClr val="tx1"/>
                </a:solidFill>
                <a:latin typeface="標楷體" panose="03000509000000000000" pitchFamily="65" charset="-120"/>
                <a:ea typeface="標楷體" panose="03000509000000000000" pitchFamily="65" charset="-120"/>
              </a:rPr>
              <a:t>或尚</a:t>
            </a:r>
            <a:r>
              <a:rPr lang="zh-TW" altLang="zh-TW" sz="2600" b="1" dirty="0">
                <a:solidFill>
                  <a:schemeClr val="tx1"/>
                </a:solidFill>
                <a:latin typeface="標楷體" panose="03000509000000000000" pitchFamily="65" charset="-120"/>
                <a:ea typeface="標楷體" panose="03000509000000000000" pitchFamily="65" charset="-120"/>
              </a:rPr>
              <a:t>待</a:t>
            </a:r>
            <a:r>
              <a:rPr lang="zh-TW" altLang="zh-TW" sz="2600" b="1" dirty="0" smtClean="0">
                <a:solidFill>
                  <a:schemeClr val="tx1"/>
                </a:solidFill>
                <a:latin typeface="標楷體" panose="03000509000000000000" pitchFamily="65" charset="-120"/>
                <a:ea typeface="標楷體" panose="03000509000000000000" pitchFamily="65" charset="-120"/>
              </a:rPr>
              <a:t>製</a:t>
            </a:r>
            <a:endParaRPr lang="en-US" altLang="zh-TW" sz="2600" b="1" dirty="0" smtClean="0">
              <a:solidFill>
                <a:schemeClr val="tx1"/>
              </a:solidFill>
              <a:latin typeface="標楷體" panose="03000509000000000000" pitchFamily="65" charset="-120"/>
              <a:ea typeface="標楷體" panose="03000509000000000000" pitchFamily="65" charset="-120"/>
            </a:endParaRPr>
          </a:p>
          <a:p>
            <a:r>
              <a:rPr lang="en-US" altLang="zh-TW" sz="2600" b="1" dirty="0">
                <a:solidFill>
                  <a:schemeClr val="tx1"/>
                </a:solidFill>
                <a:latin typeface="標楷體" panose="03000509000000000000" pitchFamily="65" charset="-120"/>
                <a:ea typeface="標楷體" panose="03000509000000000000" pitchFamily="65" charset="-120"/>
              </a:rPr>
              <a:t> </a:t>
            </a:r>
            <a:r>
              <a:rPr lang="en-US" altLang="zh-TW" sz="2600" b="1" dirty="0" smtClean="0">
                <a:solidFill>
                  <a:schemeClr val="tx1"/>
                </a:solidFill>
                <a:latin typeface="標楷體" panose="03000509000000000000" pitchFamily="65" charset="-120"/>
                <a:ea typeface="標楷體" panose="03000509000000000000" pitchFamily="65" charset="-120"/>
              </a:rPr>
              <a:t> </a:t>
            </a:r>
            <a:r>
              <a:rPr lang="zh-TW" altLang="zh-TW" sz="2600" b="1" dirty="0" smtClean="0">
                <a:solidFill>
                  <a:schemeClr val="tx1"/>
                </a:solidFill>
                <a:latin typeface="標楷體" panose="03000509000000000000" pitchFamily="65" charset="-120"/>
                <a:ea typeface="標楷體" panose="03000509000000000000" pitchFamily="65" charset="-120"/>
              </a:rPr>
              <a:t>造</a:t>
            </a:r>
            <a:r>
              <a:rPr lang="zh-TW" altLang="zh-TW" sz="2600" b="1" dirty="0">
                <a:solidFill>
                  <a:schemeClr val="tx1"/>
                </a:solidFill>
                <a:latin typeface="標楷體" panose="03000509000000000000" pitchFamily="65" charset="-120"/>
                <a:ea typeface="標楷體" panose="03000509000000000000" pitchFamily="65" charset="-120"/>
              </a:rPr>
              <a:t>或生產的未經特定的貨物，而雙方當事人在訂立</a:t>
            </a:r>
            <a:r>
              <a:rPr lang="zh-TW" altLang="zh-TW" sz="2600" b="1" dirty="0" smtClean="0">
                <a:solidFill>
                  <a:schemeClr val="tx1"/>
                </a:solidFill>
                <a:latin typeface="標楷體" panose="03000509000000000000" pitchFamily="65" charset="-120"/>
                <a:ea typeface="標楷體" panose="03000509000000000000" pitchFamily="65" charset="-120"/>
              </a:rPr>
              <a:t>契約</a:t>
            </a:r>
            <a:endParaRPr lang="en-US" altLang="zh-TW" sz="2600" b="1" dirty="0" smtClean="0">
              <a:solidFill>
                <a:schemeClr val="tx1"/>
              </a:solidFill>
              <a:latin typeface="標楷體" panose="03000509000000000000" pitchFamily="65" charset="-120"/>
              <a:ea typeface="標楷體" panose="03000509000000000000" pitchFamily="65" charset="-120"/>
            </a:endParaRPr>
          </a:p>
          <a:p>
            <a:r>
              <a:rPr lang="en-US" altLang="zh-TW" sz="2600" b="1" dirty="0">
                <a:solidFill>
                  <a:schemeClr val="tx1"/>
                </a:solidFill>
                <a:latin typeface="標楷體" panose="03000509000000000000" pitchFamily="65" charset="-120"/>
                <a:ea typeface="標楷體" panose="03000509000000000000" pitchFamily="65" charset="-120"/>
              </a:rPr>
              <a:t> </a:t>
            </a:r>
            <a:r>
              <a:rPr lang="en-US" altLang="zh-TW" sz="2600" b="1" dirty="0" smtClean="0">
                <a:solidFill>
                  <a:schemeClr val="tx1"/>
                </a:solidFill>
                <a:latin typeface="標楷體" panose="03000509000000000000" pitchFamily="65" charset="-120"/>
                <a:ea typeface="標楷體" panose="03000509000000000000" pitchFamily="65" charset="-120"/>
              </a:rPr>
              <a:t> </a:t>
            </a:r>
            <a:r>
              <a:rPr lang="zh-TW" altLang="zh-TW" sz="2600" b="1" dirty="0" smtClean="0">
                <a:solidFill>
                  <a:schemeClr val="tx1"/>
                </a:solidFill>
                <a:latin typeface="標楷體" panose="03000509000000000000" pitchFamily="65" charset="-120"/>
                <a:ea typeface="標楷體" panose="03000509000000000000" pitchFamily="65" charset="-120"/>
              </a:rPr>
              <a:t>時</a:t>
            </a:r>
            <a:r>
              <a:rPr lang="zh-TW" altLang="zh-TW" sz="2600" b="1" dirty="0">
                <a:solidFill>
                  <a:schemeClr val="tx1"/>
                </a:solidFill>
                <a:latin typeface="標楷體" panose="03000509000000000000" pitchFamily="65" charset="-120"/>
                <a:ea typeface="標楷體" panose="03000509000000000000" pitchFamily="65" charset="-120"/>
              </a:rPr>
              <a:t>已知道這些貨物是在某一特定地點，或將在某一</a:t>
            </a:r>
            <a:r>
              <a:rPr lang="zh-TW" altLang="zh-TW" sz="2600" b="1" dirty="0" smtClean="0">
                <a:solidFill>
                  <a:schemeClr val="tx1"/>
                </a:solidFill>
                <a:latin typeface="標楷體" panose="03000509000000000000" pitchFamily="65" charset="-120"/>
                <a:ea typeface="標楷體" panose="03000509000000000000" pitchFamily="65" charset="-120"/>
              </a:rPr>
              <a:t>特定</a:t>
            </a:r>
            <a:endParaRPr lang="en-US" altLang="zh-TW" sz="2600" b="1" dirty="0" smtClean="0">
              <a:solidFill>
                <a:schemeClr val="tx1"/>
              </a:solidFill>
              <a:latin typeface="標楷體" panose="03000509000000000000" pitchFamily="65" charset="-120"/>
              <a:ea typeface="標楷體" panose="03000509000000000000" pitchFamily="65" charset="-120"/>
            </a:endParaRPr>
          </a:p>
          <a:p>
            <a:r>
              <a:rPr lang="en-US" altLang="zh-TW" sz="2600" b="1" dirty="0">
                <a:solidFill>
                  <a:schemeClr val="tx1"/>
                </a:solidFill>
                <a:latin typeface="標楷體" panose="03000509000000000000" pitchFamily="65" charset="-120"/>
                <a:ea typeface="標楷體" panose="03000509000000000000" pitchFamily="65" charset="-120"/>
              </a:rPr>
              <a:t> </a:t>
            </a:r>
            <a:r>
              <a:rPr lang="en-US" altLang="zh-TW" sz="2600" b="1" dirty="0" smtClean="0">
                <a:solidFill>
                  <a:schemeClr val="tx1"/>
                </a:solidFill>
                <a:latin typeface="標楷體" panose="03000509000000000000" pitchFamily="65" charset="-120"/>
                <a:ea typeface="標楷體" panose="03000509000000000000" pitchFamily="65" charset="-120"/>
              </a:rPr>
              <a:t> </a:t>
            </a:r>
            <a:r>
              <a:rPr lang="zh-TW" altLang="zh-TW" sz="2600" b="1" dirty="0" smtClean="0">
                <a:solidFill>
                  <a:schemeClr val="tx1"/>
                </a:solidFill>
                <a:latin typeface="標楷體" panose="03000509000000000000" pitchFamily="65" charset="-120"/>
                <a:ea typeface="標楷體" panose="03000509000000000000" pitchFamily="65" charset="-120"/>
              </a:rPr>
              <a:t>地點</a:t>
            </a:r>
            <a:r>
              <a:rPr lang="zh-TW" altLang="zh-TW" sz="2600" b="1" dirty="0">
                <a:solidFill>
                  <a:schemeClr val="tx1"/>
                </a:solidFill>
                <a:latin typeface="標楷體" panose="03000509000000000000" pitchFamily="65" charset="-120"/>
                <a:ea typeface="標楷體" panose="03000509000000000000" pitchFamily="65" charset="-120"/>
              </a:rPr>
              <a:t>製造或生產，賣方應在該地點把貨物交給買方</a:t>
            </a:r>
            <a:r>
              <a:rPr lang="zh-TW" altLang="zh-TW" sz="2600" b="1" dirty="0" smtClean="0">
                <a:solidFill>
                  <a:schemeClr val="tx1"/>
                </a:solidFill>
                <a:latin typeface="標楷體" panose="03000509000000000000" pitchFamily="65" charset="-120"/>
                <a:ea typeface="標楷體" panose="03000509000000000000" pitchFamily="65" charset="-120"/>
              </a:rPr>
              <a:t>處</a:t>
            </a:r>
            <a:endParaRPr lang="en-US" altLang="zh-TW" sz="2600" b="1" dirty="0" smtClean="0">
              <a:solidFill>
                <a:schemeClr val="tx1"/>
              </a:solidFill>
              <a:latin typeface="標楷體" panose="03000509000000000000" pitchFamily="65" charset="-120"/>
              <a:ea typeface="標楷體" panose="03000509000000000000" pitchFamily="65" charset="-120"/>
            </a:endParaRPr>
          </a:p>
          <a:p>
            <a:r>
              <a:rPr lang="en-US" altLang="zh-TW" sz="2600" b="1" dirty="0">
                <a:solidFill>
                  <a:schemeClr val="tx1"/>
                </a:solidFill>
                <a:latin typeface="標楷體" panose="03000509000000000000" pitchFamily="65" charset="-120"/>
                <a:ea typeface="標楷體" panose="03000509000000000000" pitchFamily="65" charset="-120"/>
              </a:rPr>
              <a:t> </a:t>
            </a:r>
            <a:r>
              <a:rPr lang="en-US" altLang="zh-TW" sz="2600" b="1" dirty="0" smtClean="0">
                <a:solidFill>
                  <a:schemeClr val="tx1"/>
                </a:solidFill>
                <a:latin typeface="標楷體" panose="03000509000000000000" pitchFamily="65" charset="-120"/>
                <a:ea typeface="標楷體" panose="03000509000000000000" pitchFamily="65" charset="-120"/>
              </a:rPr>
              <a:t> </a:t>
            </a:r>
            <a:r>
              <a:rPr lang="zh-TW" altLang="zh-TW" sz="2600" b="1" dirty="0" smtClean="0">
                <a:solidFill>
                  <a:schemeClr val="tx1"/>
                </a:solidFill>
                <a:latin typeface="標楷體" panose="03000509000000000000" pitchFamily="65" charset="-120"/>
                <a:ea typeface="標楷體" panose="03000509000000000000" pitchFamily="65" charset="-120"/>
              </a:rPr>
              <a:t>置</a:t>
            </a:r>
            <a:r>
              <a:rPr lang="zh-TW" altLang="zh-TW" sz="2600" b="1" dirty="0">
                <a:solidFill>
                  <a:schemeClr val="tx1"/>
                </a:solidFill>
                <a:latin typeface="標楷體" panose="03000509000000000000" pitchFamily="65" charset="-120"/>
                <a:ea typeface="標楷體" panose="03000509000000000000" pitchFamily="65" charset="-120"/>
              </a:rPr>
              <a:t>。</a:t>
            </a:r>
            <a:r>
              <a:rPr lang="zh-TW" altLang="zh-TW" sz="2600" b="1" dirty="0">
                <a:solidFill>
                  <a:schemeClr val="tx1"/>
                </a:solidFill>
              </a:rPr>
              <a:t>」</a:t>
            </a:r>
          </a:p>
        </p:txBody>
      </p:sp>
    </p:spTree>
    <p:extLst>
      <p:ext uri="{BB962C8B-B14F-4D97-AF65-F5344CB8AC3E}">
        <p14:creationId xmlns:p14="http://schemas.microsoft.com/office/powerpoint/2010/main" val="25868081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404664"/>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b="1" dirty="0" smtClean="0"/>
              <a:t>         </a:t>
            </a:r>
            <a:r>
              <a:rPr lang="zh-TW" altLang="zh-TW" b="1" dirty="0" smtClean="0"/>
              <a:t>第</a:t>
            </a:r>
            <a:r>
              <a:rPr lang="zh-TW" altLang="en-US" b="1" dirty="0" smtClean="0"/>
              <a:t>三</a:t>
            </a:r>
            <a:r>
              <a:rPr lang="zh-TW" altLang="zh-TW" b="1" dirty="0" smtClean="0"/>
              <a:t>節</a:t>
            </a:r>
            <a:r>
              <a:rPr lang="zh-TW" altLang="zh-TW" b="1" dirty="0"/>
              <a:t>　國際買賣契約之</a:t>
            </a:r>
            <a:r>
              <a:rPr lang="zh-TW" altLang="zh-TW" b="1" dirty="0" smtClean="0"/>
              <a:t>履行</a:t>
            </a:r>
            <a:r>
              <a:rPr lang="en-US" altLang="zh-TW" b="1" dirty="0" smtClean="0"/>
              <a:t/>
            </a:r>
            <a:br>
              <a:rPr lang="en-US" altLang="zh-TW" b="1" dirty="0" smtClean="0"/>
            </a:br>
            <a:r>
              <a:rPr lang="en-US" altLang="zh-TW" b="1" dirty="0" smtClean="0"/>
              <a:t>                 </a:t>
            </a:r>
            <a:r>
              <a:rPr lang="zh-TW" altLang="zh-TW" b="1" dirty="0" smtClean="0"/>
              <a:t>第一</a:t>
            </a:r>
            <a:r>
              <a:rPr lang="zh-TW" altLang="zh-TW" b="1" dirty="0"/>
              <a:t>目　出賣人之義務</a:t>
            </a:r>
            <a:endParaRPr lang="en-US" altLang="zh-TW" b="1" dirty="0">
              <a:solidFill>
                <a:schemeClr val="tx1"/>
              </a:solidFill>
            </a:endParaRPr>
          </a:p>
        </p:txBody>
      </p:sp>
      <p:sp>
        <p:nvSpPr>
          <p:cNvPr id="3" name="文字版面配置區 2"/>
          <p:cNvSpPr>
            <a:spLocks noGrp="1"/>
          </p:cNvSpPr>
          <p:nvPr>
            <p:ph type="body" idx="1"/>
          </p:nvPr>
        </p:nvSpPr>
        <p:spPr>
          <a:xfrm>
            <a:off x="323528" y="2492896"/>
            <a:ext cx="8568952" cy="961256"/>
          </a:xfrm>
        </p:spPr>
        <p:txBody>
          <a:bodyPr>
            <a:noAutofit/>
          </a:bodyPr>
          <a:lstStyle/>
          <a:p>
            <a:r>
              <a:rPr lang="zh-TW" altLang="zh-TW" sz="2800" b="1" dirty="0" smtClean="0">
                <a:solidFill>
                  <a:schemeClr val="tx1"/>
                </a:solidFill>
              </a:rPr>
              <a:t>一</a:t>
            </a:r>
            <a:r>
              <a:rPr lang="zh-TW" altLang="zh-TW" sz="2800" b="1" dirty="0">
                <a:solidFill>
                  <a:schemeClr val="tx1"/>
                </a:solidFill>
              </a:rPr>
              <a:t>、交付貨物</a:t>
            </a:r>
            <a:r>
              <a:rPr lang="zh-TW" altLang="zh-TW" sz="2800" b="1" dirty="0" smtClean="0">
                <a:solidFill>
                  <a:schemeClr val="tx1"/>
                </a:solidFill>
              </a:rPr>
              <a:t>義務</a:t>
            </a:r>
            <a:endParaRPr lang="en-US" altLang="zh-TW" sz="2800" b="1" dirty="0" smtClean="0">
              <a:solidFill>
                <a:schemeClr val="tx1"/>
              </a:solidFill>
            </a:endParaRPr>
          </a:p>
          <a:p>
            <a:r>
              <a:rPr lang="en-US" altLang="zh-TW" sz="2600" b="1" dirty="0" smtClean="0">
                <a:solidFill>
                  <a:schemeClr val="tx1"/>
                </a:solidFill>
              </a:rPr>
              <a:t>    </a:t>
            </a:r>
            <a:r>
              <a:rPr lang="zh-TW" altLang="zh-TW" sz="2800" b="1" dirty="0">
                <a:solidFill>
                  <a:schemeClr val="tx1"/>
                </a:solidFill>
              </a:rPr>
              <a:t>(二)交付時間</a:t>
            </a:r>
          </a:p>
          <a:p>
            <a:r>
              <a:rPr lang="zh-TW" altLang="zh-TW" sz="2800" b="1" dirty="0">
                <a:solidFill>
                  <a:schemeClr val="tx1"/>
                </a:solidFill>
                <a:latin typeface="標楷體" panose="03000509000000000000" pitchFamily="65" charset="-120"/>
                <a:ea typeface="標楷體" panose="03000509000000000000" pitchFamily="65" charset="-120"/>
              </a:rPr>
              <a:t>CISG</a:t>
            </a:r>
            <a:r>
              <a:rPr lang="zh-TW" altLang="zh-TW" sz="2800" b="1" dirty="0" smtClean="0">
                <a:solidFill>
                  <a:schemeClr val="tx1"/>
                </a:solidFill>
                <a:latin typeface="標楷體" panose="03000509000000000000" pitchFamily="65" charset="-120"/>
                <a:ea typeface="標楷體" panose="03000509000000000000" pitchFamily="65" charset="-120"/>
              </a:rPr>
              <a:t>第</a:t>
            </a:r>
            <a:r>
              <a:rPr lang="en-US" altLang="zh-TW" sz="2800" b="1" dirty="0" smtClean="0">
                <a:solidFill>
                  <a:schemeClr val="tx1"/>
                </a:solidFill>
                <a:latin typeface="標楷體" panose="03000509000000000000" pitchFamily="65" charset="-120"/>
                <a:ea typeface="標楷體" panose="03000509000000000000" pitchFamily="65" charset="-120"/>
              </a:rPr>
              <a:t>33</a:t>
            </a:r>
            <a:r>
              <a:rPr lang="zh-TW" altLang="zh-TW" sz="2800" b="1" dirty="0" smtClean="0">
                <a:solidFill>
                  <a:schemeClr val="tx1"/>
                </a:solidFill>
                <a:latin typeface="標楷體" panose="03000509000000000000" pitchFamily="65" charset="-120"/>
                <a:ea typeface="標楷體" panose="03000509000000000000" pitchFamily="65" charset="-120"/>
              </a:rPr>
              <a:t>條</a:t>
            </a:r>
            <a:r>
              <a:rPr lang="zh-TW" altLang="zh-TW" sz="2800" b="1" dirty="0">
                <a:solidFill>
                  <a:schemeClr val="tx1"/>
                </a:solidFill>
                <a:latin typeface="標楷體" panose="03000509000000000000" pitchFamily="65" charset="-120"/>
                <a:ea typeface="標楷體" panose="03000509000000000000" pitchFamily="65" charset="-120"/>
              </a:rPr>
              <a:t>：「(a)如果契約訂有日期，或從契約可以確定日期，應在該日期交貨。</a:t>
            </a:r>
          </a:p>
          <a:p>
            <a:r>
              <a:rPr lang="zh-TW" altLang="zh-TW" sz="2800" b="1" dirty="0">
                <a:solidFill>
                  <a:schemeClr val="tx1"/>
                </a:solidFill>
                <a:latin typeface="標楷體" panose="03000509000000000000" pitchFamily="65" charset="-120"/>
                <a:ea typeface="標楷體" panose="03000509000000000000" pitchFamily="65" charset="-120"/>
              </a:rPr>
              <a:t>(b)如果契約規定有一段時間，或從契約可以確定一段時間，除非情況表明應由買方選定一個日期外，應在該段時間內任何時候交貨；或者</a:t>
            </a:r>
          </a:p>
          <a:p>
            <a:r>
              <a:rPr lang="en-US" altLang="zh-TW" sz="2800" b="1" dirty="0">
                <a:solidFill>
                  <a:schemeClr val="tx1"/>
                </a:solidFill>
                <a:latin typeface="標楷體" panose="03000509000000000000" pitchFamily="65" charset="-120"/>
                <a:ea typeface="標楷體" panose="03000509000000000000" pitchFamily="65" charset="-120"/>
              </a:rPr>
              <a:t>(c)</a:t>
            </a:r>
            <a:r>
              <a:rPr lang="zh-TW" altLang="zh-TW" sz="2800" b="1" dirty="0">
                <a:solidFill>
                  <a:schemeClr val="tx1"/>
                </a:solidFill>
                <a:latin typeface="標楷體" panose="03000509000000000000" pitchFamily="65" charset="-120"/>
                <a:ea typeface="標楷體" panose="03000509000000000000" pitchFamily="65" charset="-120"/>
              </a:rPr>
              <a:t>在其他情況下，應在訂立契約後一段合理期間內交貨。」</a:t>
            </a:r>
            <a:endParaRPr lang="zh-TW" altLang="zh-TW" sz="2600" b="1"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63821373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404664"/>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b="1" dirty="0" smtClean="0"/>
              <a:t>         </a:t>
            </a:r>
            <a:r>
              <a:rPr lang="zh-TW" altLang="zh-TW" b="1" dirty="0" smtClean="0"/>
              <a:t>第</a:t>
            </a:r>
            <a:r>
              <a:rPr lang="zh-TW" altLang="en-US" b="1" dirty="0" smtClean="0"/>
              <a:t>三</a:t>
            </a:r>
            <a:r>
              <a:rPr lang="zh-TW" altLang="zh-TW" b="1" dirty="0" smtClean="0"/>
              <a:t>節</a:t>
            </a:r>
            <a:r>
              <a:rPr lang="zh-TW" altLang="zh-TW" b="1" dirty="0"/>
              <a:t>　國際買賣契約之</a:t>
            </a:r>
            <a:r>
              <a:rPr lang="zh-TW" altLang="zh-TW" b="1" dirty="0" smtClean="0"/>
              <a:t>履行</a:t>
            </a:r>
            <a:r>
              <a:rPr lang="en-US" altLang="zh-TW" b="1" dirty="0" smtClean="0"/>
              <a:t/>
            </a:r>
            <a:br>
              <a:rPr lang="en-US" altLang="zh-TW" b="1" dirty="0" smtClean="0"/>
            </a:br>
            <a:r>
              <a:rPr lang="en-US" altLang="zh-TW" b="1" dirty="0" smtClean="0"/>
              <a:t>                 </a:t>
            </a:r>
            <a:r>
              <a:rPr lang="zh-TW" altLang="zh-TW" b="1" dirty="0" smtClean="0"/>
              <a:t>第一</a:t>
            </a:r>
            <a:r>
              <a:rPr lang="zh-TW" altLang="zh-TW" b="1" dirty="0"/>
              <a:t>目　出賣人之義務</a:t>
            </a:r>
            <a:endParaRPr lang="en-US" altLang="zh-TW" b="1" dirty="0">
              <a:solidFill>
                <a:schemeClr val="tx1"/>
              </a:solidFill>
            </a:endParaRPr>
          </a:p>
        </p:txBody>
      </p:sp>
      <p:sp>
        <p:nvSpPr>
          <p:cNvPr id="3" name="文字版面配置區 2"/>
          <p:cNvSpPr>
            <a:spLocks noGrp="1"/>
          </p:cNvSpPr>
          <p:nvPr>
            <p:ph type="body" idx="1"/>
          </p:nvPr>
        </p:nvSpPr>
        <p:spPr>
          <a:xfrm>
            <a:off x="755576" y="2492896"/>
            <a:ext cx="7848872" cy="961256"/>
          </a:xfrm>
        </p:spPr>
        <p:txBody>
          <a:bodyPr>
            <a:noAutofit/>
          </a:bodyPr>
          <a:lstStyle/>
          <a:p>
            <a:r>
              <a:rPr lang="zh-TW" altLang="zh-TW" sz="2800" b="1" dirty="0">
                <a:solidFill>
                  <a:schemeClr val="tx1"/>
                </a:solidFill>
              </a:rPr>
              <a:t>二、移交有關文件</a:t>
            </a:r>
            <a:r>
              <a:rPr lang="zh-TW" altLang="zh-TW" sz="2800" b="1" dirty="0" smtClean="0">
                <a:solidFill>
                  <a:schemeClr val="tx1"/>
                </a:solidFill>
              </a:rPr>
              <a:t>義務</a:t>
            </a:r>
            <a:endParaRPr lang="en-US" altLang="zh-TW" sz="2800" b="1" dirty="0" smtClean="0">
              <a:solidFill>
                <a:schemeClr val="tx1"/>
              </a:solidFill>
            </a:endParaRPr>
          </a:p>
          <a:p>
            <a:r>
              <a:rPr lang="en-US" altLang="zh-TW" sz="2800" b="1" dirty="0">
                <a:solidFill>
                  <a:schemeClr val="tx1"/>
                </a:solidFill>
                <a:latin typeface="標楷體" panose="03000509000000000000" pitchFamily="65" charset="-120"/>
                <a:ea typeface="標楷體" panose="03000509000000000000" pitchFamily="65" charset="-120"/>
              </a:rPr>
              <a:t>CISG</a:t>
            </a:r>
            <a:r>
              <a:rPr lang="zh-TW" altLang="zh-TW" sz="2800" b="1" dirty="0" smtClean="0">
                <a:solidFill>
                  <a:schemeClr val="tx1"/>
                </a:solidFill>
                <a:latin typeface="標楷體" panose="03000509000000000000" pitchFamily="65" charset="-120"/>
                <a:ea typeface="標楷體" panose="03000509000000000000" pitchFamily="65" charset="-120"/>
              </a:rPr>
              <a:t>第</a:t>
            </a:r>
            <a:r>
              <a:rPr lang="en-US" altLang="zh-TW" sz="2800" b="1" dirty="0" smtClean="0">
                <a:solidFill>
                  <a:schemeClr val="tx1"/>
                </a:solidFill>
                <a:latin typeface="標楷體" panose="03000509000000000000" pitchFamily="65" charset="-120"/>
                <a:ea typeface="標楷體" panose="03000509000000000000" pitchFamily="65" charset="-120"/>
              </a:rPr>
              <a:t>34</a:t>
            </a:r>
            <a:r>
              <a:rPr lang="zh-TW" altLang="zh-TW" sz="2800" b="1" dirty="0" smtClean="0">
                <a:solidFill>
                  <a:schemeClr val="tx1"/>
                </a:solidFill>
                <a:latin typeface="標楷體" panose="03000509000000000000" pitchFamily="65" charset="-120"/>
                <a:ea typeface="標楷體" panose="03000509000000000000" pitchFamily="65" charset="-120"/>
              </a:rPr>
              <a:t>條</a:t>
            </a:r>
            <a:r>
              <a:rPr lang="zh-TW" altLang="zh-TW" sz="2800" b="1" dirty="0">
                <a:solidFill>
                  <a:schemeClr val="tx1"/>
                </a:solidFill>
                <a:latin typeface="標楷體" panose="03000509000000000000" pitchFamily="65" charset="-120"/>
                <a:ea typeface="標楷體" panose="03000509000000000000" pitchFamily="65" charset="-120"/>
              </a:rPr>
              <a:t>：「如果賣方有義務移交與貨物有關的單據，其必須依照契約所規定的時間、地點和方式移交這些單據。如果賣方在此時間以前已移交這些單據，其可以在該時間到達前糾正單據中任何不符契約規定的情形。可是，此一權利之行使不得使買方遭受不合理的不便或承擔不合理的開支。但是買方得保留本公約所規定的要求損害賠償之任何權利。</a:t>
            </a:r>
            <a:r>
              <a:rPr lang="zh-TW" altLang="zh-TW" sz="2800" b="1" dirty="0">
                <a:solidFill>
                  <a:schemeClr val="tx1"/>
                </a:solidFill>
              </a:rPr>
              <a:t>」</a:t>
            </a:r>
            <a:endParaRPr lang="zh-TW" altLang="zh-TW" sz="2600" b="1"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32725619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404664"/>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b="1" dirty="0" smtClean="0"/>
              <a:t>         </a:t>
            </a:r>
            <a:r>
              <a:rPr lang="zh-TW" altLang="zh-TW" b="1" dirty="0" smtClean="0"/>
              <a:t>第</a:t>
            </a:r>
            <a:r>
              <a:rPr lang="zh-TW" altLang="en-US" b="1" dirty="0" smtClean="0"/>
              <a:t>三</a:t>
            </a:r>
            <a:r>
              <a:rPr lang="zh-TW" altLang="zh-TW" b="1" dirty="0" smtClean="0"/>
              <a:t>節</a:t>
            </a:r>
            <a:r>
              <a:rPr lang="zh-TW" altLang="zh-TW" b="1" dirty="0"/>
              <a:t>　國際買賣契約之</a:t>
            </a:r>
            <a:r>
              <a:rPr lang="zh-TW" altLang="zh-TW" b="1" dirty="0" smtClean="0"/>
              <a:t>履行</a:t>
            </a:r>
            <a:r>
              <a:rPr lang="en-US" altLang="zh-TW" b="1" dirty="0" smtClean="0"/>
              <a:t/>
            </a:r>
            <a:br>
              <a:rPr lang="en-US" altLang="zh-TW" b="1" dirty="0" smtClean="0"/>
            </a:br>
            <a:r>
              <a:rPr lang="en-US" altLang="zh-TW" b="1" dirty="0" smtClean="0"/>
              <a:t>                 </a:t>
            </a:r>
            <a:r>
              <a:rPr lang="zh-TW" altLang="zh-TW" b="1" dirty="0" smtClean="0"/>
              <a:t>第一</a:t>
            </a:r>
            <a:r>
              <a:rPr lang="zh-TW" altLang="zh-TW" b="1" dirty="0"/>
              <a:t>目　出賣人之義務</a:t>
            </a:r>
            <a:endParaRPr lang="en-US" altLang="zh-TW" b="1" dirty="0">
              <a:solidFill>
                <a:schemeClr val="tx1"/>
              </a:solidFill>
            </a:endParaRPr>
          </a:p>
        </p:txBody>
      </p:sp>
      <p:sp>
        <p:nvSpPr>
          <p:cNvPr id="3" name="文字版面配置區 2"/>
          <p:cNvSpPr>
            <a:spLocks noGrp="1"/>
          </p:cNvSpPr>
          <p:nvPr>
            <p:ph type="body" idx="1"/>
          </p:nvPr>
        </p:nvSpPr>
        <p:spPr>
          <a:xfrm>
            <a:off x="107504" y="2564904"/>
            <a:ext cx="8928992" cy="961256"/>
          </a:xfrm>
        </p:spPr>
        <p:txBody>
          <a:bodyPr>
            <a:noAutofit/>
          </a:bodyPr>
          <a:lstStyle/>
          <a:p>
            <a:r>
              <a:rPr lang="zh-TW" altLang="zh-TW" sz="2500" b="1" dirty="0">
                <a:solidFill>
                  <a:schemeClr val="tx1"/>
                </a:solidFill>
              </a:rPr>
              <a:t>三、物的瑕疵擔保</a:t>
            </a:r>
            <a:r>
              <a:rPr lang="zh-TW" altLang="zh-TW" sz="2500" b="1" dirty="0" smtClean="0">
                <a:solidFill>
                  <a:schemeClr val="tx1"/>
                </a:solidFill>
              </a:rPr>
              <a:t>義務</a:t>
            </a:r>
            <a:endParaRPr lang="en-US" altLang="zh-TW" sz="2500" b="1" dirty="0" smtClean="0">
              <a:solidFill>
                <a:schemeClr val="tx1"/>
              </a:solidFill>
            </a:endParaRPr>
          </a:p>
          <a:p>
            <a:r>
              <a:rPr lang="en-US" altLang="zh-TW" sz="2500" b="1" dirty="0" smtClean="0">
                <a:solidFill>
                  <a:schemeClr val="tx1"/>
                </a:solidFill>
              </a:rPr>
              <a:t>    </a:t>
            </a:r>
            <a:r>
              <a:rPr lang="zh-TW" altLang="zh-TW" sz="2500" b="1" dirty="0" smtClean="0">
                <a:solidFill>
                  <a:schemeClr val="tx1"/>
                </a:solidFill>
              </a:rPr>
              <a:t>(</a:t>
            </a:r>
            <a:r>
              <a:rPr lang="zh-TW" altLang="zh-TW" sz="2500" b="1" dirty="0">
                <a:solidFill>
                  <a:schemeClr val="tx1"/>
                </a:solidFill>
              </a:rPr>
              <a:t>一)數量、品質、規格和包裝要與契約</a:t>
            </a:r>
            <a:r>
              <a:rPr lang="zh-TW" altLang="zh-TW" sz="2500" b="1" dirty="0" smtClean="0">
                <a:solidFill>
                  <a:schemeClr val="tx1"/>
                </a:solidFill>
              </a:rPr>
              <a:t>相符</a:t>
            </a:r>
            <a:endParaRPr lang="en-US" altLang="zh-TW" sz="2500" b="1" dirty="0" smtClean="0">
              <a:solidFill>
                <a:schemeClr val="tx1"/>
              </a:solidFill>
            </a:endParaRPr>
          </a:p>
          <a:p>
            <a:r>
              <a:rPr lang="en-US" altLang="zh-TW" sz="2500" b="1" dirty="0">
                <a:solidFill>
                  <a:schemeClr val="tx1"/>
                </a:solidFill>
                <a:latin typeface="標楷體" panose="03000509000000000000" pitchFamily="65" charset="-120"/>
                <a:ea typeface="標楷體" panose="03000509000000000000" pitchFamily="65" charset="-120"/>
              </a:rPr>
              <a:t>35</a:t>
            </a:r>
            <a:r>
              <a:rPr lang="zh-TW" altLang="zh-TW" sz="2500" b="1" dirty="0">
                <a:solidFill>
                  <a:schemeClr val="tx1"/>
                </a:solidFill>
                <a:latin typeface="標楷體" panose="03000509000000000000" pitchFamily="65" charset="-120"/>
                <a:ea typeface="標楷體" panose="03000509000000000000" pitchFamily="65" charset="-120"/>
              </a:rPr>
              <a:t>條</a:t>
            </a:r>
            <a:r>
              <a:rPr lang="en-US" altLang="zh-TW" sz="2500" b="1" dirty="0">
                <a:solidFill>
                  <a:schemeClr val="tx1"/>
                </a:solidFill>
                <a:latin typeface="標楷體" panose="03000509000000000000" pitchFamily="65" charset="-120"/>
                <a:ea typeface="標楷體" panose="03000509000000000000" pitchFamily="65" charset="-120"/>
              </a:rPr>
              <a:t>(1)</a:t>
            </a:r>
            <a:r>
              <a:rPr lang="zh-TW" altLang="zh-TW" sz="2500" b="1" dirty="0">
                <a:solidFill>
                  <a:schemeClr val="tx1"/>
                </a:solidFill>
                <a:latin typeface="標楷體" panose="03000509000000000000" pitchFamily="65" charset="-120"/>
                <a:ea typeface="標楷體" panose="03000509000000000000" pitchFamily="65" charset="-120"/>
              </a:rPr>
              <a:t>規定</a:t>
            </a:r>
            <a:r>
              <a:rPr lang="zh-TW" altLang="zh-TW" sz="2500" b="1" dirty="0" smtClean="0">
                <a:solidFill>
                  <a:schemeClr val="tx1"/>
                </a:solidFill>
                <a:latin typeface="標楷體" panose="03000509000000000000" pitchFamily="65" charset="-120"/>
                <a:ea typeface="標楷體" panose="03000509000000000000" pitchFamily="65" charset="-120"/>
              </a:rPr>
              <a:t>：</a:t>
            </a:r>
            <a:r>
              <a:rPr lang="zh-TW" altLang="en-US" sz="2500" b="1" dirty="0" smtClean="0">
                <a:solidFill>
                  <a:schemeClr val="tx1"/>
                </a:solidFill>
                <a:latin typeface="標楷體" panose="03000509000000000000" pitchFamily="65" charset="-120"/>
                <a:ea typeface="標楷體" panose="03000509000000000000" pitchFamily="65" charset="-120"/>
              </a:rPr>
              <a:t>「</a:t>
            </a:r>
            <a:r>
              <a:rPr lang="zh-TW" altLang="zh-TW" sz="2500" b="1" dirty="0" smtClean="0">
                <a:solidFill>
                  <a:schemeClr val="tx1"/>
                </a:solidFill>
                <a:latin typeface="標楷體" panose="03000509000000000000" pitchFamily="65" charset="-120"/>
                <a:ea typeface="標楷體" panose="03000509000000000000" pitchFamily="65" charset="-120"/>
              </a:rPr>
              <a:t>賣方</a:t>
            </a:r>
            <a:r>
              <a:rPr lang="zh-TW" altLang="zh-TW" sz="2500" b="1" dirty="0">
                <a:solidFill>
                  <a:schemeClr val="tx1"/>
                </a:solidFill>
                <a:latin typeface="標楷體" panose="03000509000000000000" pitchFamily="65" charset="-120"/>
                <a:ea typeface="標楷體" panose="03000509000000000000" pitchFamily="65" charset="-120"/>
              </a:rPr>
              <a:t>交付的貨物必須與契約所規定的數量、品質和規格相符，並須按契約所規定的方式裝箱或包裝</a:t>
            </a:r>
            <a:r>
              <a:rPr lang="zh-TW" altLang="zh-TW" sz="2500" b="1" dirty="0" smtClean="0">
                <a:solidFill>
                  <a:schemeClr val="tx1"/>
                </a:solidFill>
                <a:latin typeface="標楷體" panose="03000509000000000000" pitchFamily="65" charset="-120"/>
                <a:ea typeface="標楷體" panose="03000509000000000000" pitchFamily="65" charset="-120"/>
              </a:rPr>
              <a:t>。</a:t>
            </a:r>
            <a:r>
              <a:rPr lang="zh-TW" altLang="en-US" sz="2500" b="1" dirty="0" smtClean="0">
                <a:solidFill>
                  <a:schemeClr val="tx1"/>
                </a:solidFill>
                <a:latin typeface="標楷體" panose="03000509000000000000" pitchFamily="65" charset="-120"/>
                <a:ea typeface="標楷體" panose="03000509000000000000" pitchFamily="65" charset="-120"/>
              </a:rPr>
              <a:t>」</a:t>
            </a:r>
            <a:endParaRPr lang="en-US" altLang="zh-TW" sz="2500" b="1" dirty="0" smtClean="0">
              <a:solidFill>
                <a:schemeClr val="tx1"/>
              </a:solidFill>
              <a:latin typeface="標楷體" panose="03000509000000000000" pitchFamily="65" charset="-120"/>
              <a:ea typeface="標楷體" panose="03000509000000000000" pitchFamily="65" charset="-120"/>
            </a:endParaRPr>
          </a:p>
          <a:p>
            <a:r>
              <a:rPr lang="en-US" altLang="zh-TW" sz="2500" b="1" dirty="0" smtClean="0">
                <a:solidFill>
                  <a:schemeClr val="tx1"/>
                </a:solidFill>
              </a:rPr>
              <a:t>    </a:t>
            </a:r>
            <a:r>
              <a:rPr lang="zh-TW" altLang="zh-TW" sz="2500" b="1" dirty="0" smtClean="0">
                <a:solidFill>
                  <a:schemeClr val="tx1"/>
                </a:solidFill>
              </a:rPr>
              <a:t>(</a:t>
            </a:r>
            <a:r>
              <a:rPr lang="zh-TW" altLang="zh-TW" sz="2500" b="1" dirty="0">
                <a:solidFill>
                  <a:schemeClr val="tx1"/>
                </a:solidFill>
              </a:rPr>
              <a:t>二)貨物品質要符合通常目的</a:t>
            </a:r>
            <a:endParaRPr lang="en-US" altLang="zh-TW" sz="2500" b="1" dirty="0">
              <a:solidFill>
                <a:schemeClr val="tx1"/>
              </a:solidFill>
            </a:endParaRPr>
          </a:p>
          <a:p>
            <a:r>
              <a:rPr lang="en-US" altLang="zh-TW" sz="2500" b="1" dirty="0">
                <a:solidFill>
                  <a:schemeClr val="tx1"/>
                </a:solidFill>
                <a:latin typeface="標楷體" panose="03000509000000000000" pitchFamily="65" charset="-120"/>
                <a:ea typeface="標楷體" panose="03000509000000000000" pitchFamily="65" charset="-120"/>
              </a:rPr>
              <a:t>35</a:t>
            </a:r>
            <a:r>
              <a:rPr lang="zh-TW" altLang="zh-TW" sz="2500" b="1" dirty="0">
                <a:solidFill>
                  <a:schemeClr val="tx1"/>
                </a:solidFill>
                <a:latin typeface="標楷體" panose="03000509000000000000" pitchFamily="65" charset="-120"/>
                <a:ea typeface="標楷體" panose="03000509000000000000" pitchFamily="65" charset="-120"/>
              </a:rPr>
              <a:t>條</a:t>
            </a:r>
            <a:r>
              <a:rPr lang="en-US" altLang="zh-TW" sz="2500" b="1" dirty="0" smtClean="0">
                <a:solidFill>
                  <a:schemeClr val="tx1"/>
                </a:solidFill>
                <a:latin typeface="標楷體" panose="03000509000000000000" pitchFamily="65" charset="-120"/>
                <a:ea typeface="標楷體" panose="03000509000000000000" pitchFamily="65" charset="-120"/>
              </a:rPr>
              <a:t>2(a)</a:t>
            </a:r>
            <a:r>
              <a:rPr lang="zh-TW" altLang="zh-TW" sz="2500" b="1" dirty="0" smtClean="0">
                <a:solidFill>
                  <a:schemeClr val="tx1"/>
                </a:solidFill>
                <a:latin typeface="標楷體" panose="03000509000000000000" pitchFamily="65" charset="-120"/>
                <a:ea typeface="標楷體" panose="03000509000000000000" pitchFamily="65" charset="-120"/>
              </a:rPr>
              <a:t>規定</a:t>
            </a:r>
            <a:r>
              <a:rPr lang="zh-TW" altLang="zh-TW" sz="2500" b="1" dirty="0">
                <a:solidFill>
                  <a:schemeClr val="tx1"/>
                </a:solidFill>
                <a:latin typeface="標楷體" panose="03000509000000000000" pitchFamily="65" charset="-120"/>
                <a:ea typeface="標楷體" panose="03000509000000000000" pitchFamily="65" charset="-120"/>
              </a:rPr>
              <a:t>：</a:t>
            </a:r>
            <a:r>
              <a:rPr lang="zh-TW" altLang="zh-TW" sz="2500" b="1" dirty="0" smtClean="0">
                <a:solidFill>
                  <a:schemeClr val="tx1"/>
                </a:solidFill>
                <a:latin typeface="標楷體" panose="03000509000000000000" pitchFamily="65" charset="-120"/>
                <a:ea typeface="標楷體" panose="03000509000000000000" pitchFamily="65" charset="-120"/>
              </a:rPr>
              <a:t>「貨物</a:t>
            </a:r>
            <a:r>
              <a:rPr lang="zh-TW" altLang="zh-TW" sz="2500" b="1" dirty="0">
                <a:solidFill>
                  <a:schemeClr val="tx1"/>
                </a:solidFill>
                <a:latin typeface="標楷體" panose="03000509000000000000" pitchFamily="65" charset="-120"/>
                <a:ea typeface="標楷體" panose="03000509000000000000" pitchFamily="65" charset="-120"/>
              </a:rPr>
              <a:t>適用於同一規格貨物通常使用之目的。</a:t>
            </a:r>
            <a:r>
              <a:rPr lang="zh-TW" altLang="zh-TW" sz="2500" b="1" dirty="0" smtClean="0">
                <a:solidFill>
                  <a:schemeClr val="tx1"/>
                </a:solidFill>
                <a:latin typeface="標楷體" panose="03000509000000000000" pitchFamily="65" charset="-120"/>
                <a:ea typeface="標楷體" panose="03000509000000000000" pitchFamily="65" charset="-120"/>
              </a:rPr>
              <a:t>」</a:t>
            </a:r>
            <a:endParaRPr lang="en-US" altLang="zh-TW" sz="2500" b="1" dirty="0" smtClean="0">
              <a:solidFill>
                <a:schemeClr val="tx1"/>
              </a:solidFill>
              <a:latin typeface="標楷體" panose="03000509000000000000" pitchFamily="65" charset="-120"/>
              <a:ea typeface="標楷體" panose="03000509000000000000" pitchFamily="65" charset="-120"/>
            </a:endParaRPr>
          </a:p>
          <a:p>
            <a:r>
              <a:rPr lang="en-US" altLang="zh-TW" sz="2500" b="1" dirty="0" smtClean="0">
                <a:solidFill>
                  <a:schemeClr val="tx1"/>
                </a:solidFill>
              </a:rPr>
              <a:t>    </a:t>
            </a:r>
            <a:r>
              <a:rPr lang="zh-TW" altLang="zh-TW" sz="2500" b="1" dirty="0" smtClean="0">
                <a:solidFill>
                  <a:schemeClr val="tx1"/>
                </a:solidFill>
              </a:rPr>
              <a:t>(</a:t>
            </a:r>
            <a:r>
              <a:rPr lang="zh-TW" altLang="zh-TW" sz="2500" b="1" dirty="0">
                <a:solidFill>
                  <a:schemeClr val="tx1"/>
                </a:solidFill>
              </a:rPr>
              <a:t>三)貨物品質要符合特定目的</a:t>
            </a:r>
          </a:p>
          <a:p>
            <a:r>
              <a:rPr lang="en-US" altLang="zh-TW" sz="2500" b="1" dirty="0">
                <a:solidFill>
                  <a:schemeClr val="tx1"/>
                </a:solidFill>
                <a:latin typeface="標楷體" panose="03000509000000000000" pitchFamily="65" charset="-120"/>
                <a:ea typeface="標楷體" panose="03000509000000000000" pitchFamily="65" charset="-120"/>
              </a:rPr>
              <a:t>35</a:t>
            </a:r>
            <a:r>
              <a:rPr lang="zh-TW" altLang="zh-TW" sz="2500" b="1" dirty="0">
                <a:solidFill>
                  <a:schemeClr val="tx1"/>
                </a:solidFill>
                <a:latin typeface="標楷體" panose="03000509000000000000" pitchFamily="65" charset="-120"/>
                <a:ea typeface="標楷體" panose="03000509000000000000" pitchFamily="65" charset="-120"/>
              </a:rPr>
              <a:t>條</a:t>
            </a:r>
            <a:r>
              <a:rPr lang="en-US" altLang="zh-TW" sz="2500" b="1" dirty="0">
                <a:solidFill>
                  <a:schemeClr val="tx1"/>
                </a:solidFill>
                <a:latin typeface="標楷體" panose="03000509000000000000" pitchFamily="65" charset="-120"/>
                <a:ea typeface="標楷體" panose="03000509000000000000" pitchFamily="65" charset="-120"/>
              </a:rPr>
              <a:t>2(b</a:t>
            </a:r>
            <a:r>
              <a:rPr lang="en-US" altLang="zh-TW" sz="2500" b="1" dirty="0" smtClean="0">
                <a:solidFill>
                  <a:schemeClr val="tx1"/>
                </a:solidFill>
                <a:latin typeface="標楷體" panose="03000509000000000000" pitchFamily="65" charset="-120"/>
                <a:ea typeface="標楷體" panose="03000509000000000000" pitchFamily="65" charset="-120"/>
              </a:rPr>
              <a:t>)</a:t>
            </a:r>
            <a:r>
              <a:rPr lang="zh-TW" altLang="zh-TW" sz="2500" b="1" dirty="0">
                <a:solidFill>
                  <a:schemeClr val="tx1"/>
                </a:solidFill>
                <a:latin typeface="標楷體" panose="03000509000000000000" pitchFamily="65" charset="-120"/>
                <a:ea typeface="標楷體" panose="03000509000000000000" pitchFamily="65" charset="-120"/>
              </a:rPr>
              <a:t>規定：「</a:t>
            </a:r>
            <a:r>
              <a:rPr lang="zh-TW" altLang="zh-TW" sz="2500" b="1" dirty="0" smtClean="0">
                <a:solidFill>
                  <a:schemeClr val="tx1"/>
                </a:solidFill>
                <a:latin typeface="標楷體" panose="03000509000000000000" pitchFamily="65" charset="-120"/>
                <a:ea typeface="標楷體" panose="03000509000000000000" pitchFamily="65" charset="-120"/>
              </a:rPr>
              <a:t>貨物</a:t>
            </a:r>
            <a:r>
              <a:rPr lang="zh-TW" altLang="zh-TW" sz="2500" b="1" dirty="0">
                <a:solidFill>
                  <a:schemeClr val="tx1"/>
                </a:solidFill>
                <a:latin typeface="標楷體" panose="03000509000000000000" pitchFamily="65" charset="-120"/>
                <a:ea typeface="標楷體" panose="03000509000000000000" pitchFamily="65" charset="-120"/>
              </a:rPr>
              <a:t>適用於訂立契約時曾明示或默示的告知賣方之任何特定</a:t>
            </a:r>
            <a:r>
              <a:rPr lang="zh-TW" altLang="zh-TW" sz="2500" b="1" dirty="0" smtClean="0">
                <a:solidFill>
                  <a:schemeClr val="tx1"/>
                </a:solidFill>
                <a:latin typeface="標楷體" panose="03000509000000000000" pitchFamily="65" charset="-120"/>
                <a:ea typeface="標楷體" panose="03000509000000000000" pitchFamily="65" charset="-120"/>
              </a:rPr>
              <a:t>目的</a:t>
            </a:r>
            <a:r>
              <a:rPr lang="zh-TW" altLang="en-US" sz="2500" b="1" dirty="0" smtClean="0">
                <a:solidFill>
                  <a:schemeClr val="tx1"/>
                </a:solidFill>
                <a:latin typeface="標楷體" panose="03000509000000000000" pitchFamily="65" charset="-120"/>
                <a:ea typeface="標楷體" panose="03000509000000000000" pitchFamily="65" charset="-120"/>
              </a:rPr>
              <a:t>。」</a:t>
            </a:r>
            <a:endParaRPr lang="zh-TW" altLang="zh-TW" sz="2500" b="1"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97691546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404664"/>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b="1" dirty="0" smtClean="0"/>
              <a:t>         </a:t>
            </a:r>
            <a:r>
              <a:rPr lang="zh-TW" altLang="zh-TW" b="1" dirty="0" smtClean="0"/>
              <a:t>第</a:t>
            </a:r>
            <a:r>
              <a:rPr lang="zh-TW" altLang="en-US" b="1" dirty="0" smtClean="0"/>
              <a:t>三</a:t>
            </a:r>
            <a:r>
              <a:rPr lang="zh-TW" altLang="zh-TW" b="1" dirty="0" smtClean="0"/>
              <a:t>節</a:t>
            </a:r>
            <a:r>
              <a:rPr lang="zh-TW" altLang="zh-TW" b="1" dirty="0"/>
              <a:t>　國際買賣契約之</a:t>
            </a:r>
            <a:r>
              <a:rPr lang="zh-TW" altLang="zh-TW" b="1" dirty="0" smtClean="0"/>
              <a:t>履行</a:t>
            </a:r>
            <a:r>
              <a:rPr lang="en-US" altLang="zh-TW" b="1" dirty="0" smtClean="0"/>
              <a:t/>
            </a:r>
            <a:br>
              <a:rPr lang="en-US" altLang="zh-TW" b="1" dirty="0" smtClean="0"/>
            </a:br>
            <a:r>
              <a:rPr lang="en-US" altLang="zh-TW" b="1" dirty="0" smtClean="0"/>
              <a:t>                 </a:t>
            </a:r>
            <a:r>
              <a:rPr lang="zh-TW" altLang="zh-TW" b="1" dirty="0" smtClean="0"/>
              <a:t>第一</a:t>
            </a:r>
            <a:r>
              <a:rPr lang="zh-TW" altLang="zh-TW" b="1" dirty="0"/>
              <a:t>目　出賣人之義務</a:t>
            </a:r>
            <a:endParaRPr lang="en-US" altLang="zh-TW" b="1" dirty="0">
              <a:solidFill>
                <a:schemeClr val="tx1"/>
              </a:solidFill>
            </a:endParaRPr>
          </a:p>
        </p:txBody>
      </p:sp>
      <p:sp>
        <p:nvSpPr>
          <p:cNvPr id="3" name="文字版面配置區 2"/>
          <p:cNvSpPr>
            <a:spLocks noGrp="1"/>
          </p:cNvSpPr>
          <p:nvPr>
            <p:ph type="body" idx="1"/>
          </p:nvPr>
        </p:nvSpPr>
        <p:spPr>
          <a:xfrm>
            <a:off x="107504" y="2564904"/>
            <a:ext cx="8928992" cy="961256"/>
          </a:xfrm>
        </p:spPr>
        <p:txBody>
          <a:bodyPr>
            <a:noAutofit/>
          </a:bodyPr>
          <a:lstStyle/>
          <a:p>
            <a:r>
              <a:rPr lang="zh-TW" altLang="zh-TW" sz="2300" b="1" dirty="0" smtClean="0">
                <a:solidFill>
                  <a:schemeClr val="tx1"/>
                </a:solidFill>
              </a:rPr>
              <a:t>三、物的瑕疵擔保義務</a:t>
            </a:r>
            <a:endParaRPr lang="en-US" altLang="zh-TW" sz="2300" b="1" dirty="0" smtClean="0">
              <a:solidFill>
                <a:schemeClr val="tx1"/>
              </a:solidFill>
            </a:endParaRPr>
          </a:p>
          <a:p>
            <a:r>
              <a:rPr lang="en-US" altLang="zh-TW" sz="2300" b="1" dirty="0" smtClean="0">
                <a:solidFill>
                  <a:schemeClr val="tx1"/>
                </a:solidFill>
              </a:rPr>
              <a:t>    </a:t>
            </a:r>
            <a:r>
              <a:rPr lang="zh-TW" altLang="zh-TW" sz="2300" b="1" dirty="0" smtClean="0">
                <a:solidFill>
                  <a:schemeClr val="tx1"/>
                </a:solidFill>
              </a:rPr>
              <a:t>(四)與樣品相同即符合貨物品質的明示擔保</a:t>
            </a:r>
          </a:p>
          <a:p>
            <a:r>
              <a:rPr lang="en-US" altLang="zh-TW" sz="2300" b="1" dirty="0" smtClean="0">
                <a:solidFill>
                  <a:schemeClr val="tx1"/>
                </a:solidFill>
                <a:latin typeface="標楷體" panose="03000509000000000000" pitchFamily="65" charset="-120"/>
                <a:ea typeface="標楷體" panose="03000509000000000000" pitchFamily="65" charset="-120"/>
              </a:rPr>
              <a:t>35</a:t>
            </a:r>
            <a:r>
              <a:rPr lang="zh-TW" altLang="zh-TW" sz="2300" b="1" dirty="0" smtClean="0">
                <a:solidFill>
                  <a:schemeClr val="tx1"/>
                </a:solidFill>
                <a:latin typeface="標楷體" panose="03000509000000000000" pitchFamily="65" charset="-120"/>
                <a:ea typeface="標楷體" panose="03000509000000000000" pitchFamily="65" charset="-120"/>
              </a:rPr>
              <a:t>條</a:t>
            </a:r>
            <a:r>
              <a:rPr lang="en-US" altLang="zh-TW" sz="2300" b="1" dirty="0" smtClean="0">
                <a:solidFill>
                  <a:schemeClr val="tx1"/>
                </a:solidFill>
                <a:latin typeface="標楷體" panose="03000509000000000000" pitchFamily="65" charset="-120"/>
                <a:ea typeface="標楷體" panose="03000509000000000000" pitchFamily="65" charset="-120"/>
              </a:rPr>
              <a:t>2(c)</a:t>
            </a:r>
            <a:r>
              <a:rPr lang="zh-TW" altLang="zh-TW" sz="2300" b="1" dirty="0" smtClean="0">
                <a:solidFill>
                  <a:schemeClr val="tx1"/>
                </a:solidFill>
                <a:latin typeface="標楷體" panose="03000509000000000000" pitchFamily="65" charset="-120"/>
                <a:ea typeface="標楷體" panose="03000509000000000000" pitchFamily="65" charset="-120"/>
              </a:rPr>
              <a:t>規定：</a:t>
            </a:r>
            <a:r>
              <a:rPr lang="zh-TW" altLang="en-US" sz="2300" b="1" dirty="0" smtClean="0">
                <a:solidFill>
                  <a:schemeClr val="tx1"/>
                </a:solidFill>
                <a:latin typeface="標楷體" panose="03000509000000000000" pitchFamily="65" charset="-120"/>
                <a:ea typeface="標楷體" panose="03000509000000000000" pitchFamily="65" charset="-120"/>
              </a:rPr>
              <a:t>「</a:t>
            </a:r>
            <a:r>
              <a:rPr lang="zh-TW" altLang="zh-TW" sz="2300" b="1" dirty="0" smtClean="0">
                <a:solidFill>
                  <a:schemeClr val="tx1"/>
                </a:solidFill>
                <a:latin typeface="標楷體" panose="03000509000000000000" pitchFamily="65" charset="-120"/>
                <a:ea typeface="標楷體" panose="03000509000000000000" pitchFamily="65" charset="-120"/>
              </a:rPr>
              <a:t>貨物的品質與賣方向買方提供的貨物樣品或樣式相同。</a:t>
            </a:r>
            <a:r>
              <a:rPr lang="zh-TW" altLang="en-US" sz="2300" b="1" dirty="0" smtClean="0">
                <a:solidFill>
                  <a:schemeClr val="tx1"/>
                </a:solidFill>
                <a:latin typeface="標楷體" panose="03000509000000000000" pitchFamily="65" charset="-120"/>
                <a:ea typeface="標楷體" panose="03000509000000000000" pitchFamily="65" charset="-120"/>
              </a:rPr>
              <a:t>」</a:t>
            </a:r>
            <a:endParaRPr lang="en-US" altLang="zh-TW" sz="2300" b="1" dirty="0" smtClean="0">
              <a:solidFill>
                <a:schemeClr val="tx1"/>
              </a:solidFill>
              <a:latin typeface="標楷體" panose="03000509000000000000" pitchFamily="65" charset="-120"/>
              <a:ea typeface="標楷體" panose="03000509000000000000" pitchFamily="65" charset="-120"/>
            </a:endParaRPr>
          </a:p>
          <a:p>
            <a:r>
              <a:rPr lang="en-US" altLang="zh-TW" sz="2300" b="1" dirty="0" smtClean="0">
                <a:solidFill>
                  <a:schemeClr val="tx1"/>
                </a:solidFill>
              </a:rPr>
              <a:t>    (</a:t>
            </a:r>
            <a:r>
              <a:rPr lang="zh-TW" altLang="zh-TW" sz="2300" b="1" dirty="0" smtClean="0">
                <a:solidFill>
                  <a:schemeClr val="tx1"/>
                </a:solidFill>
              </a:rPr>
              <a:t>五</a:t>
            </a:r>
            <a:r>
              <a:rPr lang="en-US" altLang="zh-TW" sz="2300" b="1" dirty="0" smtClean="0">
                <a:solidFill>
                  <a:schemeClr val="tx1"/>
                </a:solidFill>
              </a:rPr>
              <a:t>)</a:t>
            </a:r>
            <a:r>
              <a:rPr lang="zh-TW" altLang="zh-TW" sz="2300" b="1" dirty="0" smtClean="0">
                <a:solidFill>
                  <a:schemeClr val="tx1"/>
                </a:solidFill>
              </a:rPr>
              <a:t>對包裝做了特別規定</a:t>
            </a:r>
            <a:endParaRPr lang="en-US" altLang="zh-TW" sz="2300" b="1" dirty="0" smtClean="0">
              <a:solidFill>
                <a:schemeClr val="tx1"/>
              </a:solidFill>
            </a:endParaRPr>
          </a:p>
          <a:p>
            <a:r>
              <a:rPr lang="en-US" altLang="zh-TW" sz="2300" b="1" dirty="0" smtClean="0">
                <a:solidFill>
                  <a:schemeClr val="tx1"/>
                </a:solidFill>
                <a:latin typeface="標楷體" panose="03000509000000000000" pitchFamily="65" charset="-120"/>
                <a:ea typeface="標楷體" panose="03000509000000000000" pitchFamily="65" charset="-120"/>
              </a:rPr>
              <a:t>35</a:t>
            </a:r>
            <a:r>
              <a:rPr lang="zh-TW" altLang="zh-TW" sz="2300" b="1" dirty="0" smtClean="0">
                <a:solidFill>
                  <a:schemeClr val="tx1"/>
                </a:solidFill>
                <a:latin typeface="標楷體" panose="03000509000000000000" pitchFamily="65" charset="-120"/>
                <a:ea typeface="標楷體" panose="03000509000000000000" pitchFamily="65" charset="-120"/>
              </a:rPr>
              <a:t>第</a:t>
            </a:r>
            <a:r>
              <a:rPr lang="en-US" altLang="zh-TW" sz="2300" b="1" dirty="0" smtClean="0">
                <a:solidFill>
                  <a:schemeClr val="tx1"/>
                </a:solidFill>
                <a:latin typeface="標楷體" panose="03000509000000000000" pitchFamily="65" charset="-120"/>
                <a:ea typeface="標楷體" panose="03000509000000000000" pitchFamily="65" charset="-120"/>
              </a:rPr>
              <a:t>2</a:t>
            </a:r>
            <a:r>
              <a:rPr lang="zh-TW" altLang="zh-TW" sz="2300" b="1" dirty="0" smtClean="0">
                <a:solidFill>
                  <a:schemeClr val="tx1"/>
                </a:solidFill>
                <a:latin typeface="標楷體" panose="03000509000000000000" pitchFamily="65" charset="-120"/>
                <a:ea typeface="標楷體" panose="03000509000000000000" pitchFamily="65" charset="-120"/>
              </a:rPr>
              <a:t>項規定：</a:t>
            </a:r>
            <a:r>
              <a:rPr lang="zh-TW" altLang="en-US" sz="2300" b="1" dirty="0" smtClean="0">
                <a:solidFill>
                  <a:schemeClr val="tx1"/>
                </a:solidFill>
                <a:latin typeface="標楷體" panose="03000509000000000000" pitchFamily="65" charset="-120"/>
                <a:ea typeface="標楷體" panose="03000509000000000000" pitchFamily="65" charset="-120"/>
              </a:rPr>
              <a:t>「</a:t>
            </a:r>
            <a:r>
              <a:rPr lang="zh-TW" altLang="zh-TW" sz="2300" b="1" dirty="0" smtClean="0">
                <a:solidFill>
                  <a:schemeClr val="tx1"/>
                </a:solidFill>
                <a:latin typeface="標楷體" panose="03000509000000000000" pitchFamily="65" charset="-120"/>
                <a:ea typeface="標楷體" panose="03000509000000000000" pitchFamily="65" charset="-120"/>
              </a:rPr>
              <a:t>貨物按照同類貨物通用的方式裝箱或包裝，如果沒有此種通用方式，則按照足以保全和保護貨物的方式裝箱或包裝。</a:t>
            </a:r>
            <a:r>
              <a:rPr lang="zh-TW" altLang="en-US" sz="2300" b="1" dirty="0" smtClean="0">
                <a:solidFill>
                  <a:schemeClr val="tx1"/>
                </a:solidFill>
                <a:latin typeface="標楷體" panose="03000509000000000000" pitchFamily="65" charset="-120"/>
                <a:ea typeface="標楷體" panose="03000509000000000000" pitchFamily="65" charset="-120"/>
              </a:rPr>
              <a:t>」</a:t>
            </a:r>
            <a:endParaRPr lang="en-US" altLang="zh-TW" sz="2300" b="1" dirty="0" smtClean="0">
              <a:solidFill>
                <a:schemeClr val="tx1"/>
              </a:solidFill>
              <a:latin typeface="標楷體" panose="03000509000000000000" pitchFamily="65" charset="-120"/>
              <a:ea typeface="標楷體" panose="03000509000000000000" pitchFamily="65" charset="-120"/>
            </a:endParaRPr>
          </a:p>
          <a:p>
            <a:r>
              <a:rPr lang="en-US" altLang="zh-TW" sz="2300" b="1" dirty="0" smtClean="0">
                <a:solidFill>
                  <a:schemeClr val="tx1"/>
                </a:solidFill>
              </a:rPr>
              <a:t>    </a:t>
            </a:r>
            <a:r>
              <a:rPr lang="zh-TW" altLang="zh-TW" sz="2300" b="1" dirty="0" smtClean="0">
                <a:solidFill>
                  <a:schemeClr val="tx1"/>
                </a:solidFill>
              </a:rPr>
              <a:t>(六)品質擔保的責任限制</a:t>
            </a:r>
          </a:p>
          <a:p>
            <a:r>
              <a:rPr lang="en-US" altLang="zh-TW" sz="2300" b="1" dirty="0" smtClean="0">
                <a:solidFill>
                  <a:schemeClr val="tx1"/>
                </a:solidFill>
                <a:latin typeface="標楷體" panose="03000509000000000000" pitchFamily="65" charset="-120"/>
                <a:ea typeface="標楷體" panose="03000509000000000000" pitchFamily="65" charset="-120"/>
              </a:rPr>
              <a:t>35</a:t>
            </a:r>
            <a:r>
              <a:rPr lang="zh-TW" altLang="zh-TW" sz="2300" b="1" dirty="0" smtClean="0">
                <a:solidFill>
                  <a:schemeClr val="tx1"/>
                </a:solidFill>
                <a:latin typeface="標楷體" panose="03000509000000000000" pitchFamily="65" charset="-120"/>
                <a:ea typeface="標楷體" panose="03000509000000000000" pitchFamily="65" charset="-120"/>
              </a:rPr>
              <a:t>第</a:t>
            </a:r>
            <a:r>
              <a:rPr lang="en-US" altLang="zh-TW" sz="2300" b="1" dirty="0" smtClean="0">
                <a:solidFill>
                  <a:schemeClr val="tx1"/>
                </a:solidFill>
                <a:latin typeface="標楷體" panose="03000509000000000000" pitchFamily="65" charset="-120"/>
                <a:ea typeface="標楷體" panose="03000509000000000000" pitchFamily="65" charset="-120"/>
              </a:rPr>
              <a:t>3</a:t>
            </a:r>
            <a:r>
              <a:rPr lang="zh-TW" altLang="zh-TW" sz="2300" b="1" dirty="0" smtClean="0">
                <a:solidFill>
                  <a:schemeClr val="tx1"/>
                </a:solidFill>
                <a:latin typeface="標楷體" panose="03000509000000000000" pitchFamily="65" charset="-120"/>
                <a:ea typeface="標楷體" panose="03000509000000000000" pitchFamily="65" charset="-120"/>
              </a:rPr>
              <a:t>項規定</a:t>
            </a:r>
            <a:r>
              <a:rPr lang="zh-TW" altLang="en-US" sz="2300" b="1" dirty="0" smtClean="0">
                <a:solidFill>
                  <a:schemeClr val="tx1"/>
                </a:solidFill>
                <a:latin typeface="標楷體" panose="03000509000000000000" pitchFamily="65" charset="-120"/>
                <a:ea typeface="標楷體" panose="03000509000000000000" pitchFamily="65" charset="-120"/>
              </a:rPr>
              <a:t>，</a:t>
            </a:r>
            <a:r>
              <a:rPr lang="zh-TW" altLang="zh-TW" sz="2300" b="1" dirty="0" smtClean="0">
                <a:solidFill>
                  <a:schemeClr val="tx1"/>
                </a:solidFill>
                <a:latin typeface="標楷體" panose="03000509000000000000" pitchFamily="65" charset="-120"/>
                <a:ea typeface="標楷體" panose="03000509000000000000" pitchFamily="65" charset="-120"/>
              </a:rPr>
              <a:t>如果買方在訂立契約時知道貨物不符合契約，賣方就無須負有貨物品質要符合通常</a:t>
            </a:r>
            <a:r>
              <a:rPr lang="zh-TW" altLang="en-US" sz="2300" b="1" dirty="0" smtClean="0">
                <a:solidFill>
                  <a:schemeClr val="tx1"/>
                </a:solidFill>
                <a:latin typeface="標楷體" panose="03000509000000000000" pitchFamily="65" charset="-120"/>
                <a:ea typeface="標楷體" panose="03000509000000000000" pitchFamily="65" charset="-120"/>
              </a:rPr>
              <a:t>或特定</a:t>
            </a:r>
            <a:r>
              <a:rPr lang="zh-TW" altLang="zh-TW" sz="2300" b="1" dirty="0" smtClean="0">
                <a:solidFill>
                  <a:schemeClr val="tx1"/>
                </a:solidFill>
                <a:latin typeface="標楷體" panose="03000509000000000000" pitchFamily="65" charset="-120"/>
                <a:ea typeface="標楷體" panose="03000509000000000000" pitchFamily="65" charset="-120"/>
              </a:rPr>
              <a:t>目的之責任。</a:t>
            </a:r>
            <a:endParaRPr lang="zh-TW" altLang="zh-TW" sz="2300" b="1"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04137828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404664"/>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b="1" dirty="0" smtClean="0"/>
              <a:t>         </a:t>
            </a:r>
            <a:r>
              <a:rPr lang="zh-TW" altLang="zh-TW" b="1" dirty="0" smtClean="0"/>
              <a:t>第</a:t>
            </a:r>
            <a:r>
              <a:rPr lang="zh-TW" altLang="en-US" b="1" dirty="0" smtClean="0"/>
              <a:t>三</a:t>
            </a:r>
            <a:r>
              <a:rPr lang="zh-TW" altLang="zh-TW" b="1" dirty="0" smtClean="0"/>
              <a:t>節</a:t>
            </a:r>
            <a:r>
              <a:rPr lang="zh-TW" altLang="zh-TW" b="1" dirty="0"/>
              <a:t>　國際買賣契約之</a:t>
            </a:r>
            <a:r>
              <a:rPr lang="zh-TW" altLang="zh-TW" b="1" dirty="0" smtClean="0"/>
              <a:t>履行</a:t>
            </a:r>
            <a:r>
              <a:rPr lang="en-US" altLang="zh-TW" b="1" dirty="0" smtClean="0"/>
              <a:t/>
            </a:r>
            <a:br>
              <a:rPr lang="en-US" altLang="zh-TW" b="1" dirty="0" smtClean="0"/>
            </a:br>
            <a:r>
              <a:rPr lang="en-US" altLang="zh-TW" b="1" dirty="0" smtClean="0"/>
              <a:t>                 </a:t>
            </a:r>
            <a:r>
              <a:rPr lang="zh-TW" altLang="zh-TW" b="1" dirty="0" smtClean="0"/>
              <a:t>第一</a:t>
            </a:r>
            <a:r>
              <a:rPr lang="zh-TW" altLang="zh-TW" b="1" dirty="0"/>
              <a:t>目　出賣人之義務</a:t>
            </a:r>
            <a:endParaRPr lang="en-US" altLang="zh-TW" b="1" dirty="0">
              <a:solidFill>
                <a:schemeClr val="tx1"/>
              </a:solidFill>
            </a:endParaRPr>
          </a:p>
        </p:txBody>
      </p:sp>
      <p:sp>
        <p:nvSpPr>
          <p:cNvPr id="3" name="文字版面配置區 2"/>
          <p:cNvSpPr>
            <a:spLocks noGrp="1"/>
          </p:cNvSpPr>
          <p:nvPr>
            <p:ph type="body" idx="1"/>
          </p:nvPr>
        </p:nvSpPr>
        <p:spPr>
          <a:xfrm>
            <a:off x="323528" y="2564904"/>
            <a:ext cx="8640960" cy="961256"/>
          </a:xfrm>
        </p:spPr>
        <p:txBody>
          <a:bodyPr>
            <a:noAutofit/>
          </a:bodyPr>
          <a:lstStyle/>
          <a:p>
            <a:r>
              <a:rPr lang="zh-TW" altLang="zh-TW" sz="2800" b="1" dirty="0">
                <a:solidFill>
                  <a:schemeClr val="tx1"/>
                </a:solidFill>
              </a:rPr>
              <a:t>四、權利瑕疵擔保</a:t>
            </a:r>
            <a:r>
              <a:rPr lang="zh-TW" altLang="zh-TW" sz="2800" b="1" dirty="0" smtClean="0">
                <a:solidFill>
                  <a:schemeClr val="tx1"/>
                </a:solidFill>
              </a:rPr>
              <a:t>義務</a:t>
            </a:r>
            <a:endParaRPr lang="en-US" altLang="zh-TW" sz="2800" b="1" dirty="0" smtClean="0">
              <a:solidFill>
                <a:schemeClr val="tx1"/>
              </a:solidFill>
            </a:endParaRPr>
          </a:p>
          <a:p>
            <a:r>
              <a:rPr lang="zh-TW" altLang="en-US" sz="2800" b="1" dirty="0" smtClean="0">
                <a:solidFill>
                  <a:schemeClr val="tx1"/>
                </a:solidFill>
              </a:rPr>
              <a:t>定義 </a:t>
            </a:r>
            <a:r>
              <a:rPr lang="en-US" altLang="zh-TW" sz="2800" b="1" dirty="0" smtClean="0">
                <a:solidFill>
                  <a:schemeClr val="tx1"/>
                </a:solidFill>
              </a:rPr>
              <a:t>: </a:t>
            </a:r>
            <a:r>
              <a:rPr lang="zh-TW" altLang="zh-TW" sz="2800" b="1" dirty="0" smtClean="0">
                <a:solidFill>
                  <a:schemeClr val="tx1"/>
                </a:solidFill>
              </a:rPr>
              <a:t>擔保</a:t>
            </a:r>
            <a:r>
              <a:rPr lang="zh-TW" altLang="zh-TW" sz="2800" b="1" dirty="0">
                <a:solidFill>
                  <a:schemeClr val="tx1"/>
                </a:solidFill>
              </a:rPr>
              <a:t>第三人不能提出任何權利或要求</a:t>
            </a:r>
            <a:r>
              <a:rPr lang="zh-TW" altLang="zh-TW" sz="2800" b="1" dirty="0" smtClean="0">
                <a:solidFill>
                  <a:schemeClr val="tx1"/>
                </a:solidFill>
              </a:rPr>
              <a:t>，</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即</a:t>
            </a:r>
            <a:r>
              <a:rPr lang="zh-TW" altLang="zh-TW" sz="2800" b="1" dirty="0">
                <a:solidFill>
                  <a:schemeClr val="tx1"/>
                </a:solidFill>
              </a:rPr>
              <a:t>所謂之「清潔所有權」（</a:t>
            </a:r>
            <a:r>
              <a:rPr lang="en-US" altLang="zh-TW" sz="2800" b="1" dirty="0">
                <a:solidFill>
                  <a:schemeClr val="tx1"/>
                </a:solidFill>
              </a:rPr>
              <a:t>clean title</a:t>
            </a:r>
            <a:r>
              <a:rPr lang="zh-TW" altLang="zh-TW" sz="2800" b="1" dirty="0" smtClean="0">
                <a:solidFill>
                  <a:schemeClr val="tx1"/>
                </a:solidFill>
              </a:rPr>
              <a:t>）。</a:t>
            </a:r>
            <a:endParaRPr lang="en-US" altLang="zh-TW" sz="2800" b="1" dirty="0" smtClean="0">
              <a:solidFill>
                <a:schemeClr val="tx1"/>
              </a:solidFill>
            </a:endParaRPr>
          </a:p>
          <a:p>
            <a:r>
              <a:rPr lang="en-US" altLang="zh-TW" b="1" dirty="0" smtClean="0">
                <a:solidFill>
                  <a:schemeClr val="tx1"/>
                </a:solidFill>
                <a:latin typeface="標楷體" panose="03000509000000000000" pitchFamily="65" charset="-120"/>
                <a:ea typeface="標楷體" panose="03000509000000000000" pitchFamily="65" charset="-120"/>
              </a:rPr>
              <a:t>CISG</a:t>
            </a:r>
            <a:r>
              <a:rPr lang="zh-TW" altLang="zh-TW" b="1" dirty="0" smtClean="0">
                <a:solidFill>
                  <a:schemeClr val="tx1"/>
                </a:solidFill>
                <a:latin typeface="標楷體" panose="03000509000000000000" pitchFamily="65" charset="-120"/>
                <a:ea typeface="標楷體" panose="03000509000000000000" pitchFamily="65" charset="-120"/>
              </a:rPr>
              <a:t>第</a:t>
            </a:r>
            <a:r>
              <a:rPr lang="en-US" altLang="zh-TW" b="1" dirty="0" smtClean="0">
                <a:solidFill>
                  <a:schemeClr val="tx1"/>
                </a:solidFill>
                <a:latin typeface="標楷體" panose="03000509000000000000" pitchFamily="65" charset="-120"/>
                <a:ea typeface="標楷體" panose="03000509000000000000" pitchFamily="65" charset="-120"/>
              </a:rPr>
              <a:t>41</a:t>
            </a:r>
            <a:r>
              <a:rPr lang="zh-TW" altLang="zh-TW" b="1" dirty="0" smtClean="0">
                <a:solidFill>
                  <a:schemeClr val="tx1"/>
                </a:solidFill>
                <a:latin typeface="標楷體" panose="03000509000000000000" pitchFamily="65" charset="-120"/>
                <a:ea typeface="標楷體" panose="03000509000000000000" pitchFamily="65" charset="-120"/>
              </a:rPr>
              <a:t>條</a:t>
            </a:r>
            <a:r>
              <a:rPr lang="zh-TW" altLang="zh-TW" b="1" dirty="0">
                <a:solidFill>
                  <a:schemeClr val="tx1"/>
                </a:solidFill>
                <a:latin typeface="標楷體" panose="03000509000000000000" pitchFamily="65" charset="-120"/>
                <a:ea typeface="標楷體" panose="03000509000000000000" pitchFamily="65" charset="-120"/>
              </a:rPr>
              <a:t>：「賣方所交付的貨物，必須是第三人不能提出任何權利或要求的貨物，除非買方同意在這種權利或要求的條件下，收取貨物。但是，這種權利或要求是以工業財產權或其他智慧財產權為基礎的，賣方的義務應依照</a:t>
            </a:r>
            <a:r>
              <a:rPr lang="zh-TW" altLang="zh-TW" b="1" dirty="0" smtClean="0">
                <a:solidFill>
                  <a:schemeClr val="tx1"/>
                </a:solidFill>
                <a:latin typeface="標楷體" panose="03000509000000000000" pitchFamily="65" charset="-120"/>
                <a:ea typeface="標楷體" panose="03000509000000000000" pitchFamily="65" charset="-120"/>
              </a:rPr>
              <a:t>第</a:t>
            </a:r>
            <a:r>
              <a:rPr lang="en-US" altLang="zh-TW" b="1" dirty="0" smtClean="0">
                <a:solidFill>
                  <a:schemeClr val="tx1"/>
                </a:solidFill>
                <a:latin typeface="標楷體" panose="03000509000000000000" pitchFamily="65" charset="-120"/>
                <a:ea typeface="標楷體" panose="03000509000000000000" pitchFamily="65" charset="-120"/>
              </a:rPr>
              <a:t>42</a:t>
            </a:r>
            <a:r>
              <a:rPr lang="zh-TW" altLang="zh-TW" b="1" dirty="0" smtClean="0">
                <a:solidFill>
                  <a:schemeClr val="tx1"/>
                </a:solidFill>
                <a:latin typeface="標楷體" panose="03000509000000000000" pitchFamily="65" charset="-120"/>
                <a:ea typeface="標楷體" panose="03000509000000000000" pitchFamily="65" charset="-120"/>
              </a:rPr>
              <a:t>條</a:t>
            </a:r>
            <a:r>
              <a:rPr lang="zh-TW" altLang="zh-TW" b="1" dirty="0">
                <a:solidFill>
                  <a:schemeClr val="tx1"/>
                </a:solidFill>
                <a:latin typeface="標楷體" panose="03000509000000000000" pitchFamily="65" charset="-120"/>
                <a:ea typeface="標楷體" panose="03000509000000000000" pitchFamily="65" charset="-120"/>
              </a:rPr>
              <a:t>的規定。</a:t>
            </a:r>
            <a:r>
              <a:rPr lang="zh-TW" altLang="zh-TW" b="1" dirty="0" smtClean="0">
                <a:solidFill>
                  <a:schemeClr val="tx1"/>
                </a:solidFill>
                <a:latin typeface="標楷體" panose="03000509000000000000" pitchFamily="65" charset="-120"/>
                <a:ea typeface="標楷體" panose="03000509000000000000" pitchFamily="65" charset="-120"/>
              </a:rPr>
              <a:t>」</a:t>
            </a:r>
            <a:endParaRPr lang="en-US" altLang="zh-TW" b="1" dirty="0" smtClean="0">
              <a:solidFill>
                <a:schemeClr val="tx1"/>
              </a:solidFill>
              <a:latin typeface="標楷體" panose="03000509000000000000" pitchFamily="65" charset="-120"/>
              <a:ea typeface="標楷體" panose="03000509000000000000" pitchFamily="65" charset="-120"/>
            </a:endParaRPr>
          </a:p>
          <a:p>
            <a:r>
              <a:rPr lang="en-US" altLang="zh-TW" b="1" dirty="0">
                <a:solidFill>
                  <a:schemeClr val="tx1"/>
                </a:solidFill>
                <a:latin typeface="標楷體" panose="03000509000000000000" pitchFamily="65" charset="-120"/>
                <a:ea typeface="標楷體" panose="03000509000000000000" pitchFamily="65" charset="-120"/>
              </a:rPr>
              <a:t>CISG</a:t>
            </a:r>
            <a:r>
              <a:rPr lang="zh-TW" altLang="zh-TW" b="1" dirty="0" smtClean="0">
                <a:solidFill>
                  <a:schemeClr val="tx1"/>
                </a:solidFill>
                <a:latin typeface="標楷體" panose="03000509000000000000" pitchFamily="65" charset="-120"/>
                <a:ea typeface="標楷體" panose="03000509000000000000" pitchFamily="65" charset="-120"/>
              </a:rPr>
              <a:t>第</a:t>
            </a:r>
            <a:r>
              <a:rPr lang="en-US" altLang="zh-TW" b="1" dirty="0" smtClean="0">
                <a:solidFill>
                  <a:schemeClr val="tx1"/>
                </a:solidFill>
                <a:latin typeface="標楷體" panose="03000509000000000000" pitchFamily="65" charset="-120"/>
                <a:ea typeface="標楷體" panose="03000509000000000000" pitchFamily="65" charset="-120"/>
              </a:rPr>
              <a:t>42</a:t>
            </a:r>
            <a:r>
              <a:rPr lang="zh-TW" altLang="zh-TW" b="1" dirty="0" smtClean="0">
                <a:solidFill>
                  <a:schemeClr val="tx1"/>
                </a:solidFill>
                <a:latin typeface="標楷體" panose="03000509000000000000" pitchFamily="65" charset="-120"/>
                <a:ea typeface="標楷體" panose="03000509000000000000" pitchFamily="65" charset="-120"/>
              </a:rPr>
              <a:t>條</a:t>
            </a:r>
            <a:r>
              <a:rPr lang="zh-TW" altLang="zh-TW" b="1" dirty="0">
                <a:solidFill>
                  <a:schemeClr val="tx1"/>
                </a:solidFill>
                <a:latin typeface="標楷體" panose="03000509000000000000" pitchFamily="65" charset="-120"/>
                <a:ea typeface="標楷體" panose="03000509000000000000" pitchFamily="65" charset="-120"/>
              </a:rPr>
              <a:t>：「</a:t>
            </a:r>
            <a:r>
              <a:rPr lang="en-US" altLang="zh-TW" b="1" dirty="0">
                <a:solidFill>
                  <a:schemeClr val="tx1"/>
                </a:solidFill>
                <a:latin typeface="標楷體" panose="03000509000000000000" pitchFamily="65" charset="-120"/>
                <a:ea typeface="標楷體" panose="03000509000000000000" pitchFamily="65" charset="-120"/>
              </a:rPr>
              <a:t>1.</a:t>
            </a:r>
            <a:r>
              <a:rPr lang="zh-TW" altLang="zh-TW" b="1" dirty="0">
                <a:solidFill>
                  <a:schemeClr val="tx1"/>
                </a:solidFill>
                <a:latin typeface="標楷體" panose="03000509000000000000" pitchFamily="65" charset="-120"/>
                <a:ea typeface="標楷體" panose="03000509000000000000" pitchFamily="65" charset="-120"/>
              </a:rPr>
              <a:t>賣方所交付的貨物，必須是第三人不得根據工業財產權或其他智慧財產權提出任何權利或要求的</a:t>
            </a:r>
            <a:r>
              <a:rPr lang="zh-TW" altLang="zh-TW" b="1" dirty="0" smtClean="0">
                <a:solidFill>
                  <a:schemeClr val="tx1"/>
                </a:solidFill>
                <a:latin typeface="標楷體" panose="03000509000000000000" pitchFamily="65" charset="-120"/>
                <a:ea typeface="標楷體" panose="03000509000000000000" pitchFamily="65" charset="-120"/>
              </a:rPr>
              <a:t>貨物</a:t>
            </a:r>
            <a:r>
              <a:rPr lang="zh-TW" altLang="en-US" b="1" dirty="0" smtClean="0">
                <a:solidFill>
                  <a:schemeClr val="tx1"/>
                </a:solidFill>
                <a:latin typeface="標楷體" panose="03000509000000000000" pitchFamily="65" charset="-120"/>
                <a:ea typeface="標楷體" panose="03000509000000000000" pitchFamily="65" charset="-120"/>
              </a:rPr>
              <a:t>。」</a:t>
            </a:r>
            <a:endParaRPr lang="en-US" altLang="zh-TW" b="1" dirty="0" smtClean="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62931913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404664"/>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b="1" dirty="0" smtClean="0"/>
              <a:t>         </a:t>
            </a:r>
            <a:r>
              <a:rPr lang="zh-TW" altLang="zh-TW" b="1" dirty="0" smtClean="0"/>
              <a:t>第</a:t>
            </a:r>
            <a:r>
              <a:rPr lang="zh-TW" altLang="en-US" b="1" dirty="0" smtClean="0"/>
              <a:t>三</a:t>
            </a:r>
            <a:r>
              <a:rPr lang="zh-TW" altLang="zh-TW" b="1" dirty="0" smtClean="0"/>
              <a:t>節</a:t>
            </a:r>
            <a:r>
              <a:rPr lang="zh-TW" altLang="zh-TW" b="1" dirty="0"/>
              <a:t>　國際買賣契約之</a:t>
            </a:r>
            <a:r>
              <a:rPr lang="zh-TW" altLang="zh-TW" b="1" dirty="0" smtClean="0"/>
              <a:t>履行</a:t>
            </a:r>
            <a:r>
              <a:rPr lang="en-US" altLang="zh-TW" b="1" dirty="0" smtClean="0"/>
              <a:t/>
            </a:r>
            <a:br>
              <a:rPr lang="en-US" altLang="zh-TW" b="1" dirty="0" smtClean="0"/>
            </a:br>
            <a:r>
              <a:rPr lang="en-US" altLang="zh-TW" b="1" dirty="0" smtClean="0"/>
              <a:t>                 </a:t>
            </a:r>
            <a:r>
              <a:rPr lang="zh-TW" altLang="zh-TW" b="1" dirty="0" smtClean="0"/>
              <a:t>第一</a:t>
            </a:r>
            <a:r>
              <a:rPr lang="zh-TW" altLang="zh-TW" b="1" dirty="0"/>
              <a:t>目　出賣人之義務</a:t>
            </a:r>
            <a:endParaRPr lang="en-US" altLang="zh-TW" b="1" dirty="0">
              <a:solidFill>
                <a:schemeClr val="tx1"/>
              </a:solidFill>
            </a:endParaRPr>
          </a:p>
        </p:txBody>
      </p:sp>
      <p:sp>
        <p:nvSpPr>
          <p:cNvPr id="3" name="文字版面配置區 2"/>
          <p:cNvSpPr>
            <a:spLocks noGrp="1"/>
          </p:cNvSpPr>
          <p:nvPr>
            <p:ph type="body" idx="1"/>
          </p:nvPr>
        </p:nvSpPr>
        <p:spPr>
          <a:xfrm>
            <a:off x="323528" y="2492896"/>
            <a:ext cx="8640960" cy="961256"/>
          </a:xfrm>
        </p:spPr>
        <p:txBody>
          <a:bodyPr>
            <a:noAutofit/>
          </a:bodyPr>
          <a:lstStyle/>
          <a:p>
            <a:r>
              <a:rPr lang="zh-TW" altLang="zh-TW" sz="2600" b="1" dirty="0">
                <a:solidFill>
                  <a:schemeClr val="tx1"/>
                </a:solidFill>
              </a:rPr>
              <a:t>五、買方檢驗貨物的時間與地點</a:t>
            </a:r>
          </a:p>
          <a:p>
            <a:r>
              <a:rPr lang="en-US" altLang="zh-TW" sz="2600" b="1" dirty="0" smtClean="0">
                <a:solidFill>
                  <a:schemeClr val="tx1"/>
                </a:solidFill>
              </a:rPr>
              <a:t>        </a:t>
            </a:r>
            <a:r>
              <a:rPr lang="zh-TW" altLang="zh-TW" sz="2600" b="1" dirty="0" smtClean="0">
                <a:solidFill>
                  <a:schemeClr val="tx1"/>
                </a:solidFill>
              </a:rPr>
              <a:t>貨物</a:t>
            </a:r>
            <a:r>
              <a:rPr lang="zh-TW" altLang="zh-TW" sz="2600" b="1" dirty="0">
                <a:solidFill>
                  <a:schemeClr val="tx1"/>
                </a:solidFill>
              </a:rPr>
              <a:t>是否符合契約品質要經過檢驗，</a:t>
            </a:r>
            <a:r>
              <a:rPr lang="zh-TW" altLang="zh-TW" sz="2600" b="1" dirty="0">
                <a:solidFill>
                  <a:schemeClr val="tx1"/>
                </a:solidFill>
                <a:latin typeface="標楷體" panose="03000509000000000000" pitchFamily="65" charset="-120"/>
                <a:ea typeface="標楷體" panose="03000509000000000000" pitchFamily="65" charset="-120"/>
              </a:rPr>
              <a:t>CISG38條</a:t>
            </a:r>
            <a:r>
              <a:rPr lang="zh-TW" altLang="zh-TW" sz="2600" b="1" dirty="0" smtClean="0">
                <a:solidFill>
                  <a:schemeClr val="tx1"/>
                </a:solidFill>
                <a:latin typeface="標楷體" panose="03000509000000000000" pitchFamily="65" charset="-120"/>
                <a:ea typeface="標楷體" panose="03000509000000000000" pitchFamily="65" charset="-120"/>
              </a:rPr>
              <a:t>規定</a:t>
            </a:r>
            <a:r>
              <a:rPr lang="en-US" altLang="zh-TW" sz="2600" b="1" dirty="0" smtClean="0">
                <a:solidFill>
                  <a:schemeClr val="tx1"/>
                </a:solidFill>
                <a:latin typeface="標楷體" panose="03000509000000000000" pitchFamily="65" charset="-120"/>
                <a:ea typeface="標楷體" panose="03000509000000000000" pitchFamily="65" charset="-120"/>
              </a:rPr>
              <a:t> :</a:t>
            </a:r>
            <a:endParaRPr lang="zh-TW" altLang="zh-TW" sz="2600" b="1" dirty="0">
              <a:solidFill>
                <a:schemeClr val="tx1"/>
              </a:solidFill>
              <a:latin typeface="標楷體" panose="03000509000000000000" pitchFamily="65" charset="-120"/>
              <a:ea typeface="標楷體" panose="03000509000000000000" pitchFamily="65" charset="-120"/>
            </a:endParaRPr>
          </a:p>
          <a:p>
            <a:r>
              <a:rPr lang="zh-TW" altLang="zh-TW" sz="2600" b="1" dirty="0">
                <a:solidFill>
                  <a:schemeClr val="tx1"/>
                </a:solidFill>
                <a:latin typeface="標楷體" panose="03000509000000000000" pitchFamily="65" charset="-120"/>
                <a:ea typeface="標楷體" panose="03000509000000000000" pitchFamily="65" charset="-120"/>
              </a:rPr>
              <a:t>1.買方必須在按情況實際可行的最短時間內檢驗貨物或</a:t>
            </a:r>
            <a:r>
              <a:rPr lang="zh-TW" altLang="zh-TW" sz="2600" b="1" dirty="0" smtClean="0">
                <a:solidFill>
                  <a:schemeClr val="tx1"/>
                </a:solidFill>
                <a:latin typeface="標楷體" panose="03000509000000000000" pitchFamily="65" charset="-120"/>
                <a:ea typeface="標楷體" panose="03000509000000000000" pitchFamily="65" charset="-120"/>
              </a:rPr>
              <a:t>由</a:t>
            </a:r>
            <a:endParaRPr lang="en-US" altLang="zh-TW" sz="2600" b="1" dirty="0" smtClean="0">
              <a:solidFill>
                <a:schemeClr val="tx1"/>
              </a:solidFill>
              <a:latin typeface="標楷體" panose="03000509000000000000" pitchFamily="65" charset="-120"/>
              <a:ea typeface="標楷體" panose="03000509000000000000" pitchFamily="65" charset="-120"/>
            </a:endParaRPr>
          </a:p>
          <a:p>
            <a:r>
              <a:rPr lang="en-US" altLang="zh-TW" sz="2600" b="1" dirty="0">
                <a:solidFill>
                  <a:schemeClr val="tx1"/>
                </a:solidFill>
                <a:latin typeface="標楷體" panose="03000509000000000000" pitchFamily="65" charset="-120"/>
                <a:ea typeface="標楷體" panose="03000509000000000000" pitchFamily="65" charset="-120"/>
              </a:rPr>
              <a:t> </a:t>
            </a:r>
            <a:r>
              <a:rPr lang="en-US" altLang="zh-TW" sz="2600" b="1" dirty="0" smtClean="0">
                <a:solidFill>
                  <a:schemeClr val="tx1"/>
                </a:solidFill>
                <a:latin typeface="標楷體" panose="03000509000000000000" pitchFamily="65" charset="-120"/>
                <a:ea typeface="標楷體" panose="03000509000000000000" pitchFamily="65" charset="-120"/>
              </a:rPr>
              <a:t> </a:t>
            </a:r>
            <a:r>
              <a:rPr lang="zh-TW" altLang="zh-TW" sz="2600" b="1" dirty="0" smtClean="0">
                <a:solidFill>
                  <a:schemeClr val="tx1"/>
                </a:solidFill>
                <a:latin typeface="標楷體" panose="03000509000000000000" pitchFamily="65" charset="-120"/>
                <a:ea typeface="標楷體" panose="03000509000000000000" pitchFamily="65" charset="-120"/>
              </a:rPr>
              <a:t>他人</a:t>
            </a:r>
            <a:r>
              <a:rPr lang="zh-TW" altLang="zh-TW" sz="2600" b="1" dirty="0">
                <a:solidFill>
                  <a:schemeClr val="tx1"/>
                </a:solidFill>
                <a:latin typeface="標楷體" panose="03000509000000000000" pitchFamily="65" charset="-120"/>
                <a:ea typeface="標楷體" panose="03000509000000000000" pitchFamily="65" charset="-120"/>
              </a:rPr>
              <a:t>檢驗貨物。</a:t>
            </a:r>
          </a:p>
          <a:p>
            <a:r>
              <a:rPr lang="zh-TW" altLang="zh-TW" sz="2600" b="1" dirty="0">
                <a:solidFill>
                  <a:schemeClr val="tx1"/>
                </a:solidFill>
                <a:latin typeface="標楷體" panose="03000509000000000000" pitchFamily="65" charset="-120"/>
                <a:ea typeface="標楷體" panose="03000509000000000000" pitchFamily="65" charset="-120"/>
              </a:rPr>
              <a:t>2.如果契約涉及到貨物的運輸，檢驗可以順延到貨物</a:t>
            </a:r>
            <a:r>
              <a:rPr lang="zh-TW" altLang="zh-TW" sz="2600" b="1" dirty="0" smtClean="0">
                <a:solidFill>
                  <a:schemeClr val="tx1"/>
                </a:solidFill>
                <a:latin typeface="標楷體" panose="03000509000000000000" pitchFamily="65" charset="-120"/>
                <a:ea typeface="標楷體" panose="03000509000000000000" pitchFamily="65" charset="-120"/>
              </a:rPr>
              <a:t>到達</a:t>
            </a:r>
            <a:endParaRPr lang="en-US" altLang="zh-TW" sz="2600" b="1" dirty="0" smtClean="0">
              <a:solidFill>
                <a:schemeClr val="tx1"/>
              </a:solidFill>
              <a:latin typeface="標楷體" panose="03000509000000000000" pitchFamily="65" charset="-120"/>
              <a:ea typeface="標楷體" panose="03000509000000000000" pitchFamily="65" charset="-120"/>
            </a:endParaRPr>
          </a:p>
          <a:p>
            <a:r>
              <a:rPr lang="en-US" altLang="zh-TW" sz="2600" b="1" dirty="0">
                <a:solidFill>
                  <a:schemeClr val="tx1"/>
                </a:solidFill>
                <a:latin typeface="標楷體" panose="03000509000000000000" pitchFamily="65" charset="-120"/>
                <a:ea typeface="標楷體" panose="03000509000000000000" pitchFamily="65" charset="-120"/>
              </a:rPr>
              <a:t> </a:t>
            </a:r>
            <a:r>
              <a:rPr lang="en-US" altLang="zh-TW" sz="2600" b="1" dirty="0" smtClean="0">
                <a:solidFill>
                  <a:schemeClr val="tx1"/>
                </a:solidFill>
                <a:latin typeface="標楷體" panose="03000509000000000000" pitchFamily="65" charset="-120"/>
                <a:ea typeface="標楷體" panose="03000509000000000000" pitchFamily="65" charset="-120"/>
              </a:rPr>
              <a:t> </a:t>
            </a:r>
            <a:r>
              <a:rPr lang="zh-TW" altLang="zh-TW" sz="2600" b="1" dirty="0" smtClean="0">
                <a:solidFill>
                  <a:schemeClr val="tx1"/>
                </a:solidFill>
                <a:latin typeface="標楷體" panose="03000509000000000000" pitchFamily="65" charset="-120"/>
                <a:ea typeface="標楷體" panose="03000509000000000000" pitchFamily="65" charset="-120"/>
              </a:rPr>
              <a:t>目的地</a:t>
            </a:r>
            <a:r>
              <a:rPr lang="zh-TW" altLang="zh-TW" sz="2600" b="1" dirty="0">
                <a:solidFill>
                  <a:schemeClr val="tx1"/>
                </a:solidFill>
                <a:latin typeface="標楷體" panose="03000509000000000000" pitchFamily="65" charset="-120"/>
                <a:ea typeface="標楷體" panose="03000509000000000000" pitchFamily="65" charset="-120"/>
              </a:rPr>
              <a:t>後進行。</a:t>
            </a:r>
          </a:p>
          <a:p>
            <a:r>
              <a:rPr lang="zh-TW" altLang="zh-TW" sz="2600" b="1" dirty="0">
                <a:solidFill>
                  <a:schemeClr val="tx1"/>
                </a:solidFill>
                <a:latin typeface="標楷體" panose="03000509000000000000" pitchFamily="65" charset="-120"/>
                <a:ea typeface="標楷體" panose="03000509000000000000" pitchFamily="65" charset="-120"/>
              </a:rPr>
              <a:t>3.如果貨物在運輸途中轉運或買方須再發運貨物，沒有</a:t>
            </a:r>
            <a:r>
              <a:rPr lang="zh-TW" altLang="zh-TW" sz="2600" b="1" dirty="0" smtClean="0">
                <a:solidFill>
                  <a:schemeClr val="tx1"/>
                </a:solidFill>
                <a:latin typeface="標楷體" panose="03000509000000000000" pitchFamily="65" charset="-120"/>
                <a:ea typeface="標楷體" panose="03000509000000000000" pitchFamily="65" charset="-120"/>
              </a:rPr>
              <a:t>合</a:t>
            </a:r>
            <a:endParaRPr lang="en-US" altLang="zh-TW" sz="2600" b="1" dirty="0" smtClean="0">
              <a:solidFill>
                <a:schemeClr val="tx1"/>
              </a:solidFill>
              <a:latin typeface="標楷體" panose="03000509000000000000" pitchFamily="65" charset="-120"/>
              <a:ea typeface="標楷體" panose="03000509000000000000" pitchFamily="65" charset="-120"/>
            </a:endParaRPr>
          </a:p>
          <a:p>
            <a:r>
              <a:rPr lang="en-US" altLang="zh-TW" sz="2600" b="1" dirty="0">
                <a:solidFill>
                  <a:schemeClr val="tx1"/>
                </a:solidFill>
                <a:latin typeface="標楷體" panose="03000509000000000000" pitchFamily="65" charset="-120"/>
                <a:ea typeface="標楷體" panose="03000509000000000000" pitchFamily="65" charset="-120"/>
              </a:rPr>
              <a:t> </a:t>
            </a:r>
            <a:r>
              <a:rPr lang="en-US" altLang="zh-TW" sz="2600" b="1" dirty="0" smtClean="0">
                <a:solidFill>
                  <a:schemeClr val="tx1"/>
                </a:solidFill>
                <a:latin typeface="標楷體" panose="03000509000000000000" pitchFamily="65" charset="-120"/>
                <a:ea typeface="標楷體" panose="03000509000000000000" pitchFamily="65" charset="-120"/>
              </a:rPr>
              <a:t> </a:t>
            </a:r>
            <a:r>
              <a:rPr lang="zh-TW" altLang="zh-TW" sz="2600" b="1" dirty="0" smtClean="0">
                <a:solidFill>
                  <a:schemeClr val="tx1"/>
                </a:solidFill>
                <a:latin typeface="標楷體" panose="03000509000000000000" pitchFamily="65" charset="-120"/>
                <a:ea typeface="標楷體" panose="03000509000000000000" pitchFamily="65" charset="-120"/>
              </a:rPr>
              <a:t>理</a:t>
            </a:r>
            <a:r>
              <a:rPr lang="zh-TW" altLang="zh-TW" sz="2600" b="1" dirty="0">
                <a:solidFill>
                  <a:schemeClr val="tx1"/>
                </a:solidFill>
                <a:latin typeface="標楷體" panose="03000509000000000000" pitchFamily="65" charset="-120"/>
                <a:ea typeface="標楷體" panose="03000509000000000000" pitchFamily="65" charset="-120"/>
              </a:rPr>
              <a:t>機會檢驗，賣方於訂約時已知或合理可知這種可能性</a:t>
            </a:r>
            <a:r>
              <a:rPr lang="zh-TW" altLang="zh-TW" sz="2600" b="1" dirty="0" smtClean="0">
                <a:solidFill>
                  <a:schemeClr val="tx1"/>
                </a:solidFill>
                <a:latin typeface="標楷體" panose="03000509000000000000" pitchFamily="65" charset="-120"/>
                <a:ea typeface="標楷體" panose="03000509000000000000" pitchFamily="65" charset="-120"/>
              </a:rPr>
              <a:t>，</a:t>
            </a:r>
            <a:endParaRPr lang="en-US" altLang="zh-TW" sz="2600" b="1" dirty="0" smtClean="0">
              <a:solidFill>
                <a:schemeClr val="tx1"/>
              </a:solidFill>
              <a:latin typeface="標楷體" panose="03000509000000000000" pitchFamily="65" charset="-120"/>
              <a:ea typeface="標楷體" panose="03000509000000000000" pitchFamily="65" charset="-120"/>
            </a:endParaRPr>
          </a:p>
          <a:p>
            <a:r>
              <a:rPr lang="en-US" altLang="zh-TW" sz="2600" b="1" dirty="0">
                <a:solidFill>
                  <a:schemeClr val="tx1"/>
                </a:solidFill>
                <a:latin typeface="標楷體" panose="03000509000000000000" pitchFamily="65" charset="-120"/>
                <a:ea typeface="標楷體" panose="03000509000000000000" pitchFamily="65" charset="-120"/>
              </a:rPr>
              <a:t> </a:t>
            </a:r>
            <a:r>
              <a:rPr lang="en-US" altLang="zh-TW" sz="2600" b="1" dirty="0" smtClean="0">
                <a:solidFill>
                  <a:schemeClr val="tx1"/>
                </a:solidFill>
                <a:latin typeface="標楷體" panose="03000509000000000000" pitchFamily="65" charset="-120"/>
                <a:ea typeface="標楷體" panose="03000509000000000000" pitchFamily="65" charset="-120"/>
              </a:rPr>
              <a:t> </a:t>
            </a:r>
            <a:r>
              <a:rPr lang="zh-TW" altLang="zh-TW" sz="2600" b="1" dirty="0" smtClean="0">
                <a:solidFill>
                  <a:schemeClr val="tx1"/>
                </a:solidFill>
                <a:latin typeface="標楷體" panose="03000509000000000000" pitchFamily="65" charset="-120"/>
                <a:ea typeface="標楷體" panose="03000509000000000000" pitchFamily="65" charset="-120"/>
              </a:rPr>
              <a:t>檢驗</a:t>
            </a:r>
            <a:r>
              <a:rPr lang="zh-TW" altLang="zh-TW" sz="2600" b="1" dirty="0">
                <a:solidFill>
                  <a:schemeClr val="tx1"/>
                </a:solidFill>
                <a:latin typeface="標楷體" panose="03000509000000000000" pitchFamily="65" charset="-120"/>
                <a:ea typeface="標楷體" panose="03000509000000000000" pitchFamily="65" charset="-120"/>
              </a:rPr>
              <a:t>可以順延到新目的地後進行。</a:t>
            </a:r>
          </a:p>
        </p:txBody>
      </p:sp>
    </p:spTree>
    <p:extLst>
      <p:ext uri="{BB962C8B-B14F-4D97-AF65-F5344CB8AC3E}">
        <p14:creationId xmlns:p14="http://schemas.microsoft.com/office/powerpoint/2010/main" val="394325138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404664"/>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b="1" dirty="0" smtClean="0"/>
              <a:t>         </a:t>
            </a:r>
            <a:r>
              <a:rPr lang="zh-TW" altLang="zh-TW" b="1" dirty="0" smtClean="0"/>
              <a:t>第</a:t>
            </a:r>
            <a:r>
              <a:rPr lang="zh-TW" altLang="en-US" b="1" dirty="0" smtClean="0"/>
              <a:t>三</a:t>
            </a:r>
            <a:r>
              <a:rPr lang="zh-TW" altLang="zh-TW" b="1" dirty="0" smtClean="0"/>
              <a:t>節</a:t>
            </a:r>
            <a:r>
              <a:rPr lang="zh-TW" altLang="zh-TW" b="1" dirty="0"/>
              <a:t>　國際買賣契約之</a:t>
            </a:r>
            <a:r>
              <a:rPr lang="zh-TW" altLang="zh-TW" b="1" dirty="0" smtClean="0"/>
              <a:t>履行</a:t>
            </a:r>
            <a:r>
              <a:rPr lang="en-US" altLang="zh-TW" b="1" dirty="0" smtClean="0"/>
              <a:t/>
            </a:r>
            <a:br>
              <a:rPr lang="en-US" altLang="zh-TW" b="1" dirty="0" smtClean="0"/>
            </a:br>
            <a:r>
              <a:rPr lang="en-US" altLang="zh-TW" b="1" dirty="0" smtClean="0"/>
              <a:t>                 </a:t>
            </a:r>
            <a:r>
              <a:rPr lang="zh-TW" altLang="zh-TW" b="1" dirty="0" smtClean="0"/>
              <a:t>第一</a:t>
            </a:r>
            <a:r>
              <a:rPr lang="zh-TW" altLang="zh-TW" b="1" dirty="0"/>
              <a:t>目　出賣人之義務</a:t>
            </a:r>
            <a:endParaRPr lang="en-US" altLang="zh-TW" b="1" dirty="0">
              <a:solidFill>
                <a:schemeClr val="tx1"/>
              </a:solidFill>
            </a:endParaRPr>
          </a:p>
        </p:txBody>
      </p:sp>
      <p:sp>
        <p:nvSpPr>
          <p:cNvPr id="3" name="文字版面配置區 2"/>
          <p:cNvSpPr>
            <a:spLocks noGrp="1"/>
          </p:cNvSpPr>
          <p:nvPr>
            <p:ph type="body" idx="1"/>
          </p:nvPr>
        </p:nvSpPr>
        <p:spPr>
          <a:xfrm>
            <a:off x="323528" y="2564904"/>
            <a:ext cx="8640960" cy="961256"/>
          </a:xfrm>
        </p:spPr>
        <p:txBody>
          <a:bodyPr>
            <a:noAutofit/>
          </a:bodyPr>
          <a:lstStyle/>
          <a:p>
            <a:r>
              <a:rPr lang="zh-TW" altLang="zh-TW" sz="2800" b="1" dirty="0">
                <a:solidFill>
                  <a:schemeClr val="tx1"/>
                </a:solidFill>
              </a:rPr>
              <a:t>六、主張違反品質瑕疵擔保的時間</a:t>
            </a:r>
          </a:p>
          <a:p>
            <a:r>
              <a:rPr lang="en-US" altLang="zh-TW" sz="2800" b="1" dirty="0" smtClean="0">
                <a:solidFill>
                  <a:schemeClr val="tx1"/>
                </a:solidFill>
              </a:rPr>
              <a:t>         </a:t>
            </a:r>
            <a:r>
              <a:rPr lang="zh-TW" altLang="zh-TW" sz="2800" b="1" dirty="0" smtClean="0">
                <a:solidFill>
                  <a:schemeClr val="tx1"/>
                </a:solidFill>
                <a:latin typeface="標楷體" panose="03000509000000000000" pitchFamily="65" charset="-120"/>
                <a:ea typeface="標楷體" panose="03000509000000000000" pitchFamily="65" charset="-120"/>
              </a:rPr>
              <a:t>C</a:t>
            </a:r>
            <a:r>
              <a:rPr lang="zh-TW" altLang="zh-TW" sz="2800" b="1" dirty="0">
                <a:solidFill>
                  <a:schemeClr val="tx1"/>
                </a:solidFill>
                <a:latin typeface="標楷體" panose="03000509000000000000" pitchFamily="65" charset="-120"/>
                <a:ea typeface="標楷體" panose="03000509000000000000" pitchFamily="65" charset="-120"/>
              </a:rPr>
              <a:t>ISG39條規定：</a:t>
            </a:r>
          </a:p>
          <a:p>
            <a:r>
              <a:rPr lang="en-US" altLang="zh-TW" sz="2800" b="1" dirty="0" smtClean="0">
                <a:solidFill>
                  <a:schemeClr val="tx1"/>
                </a:solidFill>
                <a:latin typeface="標楷體" panose="03000509000000000000" pitchFamily="65" charset="-120"/>
                <a:ea typeface="標楷體" panose="03000509000000000000" pitchFamily="65" charset="-120"/>
              </a:rPr>
              <a:t>   </a:t>
            </a:r>
            <a:r>
              <a:rPr lang="zh-TW" altLang="zh-TW" sz="2800" b="1" dirty="0" smtClean="0">
                <a:solidFill>
                  <a:schemeClr val="tx1"/>
                </a:solidFill>
                <a:latin typeface="標楷體" panose="03000509000000000000" pitchFamily="65" charset="-120"/>
                <a:ea typeface="標楷體" panose="03000509000000000000" pitchFamily="65" charset="-120"/>
              </a:rPr>
              <a:t>1</a:t>
            </a:r>
            <a:r>
              <a:rPr lang="zh-TW" altLang="zh-TW" sz="2800" b="1" dirty="0">
                <a:solidFill>
                  <a:schemeClr val="tx1"/>
                </a:solidFill>
                <a:latin typeface="標楷體" panose="03000509000000000000" pitchFamily="65" charset="-120"/>
                <a:ea typeface="標楷體" panose="03000509000000000000" pitchFamily="65" charset="-120"/>
              </a:rPr>
              <a:t>.買方對貨物不符合契約，應在發現或理應發現</a:t>
            </a:r>
            <a:r>
              <a:rPr lang="zh-TW" altLang="zh-TW" sz="2800" b="1" dirty="0" smtClean="0">
                <a:solidFill>
                  <a:schemeClr val="tx1"/>
                </a:solidFill>
                <a:latin typeface="標楷體" panose="03000509000000000000" pitchFamily="65" charset="-120"/>
                <a:ea typeface="標楷體" panose="03000509000000000000" pitchFamily="65" charset="-120"/>
              </a:rPr>
              <a:t>不</a:t>
            </a:r>
            <a:endParaRPr lang="en-US" altLang="zh-TW" sz="2800" b="1" dirty="0" smtClean="0">
              <a:solidFill>
                <a:schemeClr val="tx1"/>
              </a:solidFill>
              <a:latin typeface="標楷體" panose="03000509000000000000" pitchFamily="65" charset="-120"/>
              <a:ea typeface="標楷體" panose="03000509000000000000" pitchFamily="65" charset="-120"/>
            </a:endParaRPr>
          </a:p>
          <a:p>
            <a:r>
              <a:rPr lang="zh-TW" altLang="zh-TW" sz="2800" b="1" dirty="0" smtClean="0">
                <a:solidFill>
                  <a:schemeClr val="tx1"/>
                </a:solidFill>
                <a:latin typeface="標楷體" panose="03000509000000000000" pitchFamily="65" charset="-120"/>
                <a:ea typeface="標楷體" panose="03000509000000000000" pitchFamily="65" charset="-120"/>
              </a:rPr>
              <a:t>符</a:t>
            </a:r>
            <a:r>
              <a:rPr lang="zh-TW" altLang="zh-TW" sz="2800" b="1" dirty="0">
                <a:solidFill>
                  <a:schemeClr val="tx1"/>
                </a:solidFill>
                <a:latin typeface="標楷體" panose="03000509000000000000" pitchFamily="65" charset="-120"/>
                <a:ea typeface="標楷體" panose="03000509000000000000" pitchFamily="65" charset="-120"/>
              </a:rPr>
              <a:t>情形後一段合理時間內通知賣方，說明不符合契的情形的性質，否則即喪失聲明貨物不符契約的權利。</a:t>
            </a:r>
          </a:p>
          <a:p>
            <a:r>
              <a:rPr lang="en-US" altLang="zh-TW" sz="2800" b="1" dirty="0" smtClean="0">
                <a:solidFill>
                  <a:schemeClr val="tx1"/>
                </a:solidFill>
                <a:latin typeface="標楷體" panose="03000509000000000000" pitchFamily="65" charset="-120"/>
                <a:ea typeface="標楷體" panose="03000509000000000000" pitchFamily="65" charset="-120"/>
              </a:rPr>
              <a:t>   </a:t>
            </a:r>
            <a:r>
              <a:rPr lang="zh-TW" altLang="zh-TW" sz="2800" b="1" dirty="0" smtClean="0">
                <a:solidFill>
                  <a:schemeClr val="tx1"/>
                </a:solidFill>
                <a:latin typeface="標楷體" panose="03000509000000000000" pitchFamily="65" charset="-120"/>
                <a:ea typeface="標楷體" panose="03000509000000000000" pitchFamily="65" charset="-120"/>
              </a:rPr>
              <a:t>2</a:t>
            </a:r>
            <a:r>
              <a:rPr lang="zh-TW" altLang="zh-TW" sz="2800" b="1" dirty="0">
                <a:solidFill>
                  <a:schemeClr val="tx1"/>
                </a:solidFill>
                <a:latin typeface="標楷體" panose="03000509000000000000" pitchFamily="65" charset="-120"/>
                <a:ea typeface="標楷體" panose="03000509000000000000" pitchFamily="65" charset="-120"/>
              </a:rPr>
              <a:t>.如果買方不在實際收到貨物之日起兩年內將貨物不符契約情形通知賣方即就喪失聲明貨物不符契約的權利，但契約針對保證期限另有規定則不在此限。</a:t>
            </a:r>
          </a:p>
        </p:txBody>
      </p:sp>
    </p:spTree>
    <p:extLst>
      <p:ext uri="{BB962C8B-B14F-4D97-AF65-F5344CB8AC3E}">
        <p14:creationId xmlns:p14="http://schemas.microsoft.com/office/powerpoint/2010/main" val="310034270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404664"/>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b="1" dirty="0" smtClean="0"/>
              <a:t>         </a:t>
            </a:r>
            <a:r>
              <a:rPr lang="zh-TW" altLang="zh-TW" b="1" dirty="0" smtClean="0"/>
              <a:t>第</a:t>
            </a:r>
            <a:r>
              <a:rPr lang="zh-TW" altLang="en-US" b="1" dirty="0" smtClean="0"/>
              <a:t>三</a:t>
            </a:r>
            <a:r>
              <a:rPr lang="zh-TW" altLang="zh-TW" b="1" dirty="0" smtClean="0"/>
              <a:t>節</a:t>
            </a:r>
            <a:r>
              <a:rPr lang="zh-TW" altLang="zh-TW" b="1" dirty="0"/>
              <a:t>　國際買賣契約之</a:t>
            </a:r>
            <a:r>
              <a:rPr lang="zh-TW" altLang="zh-TW" b="1" dirty="0" smtClean="0"/>
              <a:t>履行</a:t>
            </a:r>
            <a:r>
              <a:rPr lang="en-US" altLang="zh-TW" b="1" dirty="0" smtClean="0"/>
              <a:t/>
            </a:r>
            <a:br>
              <a:rPr lang="en-US" altLang="zh-TW" b="1" dirty="0" smtClean="0"/>
            </a:br>
            <a:r>
              <a:rPr lang="en-US" altLang="zh-TW" b="1" dirty="0" smtClean="0"/>
              <a:t>                 </a:t>
            </a:r>
            <a:r>
              <a:rPr lang="zh-TW" altLang="zh-TW" b="1" dirty="0" smtClean="0"/>
              <a:t>第</a:t>
            </a:r>
            <a:r>
              <a:rPr lang="zh-TW" altLang="en-US" b="1" dirty="0" smtClean="0"/>
              <a:t>二</a:t>
            </a:r>
            <a:r>
              <a:rPr lang="zh-TW" altLang="zh-TW" b="1" dirty="0" smtClean="0"/>
              <a:t>目</a:t>
            </a:r>
            <a:r>
              <a:rPr lang="zh-TW" altLang="zh-TW" b="1" dirty="0"/>
              <a:t>　</a:t>
            </a:r>
            <a:r>
              <a:rPr lang="zh-TW" altLang="zh-TW" b="1" dirty="0" smtClean="0"/>
              <a:t>買</a:t>
            </a:r>
            <a:r>
              <a:rPr lang="zh-TW" altLang="zh-TW" b="1" dirty="0"/>
              <a:t>受人之義務</a:t>
            </a:r>
            <a:endParaRPr lang="en-US" altLang="zh-TW" b="1" dirty="0">
              <a:solidFill>
                <a:schemeClr val="tx1"/>
              </a:solidFill>
            </a:endParaRPr>
          </a:p>
        </p:txBody>
      </p:sp>
      <p:sp>
        <p:nvSpPr>
          <p:cNvPr id="3" name="文字版面配置區 2"/>
          <p:cNvSpPr>
            <a:spLocks noGrp="1"/>
          </p:cNvSpPr>
          <p:nvPr>
            <p:ph type="body" idx="1"/>
          </p:nvPr>
        </p:nvSpPr>
        <p:spPr>
          <a:xfrm>
            <a:off x="539552" y="2564904"/>
            <a:ext cx="8136904" cy="961256"/>
          </a:xfrm>
        </p:spPr>
        <p:txBody>
          <a:bodyPr>
            <a:noAutofit/>
          </a:bodyPr>
          <a:lstStyle/>
          <a:p>
            <a:r>
              <a:rPr lang="zh-TW" altLang="zh-TW" sz="3600" b="1" dirty="0">
                <a:solidFill>
                  <a:schemeClr val="tx1"/>
                </a:solidFill>
              </a:rPr>
              <a:t>一、付款前辦理必要手續之義務</a:t>
            </a:r>
          </a:p>
          <a:p>
            <a:r>
              <a:rPr lang="en-US" altLang="zh-TW" sz="3600" b="1" dirty="0" smtClean="0">
                <a:solidFill>
                  <a:schemeClr val="tx1"/>
                </a:solidFill>
              </a:rPr>
              <a:t>         </a:t>
            </a:r>
            <a:r>
              <a:rPr lang="en-US" altLang="zh-TW" sz="3600" b="1" dirty="0" smtClean="0">
                <a:solidFill>
                  <a:schemeClr val="tx1"/>
                </a:solidFill>
                <a:latin typeface="標楷體" panose="03000509000000000000" pitchFamily="65" charset="-120"/>
                <a:ea typeface="標楷體" panose="03000509000000000000" pitchFamily="65" charset="-120"/>
              </a:rPr>
              <a:t>CISG</a:t>
            </a:r>
            <a:r>
              <a:rPr lang="zh-TW" altLang="zh-TW" sz="3600" b="1" dirty="0" smtClean="0">
                <a:solidFill>
                  <a:schemeClr val="tx1"/>
                </a:solidFill>
                <a:latin typeface="標楷體" panose="03000509000000000000" pitchFamily="65" charset="-120"/>
                <a:ea typeface="標楷體" panose="03000509000000000000" pitchFamily="65" charset="-120"/>
              </a:rPr>
              <a:t>第</a:t>
            </a:r>
            <a:r>
              <a:rPr lang="en-US" altLang="zh-TW" sz="3600" b="1" dirty="0" smtClean="0">
                <a:solidFill>
                  <a:schemeClr val="tx1"/>
                </a:solidFill>
                <a:latin typeface="標楷體" panose="03000509000000000000" pitchFamily="65" charset="-120"/>
                <a:ea typeface="標楷體" panose="03000509000000000000" pitchFamily="65" charset="-120"/>
              </a:rPr>
              <a:t>54</a:t>
            </a:r>
            <a:r>
              <a:rPr lang="zh-TW" altLang="zh-TW" sz="3600" b="1" dirty="0" smtClean="0">
                <a:solidFill>
                  <a:schemeClr val="tx1"/>
                </a:solidFill>
                <a:latin typeface="標楷體" panose="03000509000000000000" pitchFamily="65" charset="-120"/>
                <a:ea typeface="標楷體" panose="03000509000000000000" pitchFamily="65" charset="-120"/>
              </a:rPr>
              <a:t>條</a:t>
            </a:r>
            <a:r>
              <a:rPr lang="zh-TW" altLang="zh-TW" sz="3600" b="1" dirty="0">
                <a:solidFill>
                  <a:schemeClr val="tx1"/>
                </a:solidFill>
                <a:latin typeface="標楷體" panose="03000509000000000000" pitchFamily="65" charset="-120"/>
                <a:ea typeface="標楷體" panose="03000509000000000000" pitchFamily="65" charset="-120"/>
              </a:rPr>
              <a:t>：「買方支付價款的義務包括依據契約或任何有關法律和規章規定採取相應的步驟和辦理必要的手續，以便支付價金。</a:t>
            </a:r>
            <a:r>
              <a:rPr lang="zh-TW" altLang="zh-TW" sz="3600" b="1" dirty="0" smtClean="0">
                <a:solidFill>
                  <a:schemeClr val="tx1"/>
                </a:solidFill>
                <a:latin typeface="標楷體" panose="03000509000000000000" pitchFamily="65" charset="-120"/>
                <a:ea typeface="標楷體" panose="03000509000000000000" pitchFamily="65" charset="-120"/>
              </a:rPr>
              <a:t>」</a:t>
            </a:r>
            <a:r>
              <a:rPr lang="zh-TW" altLang="en-US" sz="3600" b="1" dirty="0" smtClean="0">
                <a:solidFill>
                  <a:schemeClr val="tx1"/>
                </a:solidFill>
              </a:rPr>
              <a:t>例如 </a:t>
            </a:r>
            <a:r>
              <a:rPr lang="en-US" altLang="zh-TW" sz="3600" b="1" dirty="0" smtClean="0">
                <a:solidFill>
                  <a:schemeClr val="tx1"/>
                </a:solidFill>
              </a:rPr>
              <a:t>: </a:t>
            </a:r>
            <a:r>
              <a:rPr lang="zh-TW" altLang="zh-TW" sz="3600" b="1" dirty="0" smtClean="0">
                <a:solidFill>
                  <a:schemeClr val="tx1"/>
                </a:solidFill>
              </a:rPr>
              <a:t>申請</a:t>
            </a:r>
            <a:r>
              <a:rPr lang="zh-TW" altLang="zh-TW" sz="3600" b="1" dirty="0">
                <a:solidFill>
                  <a:schemeClr val="tx1"/>
                </a:solidFill>
              </a:rPr>
              <a:t>開發信用狀或是付款</a:t>
            </a:r>
            <a:r>
              <a:rPr lang="zh-TW" altLang="zh-TW" sz="3600" b="1" dirty="0" smtClean="0">
                <a:solidFill>
                  <a:schemeClr val="tx1"/>
                </a:solidFill>
              </a:rPr>
              <a:t>保證</a:t>
            </a:r>
            <a:r>
              <a:rPr lang="zh-TW" altLang="zh-TW" sz="3600" b="1" dirty="0">
                <a:solidFill>
                  <a:schemeClr val="tx1"/>
                </a:solidFill>
              </a:rPr>
              <a:t>、向政府機關申請</a:t>
            </a:r>
            <a:r>
              <a:rPr lang="zh-TW" altLang="zh-TW" sz="3600" b="1" dirty="0" smtClean="0">
                <a:solidFill>
                  <a:schemeClr val="tx1"/>
                </a:solidFill>
              </a:rPr>
              <a:t>核准</a:t>
            </a:r>
            <a:r>
              <a:rPr lang="zh-TW" altLang="en-US" sz="3600" b="1" dirty="0" smtClean="0">
                <a:solidFill>
                  <a:schemeClr val="tx1"/>
                </a:solidFill>
              </a:rPr>
              <a:t>、</a:t>
            </a:r>
            <a:r>
              <a:rPr lang="zh-TW" altLang="zh-TW" sz="3600" b="1" dirty="0" smtClean="0">
                <a:solidFill>
                  <a:schemeClr val="tx1"/>
                </a:solidFill>
              </a:rPr>
              <a:t>洽購</a:t>
            </a:r>
            <a:r>
              <a:rPr lang="zh-TW" altLang="zh-TW" sz="3600" b="1" dirty="0">
                <a:solidFill>
                  <a:schemeClr val="tx1"/>
                </a:solidFill>
              </a:rPr>
              <a:t>外匯及申請核准匯出外匯等</a:t>
            </a:r>
            <a:r>
              <a:rPr lang="zh-TW" altLang="zh-TW" sz="3600" b="1" dirty="0" smtClean="0">
                <a:solidFill>
                  <a:schemeClr val="tx1"/>
                </a:solidFill>
              </a:rPr>
              <a:t>。</a:t>
            </a:r>
            <a:endParaRPr lang="en-US" altLang="zh-TW" sz="3600" b="1" dirty="0" smtClean="0">
              <a:solidFill>
                <a:schemeClr val="tx1"/>
              </a:solidFill>
            </a:endParaRPr>
          </a:p>
          <a:p>
            <a:endParaRPr lang="zh-TW" altLang="zh-TW" sz="2800" b="1"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74722155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404664"/>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b="1" dirty="0" smtClean="0"/>
              <a:t>         </a:t>
            </a:r>
            <a:r>
              <a:rPr lang="zh-TW" altLang="zh-TW" b="1" dirty="0" smtClean="0"/>
              <a:t>第</a:t>
            </a:r>
            <a:r>
              <a:rPr lang="zh-TW" altLang="en-US" b="1" dirty="0" smtClean="0"/>
              <a:t>三</a:t>
            </a:r>
            <a:r>
              <a:rPr lang="zh-TW" altLang="zh-TW" b="1" dirty="0" smtClean="0"/>
              <a:t>節</a:t>
            </a:r>
            <a:r>
              <a:rPr lang="zh-TW" altLang="zh-TW" b="1" dirty="0"/>
              <a:t>　國際買賣契約之</a:t>
            </a:r>
            <a:r>
              <a:rPr lang="zh-TW" altLang="zh-TW" b="1" dirty="0" smtClean="0"/>
              <a:t>履行</a:t>
            </a:r>
            <a:r>
              <a:rPr lang="en-US" altLang="zh-TW" b="1" dirty="0" smtClean="0"/>
              <a:t/>
            </a:r>
            <a:br>
              <a:rPr lang="en-US" altLang="zh-TW" b="1" dirty="0" smtClean="0"/>
            </a:br>
            <a:r>
              <a:rPr lang="en-US" altLang="zh-TW" b="1" dirty="0" smtClean="0"/>
              <a:t>                 </a:t>
            </a:r>
            <a:r>
              <a:rPr lang="zh-TW" altLang="zh-TW" b="1" dirty="0" smtClean="0"/>
              <a:t>第</a:t>
            </a:r>
            <a:r>
              <a:rPr lang="zh-TW" altLang="en-US" b="1" dirty="0" smtClean="0"/>
              <a:t>二</a:t>
            </a:r>
            <a:r>
              <a:rPr lang="zh-TW" altLang="zh-TW" b="1" dirty="0" smtClean="0"/>
              <a:t>目</a:t>
            </a:r>
            <a:r>
              <a:rPr lang="zh-TW" altLang="zh-TW" b="1" dirty="0"/>
              <a:t>　</a:t>
            </a:r>
            <a:r>
              <a:rPr lang="zh-TW" altLang="zh-TW" b="1" dirty="0" smtClean="0"/>
              <a:t>買</a:t>
            </a:r>
            <a:r>
              <a:rPr lang="zh-TW" altLang="zh-TW" b="1" dirty="0"/>
              <a:t>受人之義務</a:t>
            </a:r>
            <a:endParaRPr lang="en-US" altLang="zh-TW" b="1" dirty="0">
              <a:solidFill>
                <a:schemeClr val="tx1"/>
              </a:solidFill>
            </a:endParaRPr>
          </a:p>
        </p:txBody>
      </p:sp>
      <p:sp>
        <p:nvSpPr>
          <p:cNvPr id="3" name="文字版面配置區 2"/>
          <p:cNvSpPr>
            <a:spLocks noGrp="1"/>
          </p:cNvSpPr>
          <p:nvPr>
            <p:ph type="body" idx="1"/>
          </p:nvPr>
        </p:nvSpPr>
        <p:spPr>
          <a:xfrm>
            <a:off x="179512" y="2492896"/>
            <a:ext cx="8784976" cy="961256"/>
          </a:xfrm>
        </p:spPr>
        <p:txBody>
          <a:bodyPr>
            <a:noAutofit/>
          </a:bodyPr>
          <a:lstStyle/>
          <a:p>
            <a:r>
              <a:rPr lang="zh-TW" altLang="zh-TW" sz="2200" b="1" dirty="0" smtClean="0">
                <a:solidFill>
                  <a:schemeClr val="tx1"/>
                </a:solidFill>
              </a:rPr>
              <a:t>二</a:t>
            </a:r>
            <a:r>
              <a:rPr lang="zh-TW" altLang="zh-TW" sz="2200" b="1" dirty="0">
                <a:solidFill>
                  <a:schemeClr val="tx1"/>
                </a:solidFill>
              </a:rPr>
              <a:t>、付款</a:t>
            </a:r>
            <a:r>
              <a:rPr lang="zh-TW" altLang="zh-TW" sz="2200" b="1" dirty="0" smtClean="0">
                <a:solidFill>
                  <a:schemeClr val="tx1"/>
                </a:solidFill>
              </a:rPr>
              <a:t>義務</a:t>
            </a:r>
            <a:endParaRPr lang="en-US" altLang="zh-TW" sz="2200" b="1" dirty="0" smtClean="0">
              <a:solidFill>
                <a:schemeClr val="tx1"/>
              </a:solidFill>
            </a:endParaRPr>
          </a:p>
          <a:p>
            <a:r>
              <a:rPr lang="en-US" altLang="zh-TW" sz="2200" b="1" dirty="0" smtClean="0">
                <a:solidFill>
                  <a:schemeClr val="tx1"/>
                </a:solidFill>
              </a:rPr>
              <a:t>        (</a:t>
            </a:r>
            <a:r>
              <a:rPr lang="zh-TW" altLang="en-US" sz="2200" b="1" dirty="0" smtClean="0">
                <a:solidFill>
                  <a:schemeClr val="tx1"/>
                </a:solidFill>
              </a:rPr>
              <a:t>一</a:t>
            </a:r>
            <a:r>
              <a:rPr lang="en-US" altLang="zh-TW" sz="2200" b="1" dirty="0" smtClean="0">
                <a:solidFill>
                  <a:schemeClr val="tx1"/>
                </a:solidFill>
              </a:rPr>
              <a:t>)</a:t>
            </a:r>
            <a:r>
              <a:rPr lang="zh-TW" altLang="zh-TW" sz="2200" b="1" dirty="0">
                <a:solidFill>
                  <a:schemeClr val="tx1"/>
                </a:solidFill>
              </a:rPr>
              <a:t>價格計算方式</a:t>
            </a:r>
            <a:r>
              <a:rPr lang="zh-TW" altLang="zh-TW" sz="2200" b="1" dirty="0" smtClean="0">
                <a:solidFill>
                  <a:schemeClr val="tx1"/>
                </a:solidFill>
              </a:rPr>
              <a:t>：</a:t>
            </a:r>
            <a:endParaRPr lang="en-US" altLang="zh-TW" sz="2200" b="1" dirty="0" smtClean="0">
              <a:solidFill>
                <a:schemeClr val="tx1"/>
              </a:solidFill>
            </a:endParaRPr>
          </a:p>
          <a:p>
            <a:r>
              <a:rPr lang="en-US" altLang="zh-TW" sz="2200" b="1" dirty="0" smtClean="0">
                <a:solidFill>
                  <a:schemeClr val="tx1"/>
                </a:solidFill>
                <a:latin typeface="標楷體" panose="03000509000000000000" pitchFamily="65" charset="-120"/>
                <a:ea typeface="標楷體" panose="03000509000000000000" pitchFamily="65" charset="-120"/>
              </a:rPr>
              <a:t>CISG</a:t>
            </a:r>
            <a:r>
              <a:rPr lang="zh-TW" altLang="zh-TW" sz="2200" b="1" dirty="0" smtClean="0">
                <a:solidFill>
                  <a:schemeClr val="tx1"/>
                </a:solidFill>
                <a:latin typeface="標楷體" panose="03000509000000000000" pitchFamily="65" charset="-120"/>
                <a:ea typeface="標楷體" panose="03000509000000000000" pitchFamily="65" charset="-120"/>
              </a:rPr>
              <a:t>第</a:t>
            </a:r>
            <a:r>
              <a:rPr lang="en-US" altLang="zh-TW" sz="2200" b="1" dirty="0" smtClean="0">
                <a:solidFill>
                  <a:schemeClr val="tx1"/>
                </a:solidFill>
                <a:latin typeface="標楷體" panose="03000509000000000000" pitchFamily="65" charset="-120"/>
                <a:ea typeface="標楷體" panose="03000509000000000000" pitchFamily="65" charset="-120"/>
              </a:rPr>
              <a:t>56</a:t>
            </a:r>
            <a:r>
              <a:rPr lang="zh-TW" altLang="zh-TW" sz="2200" b="1" dirty="0" smtClean="0">
                <a:solidFill>
                  <a:schemeClr val="tx1"/>
                </a:solidFill>
                <a:latin typeface="標楷體" panose="03000509000000000000" pitchFamily="65" charset="-120"/>
                <a:ea typeface="標楷體" panose="03000509000000000000" pitchFamily="65" charset="-120"/>
              </a:rPr>
              <a:t>條</a:t>
            </a:r>
            <a:r>
              <a:rPr lang="zh-TW" altLang="zh-TW" sz="2200" b="1" dirty="0">
                <a:solidFill>
                  <a:schemeClr val="tx1"/>
                </a:solidFill>
                <a:latin typeface="標楷體" panose="03000509000000000000" pitchFamily="65" charset="-120"/>
                <a:ea typeface="標楷體" panose="03000509000000000000" pitchFamily="65" charset="-120"/>
              </a:rPr>
              <a:t>：「如果價格是按貨物的重量規定的，如果有疑問，應按淨重確定。」我國</a:t>
            </a:r>
            <a:r>
              <a:rPr lang="zh-TW" altLang="zh-TW" sz="2200" b="1" dirty="0" smtClean="0">
                <a:solidFill>
                  <a:schemeClr val="tx1"/>
                </a:solidFill>
                <a:latin typeface="標楷體" panose="03000509000000000000" pitchFamily="65" charset="-120"/>
                <a:ea typeface="標楷體" panose="03000509000000000000" pitchFamily="65" charset="-120"/>
              </a:rPr>
              <a:t>民法</a:t>
            </a:r>
            <a:r>
              <a:rPr lang="en-US" altLang="zh-TW" sz="2200" b="1" dirty="0" smtClean="0">
                <a:solidFill>
                  <a:schemeClr val="tx1"/>
                </a:solidFill>
                <a:latin typeface="標楷體" panose="03000509000000000000" pitchFamily="65" charset="-120"/>
                <a:ea typeface="標楷體" panose="03000509000000000000" pitchFamily="65" charset="-120"/>
              </a:rPr>
              <a:t>372</a:t>
            </a:r>
            <a:r>
              <a:rPr lang="zh-TW" altLang="zh-TW" sz="2200" b="1" dirty="0" smtClean="0">
                <a:solidFill>
                  <a:schemeClr val="tx1"/>
                </a:solidFill>
                <a:latin typeface="標楷體" panose="03000509000000000000" pitchFamily="65" charset="-120"/>
                <a:ea typeface="標楷體" panose="03000509000000000000" pitchFamily="65" charset="-120"/>
              </a:rPr>
              <a:t>條</a:t>
            </a:r>
            <a:r>
              <a:rPr lang="zh-TW" altLang="zh-TW" sz="2200" b="1" dirty="0">
                <a:solidFill>
                  <a:schemeClr val="tx1"/>
                </a:solidFill>
                <a:latin typeface="標楷體" panose="03000509000000000000" pitchFamily="65" charset="-120"/>
                <a:ea typeface="標楷體" panose="03000509000000000000" pitchFamily="65" charset="-120"/>
              </a:rPr>
              <a:t>：「價金依物之重量計算者，應除去其包皮之重量</a:t>
            </a:r>
            <a:r>
              <a:rPr lang="zh-TW" altLang="zh-TW" sz="2200" b="1" dirty="0" smtClean="0">
                <a:solidFill>
                  <a:schemeClr val="tx1"/>
                </a:solidFill>
                <a:latin typeface="標楷體" panose="03000509000000000000" pitchFamily="65" charset="-120"/>
                <a:ea typeface="標楷體" panose="03000509000000000000" pitchFamily="65" charset="-120"/>
              </a:rPr>
              <a:t>。」</a:t>
            </a:r>
            <a:r>
              <a:rPr lang="zh-TW" altLang="zh-TW" sz="2200" b="1" dirty="0">
                <a:solidFill>
                  <a:schemeClr val="tx1"/>
                </a:solidFill>
              </a:rPr>
              <a:t>原理相同</a:t>
            </a:r>
            <a:r>
              <a:rPr lang="zh-TW" altLang="zh-TW" sz="2200" b="1" dirty="0" smtClean="0">
                <a:solidFill>
                  <a:schemeClr val="tx1"/>
                </a:solidFill>
              </a:rPr>
              <a:t>。</a:t>
            </a:r>
            <a:endParaRPr lang="en-US" altLang="zh-TW" sz="2200" b="1" dirty="0" smtClean="0">
              <a:solidFill>
                <a:schemeClr val="tx1"/>
              </a:solidFill>
            </a:endParaRPr>
          </a:p>
          <a:p>
            <a:r>
              <a:rPr lang="en-US" altLang="zh-TW" sz="2200" b="1" dirty="0" smtClean="0">
                <a:solidFill>
                  <a:schemeClr val="tx1"/>
                </a:solidFill>
              </a:rPr>
              <a:t>        (</a:t>
            </a:r>
            <a:r>
              <a:rPr lang="zh-TW" altLang="en-US" sz="2200" b="1" dirty="0" smtClean="0">
                <a:solidFill>
                  <a:schemeClr val="tx1"/>
                </a:solidFill>
              </a:rPr>
              <a:t>二</a:t>
            </a:r>
            <a:r>
              <a:rPr lang="en-US" altLang="zh-TW" sz="2200" b="1" dirty="0" smtClean="0">
                <a:solidFill>
                  <a:schemeClr val="tx1"/>
                </a:solidFill>
              </a:rPr>
              <a:t>)</a:t>
            </a:r>
            <a:r>
              <a:rPr lang="zh-TW" altLang="zh-TW" sz="2200" b="1" dirty="0">
                <a:solidFill>
                  <a:schemeClr val="tx1"/>
                </a:solidFill>
              </a:rPr>
              <a:t>付款時</a:t>
            </a:r>
            <a:r>
              <a:rPr lang="zh-TW" altLang="zh-TW" sz="2200" b="1" dirty="0" smtClean="0">
                <a:solidFill>
                  <a:schemeClr val="tx1"/>
                </a:solidFill>
              </a:rPr>
              <a:t>：</a:t>
            </a:r>
            <a:endParaRPr lang="en-US" altLang="zh-TW" sz="2200" b="1" dirty="0" smtClean="0">
              <a:solidFill>
                <a:schemeClr val="tx1"/>
              </a:solidFill>
            </a:endParaRPr>
          </a:p>
          <a:p>
            <a:r>
              <a:rPr lang="zh-TW" altLang="zh-TW" sz="2200" b="1" dirty="0" smtClean="0">
                <a:solidFill>
                  <a:schemeClr val="tx1"/>
                </a:solidFill>
                <a:latin typeface="標楷體" panose="03000509000000000000" pitchFamily="65" charset="-120"/>
                <a:ea typeface="標楷體" panose="03000509000000000000" pitchFamily="65" charset="-120"/>
              </a:rPr>
              <a:t>C</a:t>
            </a:r>
            <a:r>
              <a:rPr lang="zh-TW" altLang="zh-TW" sz="2200" b="1" dirty="0">
                <a:solidFill>
                  <a:schemeClr val="tx1"/>
                </a:solidFill>
                <a:latin typeface="標楷體" panose="03000509000000000000" pitchFamily="65" charset="-120"/>
                <a:ea typeface="標楷體" panose="03000509000000000000" pitchFamily="65" charset="-120"/>
              </a:rPr>
              <a:t>ISG</a:t>
            </a:r>
            <a:r>
              <a:rPr lang="zh-TW" altLang="zh-TW" sz="2200" b="1" dirty="0" smtClean="0">
                <a:solidFill>
                  <a:schemeClr val="tx1"/>
                </a:solidFill>
                <a:latin typeface="標楷體" panose="03000509000000000000" pitchFamily="65" charset="-120"/>
                <a:ea typeface="標楷體" panose="03000509000000000000" pitchFamily="65" charset="-120"/>
              </a:rPr>
              <a:t>第</a:t>
            </a:r>
            <a:r>
              <a:rPr lang="en-US" altLang="zh-TW" sz="2200" b="1" dirty="0" smtClean="0">
                <a:solidFill>
                  <a:schemeClr val="tx1"/>
                </a:solidFill>
                <a:latin typeface="標楷體" panose="03000509000000000000" pitchFamily="65" charset="-120"/>
                <a:ea typeface="標楷體" panose="03000509000000000000" pitchFamily="65" charset="-120"/>
              </a:rPr>
              <a:t>58</a:t>
            </a:r>
            <a:r>
              <a:rPr lang="zh-TW" altLang="zh-TW" sz="2200" b="1" dirty="0" smtClean="0">
                <a:solidFill>
                  <a:schemeClr val="tx1"/>
                </a:solidFill>
                <a:latin typeface="標楷體" panose="03000509000000000000" pitchFamily="65" charset="-120"/>
                <a:ea typeface="標楷體" panose="03000509000000000000" pitchFamily="65" charset="-120"/>
              </a:rPr>
              <a:t>條</a:t>
            </a:r>
            <a:r>
              <a:rPr lang="zh-TW" altLang="zh-TW" sz="2200" b="1" dirty="0">
                <a:solidFill>
                  <a:schemeClr val="tx1"/>
                </a:solidFill>
                <a:latin typeface="標楷體" panose="03000509000000000000" pitchFamily="65" charset="-120"/>
                <a:ea typeface="標楷體" panose="03000509000000000000" pitchFamily="65" charset="-120"/>
              </a:rPr>
              <a:t>：「1</a:t>
            </a:r>
            <a:r>
              <a:rPr lang="zh-TW" altLang="zh-TW" sz="2200" b="1" dirty="0" smtClean="0">
                <a:solidFill>
                  <a:schemeClr val="tx1"/>
                </a:solidFill>
                <a:latin typeface="標楷體" panose="03000509000000000000" pitchFamily="65" charset="-120"/>
                <a:ea typeface="標楷體" panose="03000509000000000000" pitchFamily="65" charset="-120"/>
              </a:rPr>
              <a:t>.買方必須</a:t>
            </a:r>
            <a:r>
              <a:rPr lang="zh-TW" altLang="zh-TW" sz="2200" b="1" dirty="0">
                <a:solidFill>
                  <a:schemeClr val="tx1"/>
                </a:solidFill>
                <a:latin typeface="標楷體" panose="03000509000000000000" pitchFamily="65" charset="-120"/>
                <a:ea typeface="標楷體" panose="03000509000000000000" pitchFamily="65" charset="-120"/>
              </a:rPr>
              <a:t>於賣方按照契約和本公約規定將貨物或控制貨物處置權的單據交給買方處置時支付價款。賣方可以支付價款作為移交貨物或單據的條件</a:t>
            </a:r>
            <a:r>
              <a:rPr lang="zh-TW" altLang="zh-TW" sz="2200" b="1" dirty="0" smtClean="0">
                <a:solidFill>
                  <a:schemeClr val="tx1"/>
                </a:solidFill>
                <a:latin typeface="標楷體" panose="03000509000000000000" pitchFamily="65" charset="-120"/>
                <a:ea typeface="標楷體" panose="03000509000000000000" pitchFamily="65" charset="-120"/>
              </a:rPr>
              <a:t>。2</a:t>
            </a:r>
            <a:r>
              <a:rPr lang="zh-TW" altLang="zh-TW" sz="2200" b="1" dirty="0">
                <a:solidFill>
                  <a:schemeClr val="tx1"/>
                </a:solidFill>
                <a:latin typeface="標楷體" panose="03000509000000000000" pitchFamily="65" charset="-120"/>
                <a:ea typeface="標楷體" panose="03000509000000000000" pitchFamily="65" charset="-120"/>
              </a:rPr>
              <a:t>.如果契約涉及到貨物的運輸，賣方可以在支付價款後方可把貨物或控制貨物處置權的單據移交給買方做為發運貨物的條件</a:t>
            </a:r>
            <a:r>
              <a:rPr lang="zh-TW" altLang="zh-TW" sz="2200" b="1" dirty="0" smtClean="0">
                <a:solidFill>
                  <a:schemeClr val="tx1"/>
                </a:solidFill>
                <a:latin typeface="標楷體" panose="03000509000000000000" pitchFamily="65" charset="-120"/>
                <a:ea typeface="標楷體" panose="03000509000000000000" pitchFamily="65" charset="-120"/>
              </a:rPr>
              <a:t>。3</a:t>
            </a:r>
            <a:r>
              <a:rPr lang="zh-TW" altLang="zh-TW" sz="2200" b="1" dirty="0">
                <a:solidFill>
                  <a:schemeClr val="tx1"/>
                </a:solidFill>
                <a:latin typeface="標楷體" panose="03000509000000000000" pitchFamily="65" charset="-120"/>
                <a:ea typeface="標楷體" panose="03000509000000000000" pitchFamily="65" charset="-120"/>
              </a:rPr>
              <a:t>.買方在未有機會檢驗貨物前，無義務支付</a:t>
            </a:r>
            <a:r>
              <a:rPr lang="zh-TW" altLang="zh-TW" sz="2200" b="1" dirty="0" smtClean="0">
                <a:solidFill>
                  <a:schemeClr val="tx1"/>
                </a:solidFill>
                <a:latin typeface="標楷體" panose="03000509000000000000" pitchFamily="65" charset="-120"/>
                <a:ea typeface="標楷體" panose="03000509000000000000" pitchFamily="65" charset="-120"/>
              </a:rPr>
              <a:t>價款。</a:t>
            </a:r>
            <a:r>
              <a:rPr lang="zh-TW" altLang="zh-TW" sz="2200" b="1" dirty="0">
                <a:solidFill>
                  <a:schemeClr val="tx1"/>
                </a:solidFill>
              </a:rPr>
              <a:t>」</a:t>
            </a:r>
          </a:p>
          <a:p>
            <a:endParaRPr lang="en-US" altLang="zh-TW" sz="2800" dirty="0" smtClean="0"/>
          </a:p>
          <a:p>
            <a:endParaRPr lang="zh-TW" altLang="zh-TW" sz="2800" b="1"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227782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548680"/>
            <a:ext cx="7772400" cy="1362075"/>
          </a:xfrm>
        </p:spPr>
        <p:txBody>
          <a:bodyPr>
            <a:normAutofit/>
          </a:bodyPr>
          <a:lstStyle/>
          <a:p>
            <a:r>
              <a:rPr lang="zh-TW" altLang="zh-TW" b="1" dirty="0"/>
              <a:t>第一章　國際貿易法的意義</a:t>
            </a:r>
            <a:r>
              <a:rPr lang="en-US" altLang="zh-TW" b="1" dirty="0"/>
              <a:t/>
            </a:r>
            <a:br>
              <a:rPr lang="en-US" altLang="zh-TW" b="1" dirty="0"/>
            </a:br>
            <a:r>
              <a:rPr lang="en-US" altLang="zh-TW" dirty="0" smtClean="0"/>
              <a:t>        </a:t>
            </a:r>
            <a:r>
              <a:rPr lang="zh-TW" altLang="zh-TW" b="1" dirty="0" smtClean="0">
                <a:solidFill>
                  <a:schemeClr val="tx1"/>
                </a:solidFill>
              </a:rPr>
              <a:t>三</a:t>
            </a:r>
            <a:r>
              <a:rPr lang="zh-TW" altLang="zh-TW" b="1" dirty="0">
                <a:solidFill>
                  <a:schemeClr val="tx1"/>
                </a:solidFill>
              </a:rPr>
              <a:t>、國際貿易法的發展階段</a:t>
            </a:r>
            <a:endParaRPr lang="zh-TW" altLang="en-US" b="1" dirty="0">
              <a:solidFill>
                <a:schemeClr val="tx1"/>
              </a:solidFill>
            </a:endParaRPr>
          </a:p>
        </p:txBody>
      </p:sp>
      <p:sp>
        <p:nvSpPr>
          <p:cNvPr id="3" name="文字版面配置區 2"/>
          <p:cNvSpPr>
            <a:spLocks noGrp="1"/>
          </p:cNvSpPr>
          <p:nvPr>
            <p:ph type="body" idx="1"/>
          </p:nvPr>
        </p:nvSpPr>
        <p:spPr>
          <a:xfrm>
            <a:off x="899592" y="2547938"/>
            <a:ext cx="8064896" cy="3545358"/>
          </a:xfrm>
        </p:spPr>
        <p:txBody>
          <a:bodyPr>
            <a:noAutofit/>
          </a:bodyPr>
          <a:lstStyle/>
          <a:p>
            <a:r>
              <a:rPr lang="zh-TW" altLang="zh-TW" sz="3400" b="1" dirty="0" smtClean="0">
                <a:solidFill>
                  <a:schemeClr val="tx1"/>
                </a:solidFill>
              </a:rPr>
              <a:t>二</a:t>
            </a:r>
            <a:r>
              <a:rPr lang="zh-TW" altLang="en-US" sz="3400" b="1" dirty="0" smtClean="0">
                <a:solidFill>
                  <a:schemeClr val="tx1"/>
                </a:solidFill>
              </a:rPr>
              <a:t>、</a:t>
            </a:r>
            <a:r>
              <a:rPr lang="zh-TW" altLang="zh-TW" sz="3400" b="1" dirty="0" smtClean="0">
                <a:solidFill>
                  <a:schemeClr val="tx1"/>
                </a:solidFill>
              </a:rPr>
              <a:t>第二</a:t>
            </a:r>
            <a:r>
              <a:rPr lang="zh-TW" altLang="zh-TW" sz="3400" b="1" dirty="0">
                <a:solidFill>
                  <a:schemeClr val="tx1"/>
                </a:solidFill>
              </a:rPr>
              <a:t>發展</a:t>
            </a:r>
            <a:r>
              <a:rPr lang="zh-TW" altLang="zh-TW" sz="3400" b="1" dirty="0" smtClean="0">
                <a:solidFill>
                  <a:schemeClr val="tx1"/>
                </a:solidFill>
              </a:rPr>
              <a:t>階段</a:t>
            </a:r>
            <a:r>
              <a:rPr lang="en-US" altLang="zh-TW" sz="3400" b="1" dirty="0" smtClean="0">
                <a:solidFill>
                  <a:schemeClr val="tx1"/>
                </a:solidFill>
              </a:rPr>
              <a:t> </a:t>
            </a:r>
          </a:p>
          <a:p>
            <a:r>
              <a:rPr lang="en-US" altLang="zh-TW" sz="3400" b="1" dirty="0" smtClean="0">
                <a:solidFill>
                  <a:schemeClr val="tx1"/>
                </a:solidFill>
              </a:rPr>
              <a:t>     (</a:t>
            </a:r>
            <a:r>
              <a:rPr lang="zh-TW" altLang="en-US" sz="3400" b="1" dirty="0" smtClean="0">
                <a:solidFill>
                  <a:schemeClr val="tx1"/>
                </a:solidFill>
              </a:rPr>
              <a:t>四</a:t>
            </a:r>
            <a:r>
              <a:rPr lang="en-US" altLang="zh-TW" sz="3400" b="1" dirty="0" smtClean="0">
                <a:solidFill>
                  <a:schemeClr val="tx1"/>
                </a:solidFill>
              </a:rPr>
              <a:t>)</a:t>
            </a:r>
            <a:r>
              <a:rPr lang="en-US" altLang="zh-TW" sz="3400" b="1" dirty="0">
                <a:solidFill>
                  <a:schemeClr val="tx1"/>
                </a:solidFill>
              </a:rPr>
              <a:t> </a:t>
            </a:r>
            <a:r>
              <a:rPr lang="en-US" altLang="zh-TW" sz="3400" b="1" dirty="0" smtClean="0">
                <a:solidFill>
                  <a:schemeClr val="tx1"/>
                </a:solidFill>
              </a:rPr>
              <a:t>GATT</a:t>
            </a:r>
            <a:r>
              <a:rPr lang="zh-TW" altLang="zh-TW" sz="3400" b="1" dirty="0" smtClean="0">
                <a:solidFill>
                  <a:schemeClr val="tx1"/>
                </a:solidFill>
              </a:rPr>
              <a:t>的貢獻</a:t>
            </a:r>
            <a:r>
              <a:rPr lang="en-US" altLang="zh-TW" sz="3400" b="1" dirty="0">
                <a:solidFill>
                  <a:schemeClr val="tx1"/>
                </a:solidFill>
              </a:rPr>
              <a:t> </a:t>
            </a:r>
            <a:r>
              <a:rPr lang="en-US" altLang="zh-TW" sz="3400" b="1" dirty="0" smtClean="0">
                <a:solidFill>
                  <a:schemeClr val="tx1"/>
                </a:solidFill>
              </a:rPr>
              <a:t>: </a:t>
            </a:r>
          </a:p>
          <a:p>
            <a:r>
              <a:rPr lang="en-US" altLang="zh-TW" sz="3400" b="1" dirty="0" smtClean="0">
                <a:solidFill>
                  <a:schemeClr val="tx1"/>
                </a:solidFill>
              </a:rPr>
              <a:t>             1</a:t>
            </a:r>
            <a:r>
              <a:rPr lang="zh-TW" altLang="en-US" sz="3400" b="1" dirty="0" smtClean="0">
                <a:solidFill>
                  <a:schemeClr val="tx1"/>
                </a:solidFill>
              </a:rPr>
              <a:t>、</a:t>
            </a:r>
            <a:r>
              <a:rPr lang="zh-TW" altLang="zh-TW" sz="3400" b="1" dirty="0" smtClean="0">
                <a:solidFill>
                  <a:schemeClr val="tx1"/>
                </a:solidFill>
              </a:rPr>
              <a:t>最惠國待遇原則</a:t>
            </a:r>
            <a:endParaRPr lang="en-US" altLang="zh-TW" sz="3400" b="1" dirty="0" smtClean="0">
              <a:solidFill>
                <a:schemeClr val="tx1"/>
              </a:solidFill>
            </a:endParaRPr>
          </a:p>
          <a:p>
            <a:r>
              <a:rPr lang="en-US" altLang="zh-TW" sz="3400" b="1" dirty="0">
                <a:solidFill>
                  <a:schemeClr val="tx1"/>
                </a:solidFill>
              </a:rPr>
              <a:t> </a:t>
            </a:r>
            <a:r>
              <a:rPr lang="en-US" altLang="zh-TW" sz="3400" b="1" dirty="0" smtClean="0">
                <a:solidFill>
                  <a:schemeClr val="tx1"/>
                </a:solidFill>
              </a:rPr>
              <a:t>            2</a:t>
            </a:r>
            <a:r>
              <a:rPr lang="zh-TW" altLang="zh-TW" sz="3400" b="1" dirty="0" smtClean="0">
                <a:solidFill>
                  <a:schemeClr val="tx1"/>
                </a:solidFill>
              </a:rPr>
              <a:t>、</a:t>
            </a:r>
            <a:r>
              <a:rPr lang="zh-TW" altLang="zh-TW" sz="3400" b="1" dirty="0">
                <a:solidFill>
                  <a:schemeClr val="tx1"/>
                </a:solidFill>
              </a:rPr>
              <a:t>國民待遇</a:t>
            </a:r>
            <a:r>
              <a:rPr lang="zh-TW" altLang="zh-TW" sz="3400" b="1" dirty="0" smtClean="0">
                <a:solidFill>
                  <a:schemeClr val="tx1"/>
                </a:solidFill>
              </a:rPr>
              <a:t>原則</a:t>
            </a:r>
            <a:endParaRPr lang="en-US" altLang="zh-TW" sz="3400" b="1" dirty="0" smtClean="0">
              <a:solidFill>
                <a:schemeClr val="tx1"/>
              </a:solidFill>
            </a:endParaRPr>
          </a:p>
          <a:p>
            <a:r>
              <a:rPr lang="en-US" altLang="zh-TW" sz="3400" b="1" dirty="0">
                <a:solidFill>
                  <a:schemeClr val="tx1"/>
                </a:solidFill>
              </a:rPr>
              <a:t> </a:t>
            </a:r>
            <a:r>
              <a:rPr lang="en-US" altLang="zh-TW" sz="3400" b="1" dirty="0" smtClean="0">
                <a:solidFill>
                  <a:schemeClr val="tx1"/>
                </a:solidFill>
              </a:rPr>
              <a:t>            3</a:t>
            </a:r>
            <a:r>
              <a:rPr lang="zh-TW" altLang="zh-TW" sz="3400" b="1" dirty="0" smtClean="0">
                <a:solidFill>
                  <a:schemeClr val="tx1"/>
                </a:solidFill>
              </a:rPr>
              <a:t>、</a:t>
            </a:r>
            <a:r>
              <a:rPr lang="zh-TW" altLang="zh-TW" sz="3400" b="1" dirty="0">
                <a:solidFill>
                  <a:schemeClr val="tx1"/>
                </a:solidFill>
              </a:rPr>
              <a:t>關稅減讓</a:t>
            </a:r>
            <a:r>
              <a:rPr lang="zh-TW" altLang="zh-TW" sz="3400" b="1" dirty="0" smtClean="0">
                <a:solidFill>
                  <a:schemeClr val="tx1"/>
                </a:solidFill>
              </a:rPr>
              <a:t>原則</a:t>
            </a:r>
            <a:endParaRPr lang="en-US" altLang="zh-TW" sz="3400" b="1" dirty="0" smtClean="0">
              <a:solidFill>
                <a:schemeClr val="tx1"/>
              </a:solidFill>
            </a:endParaRPr>
          </a:p>
          <a:p>
            <a:r>
              <a:rPr lang="en-US" altLang="zh-TW" sz="3400" b="1" dirty="0">
                <a:solidFill>
                  <a:schemeClr val="tx1"/>
                </a:solidFill>
              </a:rPr>
              <a:t> </a:t>
            </a:r>
            <a:r>
              <a:rPr lang="en-US" altLang="zh-TW" sz="3400" b="1" dirty="0" smtClean="0">
                <a:solidFill>
                  <a:schemeClr val="tx1"/>
                </a:solidFill>
              </a:rPr>
              <a:t>            4</a:t>
            </a:r>
            <a:r>
              <a:rPr lang="zh-TW" altLang="zh-TW" sz="3400" b="1" dirty="0" smtClean="0">
                <a:solidFill>
                  <a:schemeClr val="tx1"/>
                </a:solidFill>
              </a:rPr>
              <a:t>、</a:t>
            </a:r>
            <a:r>
              <a:rPr lang="zh-TW" altLang="zh-TW" sz="3400" b="1" dirty="0">
                <a:solidFill>
                  <a:schemeClr val="tx1"/>
                </a:solidFill>
              </a:rPr>
              <a:t>禁止數量限制</a:t>
            </a:r>
            <a:r>
              <a:rPr lang="zh-TW" altLang="zh-TW" sz="3400" b="1" dirty="0" smtClean="0">
                <a:solidFill>
                  <a:schemeClr val="tx1"/>
                </a:solidFill>
              </a:rPr>
              <a:t>原則</a:t>
            </a:r>
            <a:endParaRPr lang="en-US" altLang="zh-TW" sz="3400" b="1" dirty="0" smtClean="0">
              <a:solidFill>
                <a:schemeClr val="tx1"/>
              </a:solidFill>
            </a:endParaRPr>
          </a:p>
          <a:p>
            <a:r>
              <a:rPr lang="en-US" altLang="zh-TW" sz="3400" b="1" dirty="0">
                <a:solidFill>
                  <a:schemeClr val="tx1"/>
                </a:solidFill>
              </a:rPr>
              <a:t> </a:t>
            </a:r>
            <a:r>
              <a:rPr lang="en-US" altLang="zh-TW" sz="3400" b="1" dirty="0" smtClean="0">
                <a:solidFill>
                  <a:schemeClr val="tx1"/>
                </a:solidFill>
              </a:rPr>
              <a:t>            5</a:t>
            </a:r>
            <a:r>
              <a:rPr lang="zh-TW" altLang="zh-TW" sz="3400" b="1" dirty="0" smtClean="0">
                <a:solidFill>
                  <a:schemeClr val="tx1"/>
                </a:solidFill>
              </a:rPr>
              <a:t>、</a:t>
            </a:r>
            <a:r>
              <a:rPr lang="zh-TW" altLang="zh-TW" sz="3400" b="1" dirty="0">
                <a:solidFill>
                  <a:schemeClr val="tx1"/>
                </a:solidFill>
              </a:rPr>
              <a:t>談判解決貿易爭端</a:t>
            </a:r>
            <a:r>
              <a:rPr lang="zh-TW" altLang="zh-TW" sz="3400" b="1" dirty="0" smtClean="0">
                <a:solidFill>
                  <a:schemeClr val="tx1"/>
                </a:solidFill>
              </a:rPr>
              <a:t>原則</a:t>
            </a:r>
            <a:endParaRPr lang="en-US" altLang="zh-TW" sz="3400" b="1" dirty="0" smtClean="0">
              <a:solidFill>
                <a:schemeClr val="tx1"/>
              </a:solidFill>
            </a:endParaRPr>
          </a:p>
        </p:txBody>
      </p:sp>
    </p:spTree>
    <p:extLst>
      <p:ext uri="{BB962C8B-B14F-4D97-AF65-F5344CB8AC3E}">
        <p14:creationId xmlns:p14="http://schemas.microsoft.com/office/powerpoint/2010/main" val="313587783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404664"/>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b="1" dirty="0" smtClean="0"/>
              <a:t>         </a:t>
            </a:r>
            <a:r>
              <a:rPr lang="zh-TW" altLang="zh-TW" b="1" dirty="0" smtClean="0"/>
              <a:t>第</a:t>
            </a:r>
            <a:r>
              <a:rPr lang="zh-TW" altLang="en-US" b="1" dirty="0" smtClean="0"/>
              <a:t>三</a:t>
            </a:r>
            <a:r>
              <a:rPr lang="zh-TW" altLang="zh-TW" b="1" dirty="0" smtClean="0"/>
              <a:t>節</a:t>
            </a:r>
            <a:r>
              <a:rPr lang="zh-TW" altLang="zh-TW" b="1" dirty="0"/>
              <a:t>　國際買賣契約之</a:t>
            </a:r>
            <a:r>
              <a:rPr lang="zh-TW" altLang="zh-TW" b="1" dirty="0" smtClean="0"/>
              <a:t>履行</a:t>
            </a:r>
            <a:r>
              <a:rPr lang="en-US" altLang="zh-TW" b="1" dirty="0" smtClean="0"/>
              <a:t/>
            </a:r>
            <a:br>
              <a:rPr lang="en-US" altLang="zh-TW" b="1" dirty="0" smtClean="0"/>
            </a:br>
            <a:r>
              <a:rPr lang="en-US" altLang="zh-TW" b="1" dirty="0" smtClean="0"/>
              <a:t>                 </a:t>
            </a:r>
            <a:r>
              <a:rPr lang="zh-TW" altLang="zh-TW" b="1" dirty="0" smtClean="0"/>
              <a:t>第</a:t>
            </a:r>
            <a:r>
              <a:rPr lang="zh-TW" altLang="en-US" b="1" dirty="0" smtClean="0"/>
              <a:t>二</a:t>
            </a:r>
            <a:r>
              <a:rPr lang="zh-TW" altLang="zh-TW" b="1" dirty="0" smtClean="0"/>
              <a:t>目</a:t>
            </a:r>
            <a:r>
              <a:rPr lang="zh-TW" altLang="zh-TW" b="1" dirty="0"/>
              <a:t>　</a:t>
            </a:r>
            <a:r>
              <a:rPr lang="zh-TW" altLang="zh-TW" b="1" dirty="0" smtClean="0"/>
              <a:t>買</a:t>
            </a:r>
            <a:r>
              <a:rPr lang="zh-TW" altLang="zh-TW" b="1" dirty="0"/>
              <a:t>受人之義務</a:t>
            </a:r>
            <a:endParaRPr lang="en-US" altLang="zh-TW" b="1" dirty="0">
              <a:solidFill>
                <a:schemeClr val="tx1"/>
              </a:solidFill>
            </a:endParaRPr>
          </a:p>
        </p:txBody>
      </p:sp>
      <p:sp>
        <p:nvSpPr>
          <p:cNvPr id="3" name="文字版面配置區 2"/>
          <p:cNvSpPr>
            <a:spLocks noGrp="1"/>
          </p:cNvSpPr>
          <p:nvPr>
            <p:ph type="body" idx="1"/>
          </p:nvPr>
        </p:nvSpPr>
        <p:spPr>
          <a:xfrm>
            <a:off x="539552" y="2564904"/>
            <a:ext cx="8136904" cy="961256"/>
          </a:xfrm>
        </p:spPr>
        <p:txBody>
          <a:bodyPr>
            <a:noAutofit/>
          </a:bodyPr>
          <a:lstStyle/>
          <a:p>
            <a:r>
              <a:rPr lang="zh-TW" altLang="zh-TW" sz="3600" b="1" dirty="0">
                <a:solidFill>
                  <a:schemeClr val="tx1"/>
                </a:solidFill>
              </a:rPr>
              <a:t>三、受領義務</a:t>
            </a:r>
          </a:p>
          <a:p>
            <a:r>
              <a:rPr lang="zh-TW" altLang="zh-TW" sz="3600" b="1" dirty="0" smtClean="0">
                <a:solidFill>
                  <a:schemeClr val="tx1"/>
                </a:solidFill>
                <a:latin typeface="標楷體" panose="03000509000000000000" pitchFamily="65" charset="-120"/>
                <a:ea typeface="標楷體" panose="03000509000000000000" pitchFamily="65" charset="-120"/>
              </a:rPr>
              <a:t>C</a:t>
            </a:r>
            <a:r>
              <a:rPr lang="zh-TW" altLang="zh-TW" sz="3600" b="1" dirty="0">
                <a:solidFill>
                  <a:schemeClr val="tx1"/>
                </a:solidFill>
                <a:latin typeface="標楷體" panose="03000509000000000000" pitchFamily="65" charset="-120"/>
                <a:ea typeface="標楷體" panose="03000509000000000000" pitchFamily="65" charset="-120"/>
              </a:rPr>
              <a:t>ISG</a:t>
            </a:r>
            <a:r>
              <a:rPr lang="zh-TW" altLang="zh-TW" sz="3600" b="1" dirty="0" smtClean="0">
                <a:solidFill>
                  <a:schemeClr val="tx1"/>
                </a:solidFill>
                <a:latin typeface="標楷體" panose="03000509000000000000" pitchFamily="65" charset="-120"/>
                <a:ea typeface="標楷體" panose="03000509000000000000" pitchFamily="65" charset="-120"/>
              </a:rPr>
              <a:t>第</a:t>
            </a:r>
            <a:r>
              <a:rPr lang="en-US" altLang="zh-TW" sz="3600" b="1" dirty="0" smtClean="0">
                <a:solidFill>
                  <a:schemeClr val="tx1"/>
                </a:solidFill>
                <a:latin typeface="標楷體" panose="03000509000000000000" pitchFamily="65" charset="-120"/>
                <a:ea typeface="標楷體" panose="03000509000000000000" pitchFamily="65" charset="-120"/>
              </a:rPr>
              <a:t>60</a:t>
            </a:r>
            <a:r>
              <a:rPr lang="zh-TW" altLang="zh-TW" sz="3600" b="1" dirty="0" smtClean="0">
                <a:solidFill>
                  <a:schemeClr val="tx1"/>
                </a:solidFill>
                <a:latin typeface="標楷體" panose="03000509000000000000" pitchFamily="65" charset="-120"/>
                <a:ea typeface="標楷體" panose="03000509000000000000" pitchFamily="65" charset="-120"/>
              </a:rPr>
              <a:t>條</a:t>
            </a:r>
            <a:r>
              <a:rPr lang="zh-TW" altLang="zh-TW" sz="3600" b="1" dirty="0">
                <a:solidFill>
                  <a:schemeClr val="tx1"/>
                </a:solidFill>
                <a:latin typeface="標楷體" panose="03000509000000000000" pitchFamily="65" charset="-120"/>
                <a:ea typeface="標楷體" panose="03000509000000000000" pitchFamily="65" charset="-120"/>
              </a:rPr>
              <a:t>：「買方收取貨物的義務如下：</a:t>
            </a:r>
          </a:p>
          <a:p>
            <a:r>
              <a:rPr lang="en-US" altLang="zh-TW" sz="3600" b="1" dirty="0" smtClean="0">
                <a:solidFill>
                  <a:schemeClr val="tx1"/>
                </a:solidFill>
                <a:latin typeface="標楷體" panose="03000509000000000000" pitchFamily="65" charset="-120"/>
                <a:ea typeface="標楷體" panose="03000509000000000000" pitchFamily="65" charset="-120"/>
              </a:rPr>
              <a:t>   </a:t>
            </a:r>
            <a:r>
              <a:rPr lang="zh-TW" altLang="zh-TW" sz="3600" b="1" dirty="0" smtClean="0">
                <a:solidFill>
                  <a:schemeClr val="tx1"/>
                </a:solidFill>
                <a:latin typeface="標楷體" panose="03000509000000000000" pitchFamily="65" charset="-120"/>
                <a:ea typeface="標楷體" panose="03000509000000000000" pitchFamily="65" charset="-120"/>
              </a:rPr>
              <a:t>(a</a:t>
            </a:r>
            <a:r>
              <a:rPr lang="zh-TW" altLang="zh-TW" sz="3600" b="1" dirty="0">
                <a:solidFill>
                  <a:schemeClr val="tx1"/>
                </a:solidFill>
                <a:latin typeface="標楷體" panose="03000509000000000000" pitchFamily="65" charset="-120"/>
                <a:ea typeface="標楷體" panose="03000509000000000000" pitchFamily="65" charset="-120"/>
              </a:rPr>
              <a:t>)採取一切理應採取的行動，以</a:t>
            </a:r>
            <a:r>
              <a:rPr lang="zh-TW" altLang="zh-TW" sz="3600" b="1" dirty="0" smtClean="0">
                <a:solidFill>
                  <a:schemeClr val="tx1"/>
                </a:solidFill>
                <a:latin typeface="標楷體" panose="03000509000000000000" pitchFamily="65" charset="-120"/>
                <a:ea typeface="標楷體" panose="03000509000000000000" pitchFamily="65" charset="-120"/>
              </a:rPr>
              <a:t>期</a:t>
            </a:r>
            <a:endParaRPr lang="en-US" altLang="zh-TW" sz="3600" b="1" dirty="0" smtClean="0">
              <a:solidFill>
                <a:schemeClr val="tx1"/>
              </a:solidFill>
              <a:latin typeface="標楷體" panose="03000509000000000000" pitchFamily="65" charset="-120"/>
              <a:ea typeface="標楷體" panose="03000509000000000000" pitchFamily="65" charset="-120"/>
            </a:endParaRPr>
          </a:p>
          <a:p>
            <a:r>
              <a:rPr lang="en-US" altLang="zh-TW" sz="3600" b="1" dirty="0">
                <a:solidFill>
                  <a:schemeClr val="tx1"/>
                </a:solidFill>
                <a:latin typeface="標楷體" panose="03000509000000000000" pitchFamily="65" charset="-120"/>
                <a:ea typeface="標楷體" panose="03000509000000000000" pitchFamily="65" charset="-120"/>
              </a:rPr>
              <a:t> </a:t>
            </a:r>
            <a:r>
              <a:rPr lang="en-US" altLang="zh-TW" sz="3600" b="1" dirty="0" smtClean="0">
                <a:solidFill>
                  <a:schemeClr val="tx1"/>
                </a:solidFill>
                <a:latin typeface="標楷體" panose="03000509000000000000" pitchFamily="65" charset="-120"/>
                <a:ea typeface="標楷體" panose="03000509000000000000" pitchFamily="65" charset="-120"/>
              </a:rPr>
              <a:t>     </a:t>
            </a:r>
            <a:r>
              <a:rPr lang="zh-TW" altLang="zh-TW" sz="3600" b="1" dirty="0" smtClean="0">
                <a:solidFill>
                  <a:schemeClr val="tx1"/>
                </a:solidFill>
                <a:latin typeface="標楷體" panose="03000509000000000000" pitchFamily="65" charset="-120"/>
                <a:ea typeface="標楷體" panose="03000509000000000000" pitchFamily="65" charset="-120"/>
              </a:rPr>
              <a:t>賣方能</a:t>
            </a:r>
            <a:r>
              <a:rPr lang="zh-TW" altLang="zh-TW" sz="3600" b="1" dirty="0">
                <a:solidFill>
                  <a:schemeClr val="tx1"/>
                </a:solidFill>
                <a:latin typeface="標楷體" panose="03000509000000000000" pitchFamily="65" charset="-120"/>
                <a:ea typeface="標楷體" panose="03000509000000000000" pitchFamily="65" charset="-120"/>
              </a:rPr>
              <a:t>支付貨物，和</a:t>
            </a:r>
          </a:p>
          <a:p>
            <a:r>
              <a:rPr lang="en-US" altLang="zh-TW" sz="3600" b="1" dirty="0" smtClean="0">
                <a:solidFill>
                  <a:schemeClr val="tx1"/>
                </a:solidFill>
                <a:latin typeface="標楷體" panose="03000509000000000000" pitchFamily="65" charset="-120"/>
                <a:ea typeface="標楷體" panose="03000509000000000000" pitchFamily="65" charset="-120"/>
              </a:rPr>
              <a:t>   (</a:t>
            </a:r>
            <a:r>
              <a:rPr lang="en-US" altLang="zh-TW" sz="3600" b="1" dirty="0">
                <a:solidFill>
                  <a:schemeClr val="tx1"/>
                </a:solidFill>
                <a:latin typeface="標楷體" panose="03000509000000000000" pitchFamily="65" charset="-120"/>
                <a:ea typeface="標楷體" panose="03000509000000000000" pitchFamily="65" charset="-120"/>
              </a:rPr>
              <a:t>b)</a:t>
            </a:r>
            <a:r>
              <a:rPr lang="zh-TW" altLang="zh-TW" sz="3600" b="1" dirty="0">
                <a:solidFill>
                  <a:schemeClr val="tx1"/>
                </a:solidFill>
                <a:latin typeface="標楷體" panose="03000509000000000000" pitchFamily="65" charset="-120"/>
                <a:ea typeface="標楷體" panose="03000509000000000000" pitchFamily="65" charset="-120"/>
              </a:rPr>
              <a:t>接收貨物。」</a:t>
            </a:r>
            <a:endParaRPr lang="zh-TW" altLang="zh-TW" sz="2800" b="1"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24497549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404664"/>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sz="4400" b="1" dirty="0" smtClean="0">
                <a:solidFill>
                  <a:schemeClr val="tx1"/>
                </a:solidFill>
              </a:rPr>
              <a:t>    </a:t>
            </a:r>
            <a:r>
              <a:rPr lang="zh-TW" altLang="zh-TW" b="1" dirty="0" smtClean="0"/>
              <a:t>第四</a:t>
            </a:r>
            <a:r>
              <a:rPr lang="zh-TW" altLang="zh-TW" b="1" dirty="0"/>
              <a:t>節　違約之救濟</a:t>
            </a:r>
            <a:r>
              <a:rPr lang="en-US" altLang="zh-TW" b="1" dirty="0" smtClean="0"/>
              <a:t/>
            </a:r>
            <a:br>
              <a:rPr lang="en-US" altLang="zh-TW" b="1" dirty="0" smtClean="0"/>
            </a:br>
            <a:r>
              <a:rPr lang="en-US" altLang="zh-TW" b="1" dirty="0" smtClean="0"/>
              <a:t>         </a:t>
            </a:r>
            <a:r>
              <a:rPr lang="zh-TW" altLang="zh-TW" b="1" dirty="0" smtClean="0"/>
              <a:t>第一</a:t>
            </a:r>
            <a:r>
              <a:rPr lang="zh-TW" altLang="zh-TW" b="1" dirty="0"/>
              <a:t>目　賣方</a:t>
            </a:r>
            <a:r>
              <a:rPr lang="zh-TW" altLang="zh-TW" b="1" dirty="0" smtClean="0"/>
              <a:t>違約─</a:t>
            </a:r>
            <a:r>
              <a:rPr lang="zh-TW" altLang="zh-TW" b="1" dirty="0"/>
              <a:t>買方之救濟</a:t>
            </a:r>
            <a:endParaRPr lang="en-US" altLang="zh-TW" b="1" dirty="0">
              <a:solidFill>
                <a:schemeClr val="tx1"/>
              </a:solidFill>
            </a:endParaRPr>
          </a:p>
        </p:txBody>
      </p:sp>
      <p:sp>
        <p:nvSpPr>
          <p:cNvPr id="3" name="文字版面配置區 2"/>
          <p:cNvSpPr>
            <a:spLocks noGrp="1"/>
          </p:cNvSpPr>
          <p:nvPr>
            <p:ph type="body" idx="1"/>
          </p:nvPr>
        </p:nvSpPr>
        <p:spPr>
          <a:xfrm>
            <a:off x="107504" y="2492896"/>
            <a:ext cx="8928992" cy="961256"/>
          </a:xfrm>
        </p:spPr>
        <p:txBody>
          <a:bodyPr>
            <a:noAutofit/>
          </a:bodyPr>
          <a:lstStyle/>
          <a:p>
            <a:r>
              <a:rPr lang="zh-TW" altLang="zh-TW" sz="2600" b="1" dirty="0">
                <a:solidFill>
                  <a:schemeClr val="tx1"/>
                </a:solidFill>
              </a:rPr>
              <a:t>一、要求特定履行（</a:t>
            </a:r>
            <a:r>
              <a:rPr lang="en-US" altLang="zh-TW" sz="2600" b="1" dirty="0">
                <a:solidFill>
                  <a:schemeClr val="tx1"/>
                </a:solidFill>
              </a:rPr>
              <a:t>specific </a:t>
            </a:r>
            <a:r>
              <a:rPr lang="en-US" altLang="zh-TW" sz="2600" b="1" dirty="0" smtClean="0">
                <a:solidFill>
                  <a:schemeClr val="tx1"/>
                </a:solidFill>
              </a:rPr>
              <a:t>performance</a:t>
            </a:r>
            <a:r>
              <a:rPr lang="zh-TW" altLang="zh-TW" sz="2600" b="1" dirty="0" smtClean="0">
                <a:solidFill>
                  <a:schemeClr val="tx1"/>
                </a:solidFill>
              </a:rPr>
              <a:t>）</a:t>
            </a:r>
            <a:r>
              <a:rPr lang="en-US" altLang="zh-TW" sz="2600" b="1" dirty="0" smtClean="0">
                <a:solidFill>
                  <a:schemeClr val="tx1"/>
                </a:solidFill>
              </a:rPr>
              <a:t>:</a:t>
            </a:r>
            <a:r>
              <a:rPr lang="en-US" altLang="zh-TW" sz="2600" dirty="0" smtClean="0"/>
              <a:t> </a:t>
            </a:r>
          </a:p>
          <a:p>
            <a:r>
              <a:rPr lang="en-US" altLang="zh-TW" sz="2600" b="1" dirty="0">
                <a:solidFill>
                  <a:schemeClr val="tx1"/>
                </a:solidFill>
                <a:latin typeface="標楷體" panose="03000509000000000000" pitchFamily="65" charset="-120"/>
                <a:ea typeface="標楷體" panose="03000509000000000000" pitchFamily="65" charset="-120"/>
              </a:rPr>
              <a:t> </a:t>
            </a:r>
            <a:r>
              <a:rPr lang="en-US" altLang="zh-TW" sz="2600" b="1" dirty="0" smtClean="0">
                <a:solidFill>
                  <a:schemeClr val="tx1"/>
                </a:solidFill>
                <a:latin typeface="標楷體" panose="03000509000000000000" pitchFamily="65" charset="-120"/>
                <a:ea typeface="標楷體" panose="03000509000000000000" pitchFamily="65" charset="-120"/>
              </a:rPr>
              <a:t>   </a:t>
            </a:r>
            <a:r>
              <a:rPr lang="zh-TW" altLang="zh-TW" sz="2600" b="1" dirty="0" smtClean="0">
                <a:solidFill>
                  <a:schemeClr val="tx1"/>
                </a:solidFill>
                <a:latin typeface="標楷體" panose="03000509000000000000" pitchFamily="65" charset="-120"/>
                <a:ea typeface="標楷體" panose="03000509000000000000" pitchFamily="65" charset="-120"/>
              </a:rPr>
              <a:t>C</a:t>
            </a:r>
            <a:r>
              <a:rPr lang="zh-TW" altLang="zh-TW" sz="2600" b="1" dirty="0">
                <a:solidFill>
                  <a:schemeClr val="tx1"/>
                </a:solidFill>
                <a:latin typeface="標楷體" panose="03000509000000000000" pitchFamily="65" charset="-120"/>
                <a:ea typeface="標楷體" panose="03000509000000000000" pitchFamily="65" charset="-120"/>
              </a:rPr>
              <a:t>ISG</a:t>
            </a:r>
            <a:r>
              <a:rPr lang="zh-TW" altLang="zh-TW" sz="2600" b="1" dirty="0" smtClean="0">
                <a:solidFill>
                  <a:schemeClr val="tx1"/>
                </a:solidFill>
                <a:latin typeface="標楷體" panose="03000509000000000000" pitchFamily="65" charset="-120"/>
                <a:ea typeface="標楷體" panose="03000509000000000000" pitchFamily="65" charset="-120"/>
              </a:rPr>
              <a:t>第</a:t>
            </a:r>
            <a:r>
              <a:rPr lang="en-US" altLang="zh-TW" sz="2600" b="1" dirty="0" smtClean="0">
                <a:solidFill>
                  <a:schemeClr val="tx1"/>
                </a:solidFill>
                <a:latin typeface="標楷體" panose="03000509000000000000" pitchFamily="65" charset="-120"/>
                <a:ea typeface="標楷體" panose="03000509000000000000" pitchFamily="65" charset="-120"/>
              </a:rPr>
              <a:t>46</a:t>
            </a:r>
            <a:r>
              <a:rPr lang="zh-TW" altLang="zh-TW" sz="2600" b="1" dirty="0" smtClean="0">
                <a:solidFill>
                  <a:schemeClr val="tx1"/>
                </a:solidFill>
                <a:latin typeface="標楷體" panose="03000509000000000000" pitchFamily="65" charset="-120"/>
                <a:ea typeface="標楷體" panose="03000509000000000000" pitchFamily="65" charset="-120"/>
              </a:rPr>
              <a:t>條</a:t>
            </a:r>
            <a:r>
              <a:rPr lang="en-US" altLang="zh-TW" sz="2600" b="1" dirty="0" smtClean="0">
                <a:solidFill>
                  <a:schemeClr val="tx1"/>
                </a:solidFill>
                <a:latin typeface="標楷體" panose="03000509000000000000" pitchFamily="65" charset="-120"/>
                <a:ea typeface="標楷體" panose="03000509000000000000" pitchFamily="65" charset="-120"/>
              </a:rPr>
              <a:t>: </a:t>
            </a:r>
            <a:r>
              <a:rPr lang="zh-TW" altLang="en-US" sz="2600" b="1" dirty="0" smtClean="0">
                <a:solidFill>
                  <a:schemeClr val="tx1"/>
                </a:solidFill>
                <a:latin typeface="標楷體" panose="03000509000000000000" pitchFamily="65" charset="-120"/>
                <a:ea typeface="標楷體" panose="03000509000000000000" pitchFamily="65" charset="-120"/>
              </a:rPr>
              <a:t>「</a:t>
            </a:r>
            <a:r>
              <a:rPr lang="zh-TW" altLang="zh-TW" sz="2600" b="1" dirty="0" smtClean="0">
                <a:solidFill>
                  <a:schemeClr val="tx1"/>
                </a:solidFill>
                <a:latin typeface="標楷體" panose="03000509000000000000" pitchFamily="65" charset="-120"/>
                <a:ea typeface="標楷體" panose="03000509000000000000" pitchFamily="65" charset="-120"/>
              </a:rPr>
              <a:t>買方</a:t>
            </a:r>
            <a:r>
              <a:rPr lang="zh-TW" altLang="zh-TW" sz="2600" b="1" dirty="0">
                <a:solidFill>
                  <a:schemeClr val="tx1"/>
                </a:solidFill>
                <a:latin typeface="標楷體" panose="03000509000000000000" pitchFamily="65" charset="-120"/>
                <a:ea typeface="標楷體" panose="03000509000000000000" pitchFamily="65" charset="-120"/>
              </a:rPr>
              <a:t>可以要求賣方履行</a:t>
            </a:r>
            <a:r>
              <a:rPr lang="zh-TW" altLang="zh-TW" sz="2600" b="1" dirty="0" smtClean="0">
                <a:solidFill>
                  <a:schemeClr val="tx1"/>
                </a:solidFill>
                <a:latin typeface="標楷體" panose="03000509000000000000" pitchFamily="65" charset="-120"/>
                <a:ea typeface="標楷體" panose="03000509000000000000" pitchFamily="65" charset="-120"/>
              </a:rPr>
              <a:t>義務。</a:t>
            </a:r>
            <a:r>
              <a:rPr lang="zh-TW" altLang="en-US" sz="2600" b="1" dirty="0" smtClean="0">
                <a:solidFill>
                  <a:schemeClr val="tx1"/>
                </a:solidFill>
                <a:latin typeface="標楷體" panose="03000509000000000000" pitchFamily="65" charset="-120"/>
                <a:ea typeface="標楷體" panose="03000509000000000000" pitchFamily="65" charset="-120"/>
              </a:rPr>
              <a:t>」</a:t>
            </a:r>
            <a:endParaRPr lang="zh-TW" altLang="zh-TW" sz="2600" b="1" dirty="0">
              <a:solidFill>
                <a:schemeClr val="tx1"/>
              </a:solidFill>
              <a:latin typeface="標楷體" panose="03000509000000000000" pitchFamily="65" charset="-120"/>
              <a:ea typeface="標楷體" panose="03000509000000000000" pitchFamily="65" charset="-120"/>
            </a:endParaRPr>
          </a:p>
          <a:p>
            <a:r>
              <a:rPr lang="zh-TW" altLang="zh-TW" sz="2600" b="1" dirty="0">
                <a:solidFill>
                  <a:schemeClr val="tx1"/>
                </a:solidFill>
              </a:rPr>
              <a:t>二、解除契約(Cancellation of contract)</a:t>
            </a:r>
          </a:p>
          <a:p>
            <a:r>
              <a:rPr lang="en-US" altLang="zh-TW" sz="2600" b="1" dirty="0" smtClean="0">
                <a:solidFill>
                  <a:schemeClr val="tx1"/>
                </a:solidFill>
                <a:latin typeface="標楷體" panose="03000509000000000000" pitchFamily="65" charset="-120"/>
                <a:ea typeface="標楷體" panose="03000509000000000000" pitchFamily="65" charset="-120"/>
              </a:rPr>
              <a:t>    </a:t>
            </a:r>
            <a:r>
              <a:rPr lang="zh-TW" altLang="zh-TW" sz="2600" b="1" dirty="0" smtClean="0">
                <a:solidFill>
                  <a:schemeClr val="tx1"/>
                </a:solidFill>
                <a:latin typeface="標楷體" panose="03000509000000000000" pitchFamily="65" charset="-120"/>
                <a:ea typeface="標楷體" panose="03000509000000000000" pitchFamily="65" charset="-120"/>
              </a:rPr>
              <a:t>C</a:t>
            </a:r>
            <a:r>
              <a:rPr lang="zh-TW" altLang="zh-TW" sz="2600" b="1" dirty="0">
                <a:solidFill>
                  <a:schemeClr val="tx1"/>
                </a:solidFill>
                <a:latin typeface="標楷體" panose="03000509000000000000" pitchFamily="65" charset="-120"/>
                <a:ea typeface="標楷體" panose="03000509000000000000" pitchFamily="65" charset="-120"/>
              </a:rPr>
              <a:t>ISG第</a:t>
            </a:r>
            <a:r>
              <a:rPr lang="en-US" altLang="zh-TW" sz="2600" b="1" dirty="0">
                <a:solidFill>
                  <a:schemeClr val="tx1"/>
                </a:solidFill>
                <a:latin typeface="標楷體" panose="03000509000000000000" pitchFamily="65" charset="-120"/>
                <a:ea typeface="標楷體" panose="03000509000000000000" pitchFamily="65" charset="-120"/>
              </a:rPr>
              <a:t>48</a:t>
            </a:r>
            <a:r>
              <a:rPr lang="zh-TW" altLang="zh-TW" sz="2600" b="1" dirty="0">
                <a:solidFill>
                  <a:schemeClr val="tx1"/>
                </a:solidFill>
                <a:latin typeface="標楷體" panose="03000509000000000000" pitchFamily="65" charset="-120"/>
                <a:ea typeface="標楷體" panose="03000509000000000000" pitchFamily="65" charset="-120"/>
              </a:rPr>
              <a:t>條</a:t>
            </a:r>
            <a:r>
              <a:rPr lang="zh-TW" altLang="zh-TW" sz="2600" b="1" dirty="0">
                <a:solidFill>
                  <a:schemeClr val="tx1"/>
                </a:solidFill>
              </a:rPr>
              <a:t>規定下列兩種情形買受人可以解除契約：</a:t>
            </a:r>
          </a:p>
          <a:p>
            <a:r>
              <a:rPr lang="en-US" altLang="zh-TW" sz="2600" b="1" dirty="0">
                <a:solidFill>
                  <a:schemeClr val="tx1"/>
                </a:solidFill>
              </a:rPr>
              <a:t>      </a:t>
            </a:r>
            <a:r>
              <a:rPr lang="en-US" altLang="zh-TW" sz="2600" b="1" dirty="0" smtClean="0">
                <a:solidFill>
                  <a:schemeClr val="tx1"/>
                </a:solidFill>
              </a:rPr>
              <a:t>   </a:t>
            </a:r>
            <a:r>
              <a:rPr lang="zh-TW" altLang="zh-TW" sz="2600" b="1" dirty="0" smtClean="0">
                <a:solidFill>
                  <a:schemeClr val="tx1"/>
                </a:solidFill>
              </a:rPr>
              <a:t>(</a:t>
            </a:r>
            <a:r>
              <a:rPr lang="zh-TW" altLang="zh-TW" sz="2600" b="1" dirty="0">
                <a:solidFill>
                  <a:schemeClr val="tx1"/>
                </a:solidFill>
              </a:rPr>
              <a:t>一)賣方不履行義務等於根本違反契約之程度。</a:t>
            </a:r>
          </a:p>
          <a:p>
            <a:r>
              <a:rPr lang="en-US" altLang="zh-TW" sz="2600" b="1" dirty="0">
                <a:solidFill>
                  <a:schemeClr val="tx1"/>
                </a:solidFill>
              </a:rPr>
              <a:t>      </a:t>
            </a:r>
            <a:r>
              <a:rPr lang="en-US" altLang="zh-TW" sz="2600" b="1" dirty="0" smtClean="0">
                <a:solidFill>
                  <a:schemeClr val="tx1"/>
                </a:solidFill>
              </a:rPr>
              <a:t>   </a:t>
            </a:r>
            <a:r>
              <a:rPr lang="zh-TW" altLang="zh-TW" sz="2600" b="1" dirty="0" smtClean="0">
                <a:solidFill>
                  <a:schemeClr val="tx1"/>
                </a:solidFill>
              </a:rPr>
              <a:t>(</a:t>
            </a:r>
            <a:r>
              <a:rPr lang="zh-TW" altLang="zh-TW" sz="2600" b="1" dirty="0">
                <a:solidFill>
                  <a:schemeClr val="tx1"/>
                </a:solidFill>
              </a:rPr>
              <a:t>二)賣方發生不交貨情況，復未於買方給予之</a:t>
            </a:r>
            <a:r>
              <a:rPr lang="zh-TW" altLang="zh-TW" sz="2600" b="1" dirty="0" smtClean="0">
                <a:solidFill>
                  <a:schemeClr val="tx1"/>
                </a:solidFill>
              </a:rPr>
              <a:t>額</a:t>
            </a:r>
            <a:r>
              <a:rPr lang="en-US" altLang="zh-TW" sz="2600" b="1" dirty="0" smtClean="0">
                <a:solidFill>
                  <a:schemeClr val="tx1"/>
                </a:solidFill>
              </a:rPr>
              <a:t> </a:t>
            </a:r>
            <a:r>
              <a:rPr lang="zh-TW" altLang="zh-TW" sz="2600" b="1" dirty="0">
                <a:solidFill>
                  <a:schemeClr val="tx1"/>
                </a:solidFill>
              </a:rPr>
              <a:t>外</a:t>
            </a:r>
            <a:r>
              <a:rPr lang="zh-TW" altLang="zh-TW" sz="2600" b="1" dirty="0" smtClean="0">
                <a:solidFill>
                  <a:schemeClr val="tx1"/>
                </a:solidFill>
              </a:rPr>
              <a:t>時間</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zh-TW" altLang="zh-TW" sz="2600" b="1" dirty="0" smtClean="0">
                <a:solidFill>
                  <a:schemeClr val="tx1"/>
                </a:solidFill>
              </a:rPr>
              <a:t>內</a:t>
            </a:r>
            <a:r>
              <a:rPr lang="zh-TW" altLang="zh-TW" sz="2600" b="1" dirty="0">
                <a:solidFill>
                  <a:schemeClr val="tx1"/>
                </a:solidFill>
              </a:rPr>
              <a:t>交付貨物。</a:t>
            </a:r>
          </a:p>
          <a:p>
            <a:r>
              <a:rPr lang="en-US" altLang="zh-TW" sz="2600" b="1" dirty="0" smtClean="0">
                <a:solidFill>
                  <a:schemeClr val="tx1"/>
                </a:solidFill>
              </a:rPr>
              <a:t>         </a:t>
            </a:r>
            <a:r>
              <a:rPr lang="zh-TW" altLang="zh-TW" sz="2600" b="1" dirty="0" smtClean="0">
                <a:solidFill>
                  <a:schemeClr val="tx1"/>
                </a:solidFill>
              </a:rPr>
              <a:t>若非</a:t>
            </a:r>
            <a:r>
              <a:rPr lang="zh-TW" altLang="zh-TW" sz="2600" b="1" dirty="0">
                <a:solidFill>
                  <a:schemeClr val="tx1"/>
                </a:solidFill>
              </a:rPr>
              <a:t>根本違反契約則可給對方一合理期間履行其義務</a:t>
            </a:r>
            <a:r>
              <a:rPr lang="zh-TW" altLang="zh-TW" sz="2600" b="1" dirty="0" smtClean="0">
                <a:solidFill>
                  <a:schemeClr val="tx1"/>
                </a:solidFill>
              </a:rPr>
              <a:t>，</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zh-TW" altLang="zh-TW" sz="2600" b="1" dirty="0" smtClean="0">
                <a:solidFill>
                  <a:schemeClr val="tx1"/>
                </a:solidFill>
              </a:rPr>
              <a:t>仍</a:t>
            </a:r>
            <a:r>
              <a:rPr lang="zh-TW" altLang="zh-TW" sz="2600" b="1" dirty="0">
                <a:solidFill>
                  <a:schemeClr val="tx1"/>
                </a:solidFill>
              </a:rPr>
              <a:t>未履行時得解除契約。</a:t>
            </a:r>
            <a:endParaRPr lang="zh-TW" altLang="zh-TW" sz="2600" b="1" dirty="0">
              <a:solidFill>
                <a:schemeClr val="tx1"/>
              </a:solidFill>
              <a:latin typeface="標楷體" panose="03000509000000000000" pitchFamily="65" charset="-120"/>
              <a:ea typeface="標楷體" panose="03000509000000000000" pitchFamily="65" charset="-120"/>
            </a:endParaRPr>
          </a:p>
          <a:p>
            <a:endParaRPr lang="zh-TW" altLang="zh-TW" sz="2800" b="1"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60474466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404664"/>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sz="4400" b="1" dirty="0" smtClean="0">
                <a:solidFill>
                  <a:schemeClr val="tx1"/>
                </a:solidFill>
              </a:rPr>
              <a:t>    </a:t>
            </a:r>
            <a:r>
              <a:rPr lang="zh-TW" altLang="zh-TW" b="1" dirty="0" smtClean="0"/>
              <a:t>第四</a:t>
            </a:r>
            <a:r>
              <a:rPr lang="zh-TW" altLang="zh-TW" b="1" dirty="0"/>
              <a:t>節　違約之救濟</a:t>
            </a:r>
            <a:r>
              <a:rPr lang="en-US" altLang="zh-TW" b="1" dirty="0" smtClean="0"/>
              <a:t/>
            </a:r>
            <a:br>
              <a:rPr lang="en-US" altLang="zh-TW" b="1" dirty="0" smtClean="0"/>
            </a:br>
            <a:r>
              <a:rPr lang="en-US" altLang="zh-TW" b="1" dirty="0" smtClean="0"/>
              <a:t>         </a:t>
            </a:r>
            <a:r>
              <a:rPr lang="zh-TW" altLang="zh-TW" b="1" dirty="0" smtClean="0"/>
              <a:t>第一</a:t>
            </a:r>
            <a:r>
              <a:rPr lang="zh-TW" altLang="zh-TW" b="1" dirty="0"/>
              <a:t>目　賣方</a:t>
            </a:r>
            <a:r>
              <a:rPr lang="zh-TW" altLang="zh-TW" b="1" dirty="0" smtClean="0"/>
              <a:t>違約─</a:t>
            </a:r>
            <a:r>
              <a:rPr lang="zh-TW" altLang="zh-TW" b="1" dirty="0"/>
              <a:t>買方之救濟</a:t>
            </a:r>
            <a:endParaRPr lang="en-US" altLang="zh-TW" b="1" dirty="0">
              <a:solidFill>
                <a:schemeClr val="tx1"/>
              </a:solidFill>
            </a:endParaRPr>
          </a:p>
        </p:txBody>
      </p:sp>
      <p:sp>
        <p:nvSpPr>
          <p:cNvPr id="3" name="文字版面配置區 2"/>
          <p:cNvSpPr>
            <a:spLocks noGrp="1"/>
          </p:cNvSpPr>
          <p:nvPr>
            <p:ph type="body" idx="1"/>
          </p:nvPr>
        </p:nvSpPr>
        <p:spPr>
          <a:xfrm>
            <a:off x="539552" y="2492896"/>
            <a:ext cx="8280920" cy="961256"/>
          </a:xfrm>
        </p:spPr>
        <p:txBody>
          <a:bodyPr>
            <a:noAutofit/>
          </a:bodyPr>
          <a:lstStyle/>
          <a:p>
            <a:r>
              <a:rPr lang="zh-TW" altLang="zh-TW" sz="2800" b="1" dirty="0">
                <a:solidFill>
                  <a:schemeClr val="tx1"/>
                </a:solidFill>
              </a:rPr>
              <a:t>三、減少價金</a:t>
            </a:r>
          </a:p>
          <a:p>
            <a:r>
              <a:rPr lang="en-US" altLang="zh-TW" sz="2800" b="1" dirty="0" smtClean="0">
                <a:solidFill>
                  <a:schemeClr val="tx1"/>
                </a:solidFill>
              </a:rPr>
              <a:t>         </a:t>
            </a:r>
            <a:r>
              <a:rPr lang="en-US" altLang="zh-TW" sz="2800" b="1" dirty="0" smtClean="0">
                <a:solidFill>
                  <a:schemeClr val="tx1"/>
                </a:solidFill>
                <a:latin typeface="標楷體" panose="03000509000000000000" pitchFamily="65" charset="-120"/>
                <a:ea typeface="標楷體" panose="03000509000000000000" pitchFamily="65" charset="-120"/>
              </a:rPr>
              <a:t>CISG</a:t>
            </a:r>
            <a:r>
              <a:rPr lang="zh-TW" altLang="zh-TW" sz="2800" b="1" dirty="0" smtClean="0">
                <a:solidFill>
                  <a:schemeClr val="tx1"/>
                </a:solidFill>
                <a:latin typeface="標楷體" panose="03000509000000000000" pitchFamily="65" charset="-120"/>
                <a:ea typeface="標楷體" panose="03000509000000000000" pitchFamily="65" charset="-120"/>
              </a:rPr>
              <a:t>第</a:t>
            </a:r>
            <a:r>
              <a:rPr lang="en-US" altLang="zh-TW" sz="2800" b="1" dirty="0" smtClean="0">
                <a:solidFill>
                  <a:schemeClr val="tx1"/>
                </a:solidFill>
                <a:latin typeface="標楷體" panose="03000509000000000000" pitchFamily="65" charset="-120"/>
                <a:ea typeface="標楷體" panose="03000509000000000000" pitchFamily="65" charset="-120"/>
              </a:rPr>
              <a:t>50</a:t>
            </a:r>
            <a:r>
              <a:rPr lang="zh-TW" altLang="zh-TW" sz="2800" b="1" dirty="0" smtClean="0">
                <a:solidFill>
                  <a:schemeClr val="tx1"/>
                </a:solidFill>
                <a:latin typeface="標楷體" panose="03000509000000000000" pitchFamily="65" charset="-120"/>
                <a:ea typeface="標楷體" panose="03000509000000000000" pitchFamily="65" charset="-120"/>
              </a:rPr>
              <a:t>條</a:t>
            </a:r>
            <a:r>
              <a:rPr lang="zh-TW" altLang="zh-TW" sz="2800" b="1" dirty="0">
                <a:solidFill>
                  <a:schemeClr val="tx1"/>
                </a:solidFill>
                <a:latin typeface="標楷體" panose="03000509000000000000" pitchFamily="65" charset="-120"/>
                <a:ea typeface="標楷體" panose="03000509000000000000" pitchFamily="65" charset="-120"/>
              </a:rPr>
              <a:t>：「如果貨物不符契約，不論價金是否已付，買方都可以減少價金，減價係按實際交付的貨物在交貨時的價值與符合契約的貨物在當時的價值兩者之間的比例計算</a:t>
            </a:r>
            <a:r>
              <a:rPr lang="zh-TW" altLang="zh-TW" sz="2800" b="1" dirty="0" smtClean="0">
                <a:solidFill>
                  <a:schemeClr val="tx1"/>
                </a:solidFill>
                <a:latin typeface="標楷體" panose="03000509000000000000" pitchFamily="65" charset="-120"/>
                <a:ea typeface="標楷體" panose="03000509000000000000" pitchFamily="65" charset="-120"/>
              </a:rPr>
              <a:t>。</a:t>
            </a:r>
            <a:r>
              <a:rPr lang="zh-TW" altLang="en-US" sz="2800" b="1" dirty="0" smtClean="0">
                <a:solidFill>
                  <a:schemeClr val="tx1"/>
                </a:solidFill>
              </a:rPr>
              <a:t>」</a:t>
            </a:r>
            <a:endParaRPr lang="en-US" altLang="zh-TW" sz="2800" b="1" dirty="0" smtClean="0">
              <a:solidFill>
                <a:schemeClr val="tx1"/>
              </a:solidFill>
            </a:endParaRPr>
          </a:p>
          <a:p>
            <a:r>
              <a:rPr lang="zh-TW" altLang="zh-TW" sz="2800" b="1" dirty="0">
                <a:solidFill>
                  <a:schemeClr val="tx1"/>
                </a:solidFill>
              </a:rPr>
              <a:t>四、損害賠償</a:t>
            </a:r>
          </a:p>
          <a:p>
            <a:r>
              <a:rPr lang="en-US" altLang="zh-TW" sz="2800" b="1" dirty="0" smtClean="0">
                <a:solidFill>
                  <a:schemeClr val="tx1"/>
                </a:solidFill>
              </a:rPr>
              <a:t>         </a:t>
            </a:r>
            <a:r>
              <a:rPr lang="zh-TW" altLang="zh-TW" sz="2800" b="1" dirty="0" smtClean="0">
                <a:solidFill>
                  <a:schemeClr val="tx1"/>
                </a:solidFill>
              </a:rPr>
              <a:t>損害賠償</a:t>
            </a:r>
            <a:r>
              <a:rPr lang="zh-TW" altLang="zh-TW" sz="2800" b="1" dirty="0">
                <a:solidFill>
                  <a:schemeClr val="tx1"/>
                </a:solidFill>
              </a:rPr>
              <a:t>當依據實際所受損害確定索賠數額，因為賠償金額若過高，對方無法接受，損害賠償金額若過低則受損害不能得到充分補償。</a:t>
            </a:r>
            <a:endParaRPr lang="zh-TW" altLang="zh-TW" sz="2800" b="1"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96170162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404664"/>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sz="4400" b="1" dirty="0" smtClean="0">
                <a:solidFill>
                  <a:schemeClr val="tx1"/>
                </a:solidFill>
              </a:rPr>
              <a:t>    </a:t>
            </a:r>
            <a:r>
              <a:rPr lang="zh-TW" altLang="zh-TW" b="1" dirty="0" smtClean="0"/>
              <a:t>第四</a:t>
            </a:r>
            <a:r>
              <a:rPr lang="zh-TW" altLang="zh-TW" b="1" dirty="0"/>
              <a:t>節　違約之救濟</a:t>
            </a:r>
            <a:r>
              <a:rPr lang="en-US" altLang="zh-TW" b="1" dirty="0" smtClean="0"/>
              <a:t/>
            </a:r>
            <a:br>
              <a:rPr lang="en-US" altLang="zh-TW" b="1" dirty="0" smtClean="0"/>
            </a:br>
            <a:r>
              <a:rPr lang="en-US" altLang="zh-TW" b="1" dirty="0" smtClean="0"/>
              <a:t>         </a:t>
            </a:r>
            <a:r>
              <a:rPr lang="zh-TW" altLang="zh-TW" b="1" dirty="0" smtClean="0"/>
              <a:t>第一</a:t>
            </a:r>
            <a:r>
              <a:rPr lang="zh-TW" altLang="zh-TW" b="1" dirty="0"/>
              <a:t>目　賣方</a:t>
            </a:r>
            <a:r>
              <a:rPr lang="zh-TW" altLang="zh-TW" b="1" dirty="0" smtClean="0"/>
              <a:t>違約─</a:t>
            </a:r>
            <a:r>
              <a:rPr lang="zh-TW" altLang="zh-TW" b="1" dirty="0"/>
              <a:t>買方之救濟</a:t>
            </a:r>
            <a:endParaRPr lang="en-US" altLang="zh-TW" b="1" dirty="0">
              <a:solidFill>
                <a:schemeClr val="tx1"/>
              </a:solidFill>
            </a:endParaRPr>
          </a:p>
        </p:txBody>
      </p:sp>
      <p:sp>
        <p:nvSpPr>
          <p:cNvPr id="3" name="文字版面配置區 2"/>
          <p:cNvSpPr>
            <a:spLocks noGrp="1"/>
          </p:cNvSpPr>
          <p:nvPr>
            <p:ph type="body" idx="1"/>
          </p:nvPr>
        </p:nvSpPr>
        <p:spPr>
          <a:xfrm>
            <a:off x="179512" y="2492896"/>
            <a:ext cx="8784976" cy="961256"/>
          </a:xfrm>
        </p:spPr>
        <p:txBody>
          <a:bodyPr>
            <a:noAutofit/>
          </a:bodyPr>
          <a:lstStyle/>
          <a:p>
            <a:r>
              <a:rPr lang="zh-TW" altLang="zh-TW" sz="2500" b="1" dirty="0">
                <a:solidFill>
                  <a:schemeClr val="tx1"/>
                </a:solidFill>
              </a:rPr>
              <a:t>五、 要求掉換貨物</a:t>
            </a:r>
            <a:r>
              <a:rPr lang="en-US" altLang="zh-TW" sz="2500" b="1" dirty="0">
                <a:solidFill>
                  <a:schemeClr val="tx1"/>
                </a:solidFill>
              </a:rPr>
              <a:t>(</a:t>
            </a:r>
            <a:r>
              <a:rPr lang="zh-TW" altLang="zh-TW" sz="2500" b="1" dirty="0">
                <a:solidFill>
                  <a:schemeClr val="tx1"/>
                </a:solidFill>
              </a:rPr>
              <a:t>要求替代貨物</a:t>
            </a:r>
            <a:r>
              <a:rPr lang="en-US" altLang="zh-TW" sz="2500" b="1" dirty="0">
                <a:solidFill>
                  <a:schemeClr val="tx1"/>
                </a:solidFill>
              </a:rPr>
              <a:t>)</a:t>
            </a:r>
            <a:endParaRPr lang="zh-TW" altLang="zh-TW" sz="2500" b="1" dirty="0">
              <a:solidFill>
                <a:schemeClr val="tx1"/>
              </a:solidFill>
            </a:endParaRPr>
          </a:p>
          <a:p>
            <a:r>
              <a:rPr lang="zh-TW" altLang="zh-TW" sz="2500" b="1" dirty="0">
                <a:solidFill>
                  <a:schemeClr val="tx1"/>
                </a:solidFill>
              </a:rPr>
              <a:t>    </a:t>
            </a:r>
            <a:r>
              <a:rPr lang="en-US" altLang="zh-TW" sz="2500" b="1" dirty="0" smtClean="0">
                <a:solidFill>
                  <a:schemeClr val="tx1"/>
                </a:solidFill>
              </a:rPr>
              <a:t>  </a:t>
            </a:r>
            <a:r>
              <a:rPr lang="zh-TW" altLang="zh-TW" sz="2500" b="1" dirty="0" smtClean="0">
                <a:solidFill>
                  <a:schemeClr val="tx1"/>
                </a:solidFill>
                <a:latin typeface="標楷體" panose="03000509000000000000" pitchFamily="65" charset="-120"/>
                <a:ea typeface="標楷體" panose="03000509000000000000" pitchFamily="65" charset="-120"/>
              </a:rPr>
              <a:t>CISG第</a:t>
            </a:r>
            <a:r>
              <a:rPr lang="en-US" altLang="zh-TW" sz="2500" b="1" dirty="0" smtClean="0">
                <a:solidFill>
                  <a:schemeClr val="tx1"/>
                </a:solidFill>
                <a:latin typeface="標楷體" panose="03000509000000000000" pitchFamily="65" charset="-120"/>
                <a:ea typeface="標楷體" panose="03000509000000000000" pitchFamily="65" charset="-120"/>
              </a:rPr>
              <a:t>46</a:t>
            </a:r>
            <a:r>
              <a:rPr lang="zh-TW" altLang="zh-TW" sz="2500" b="1" dirty="0" smtClean="0">
                <a:solidFill>
                  <a:schemeClr val="tx1"/>
                </a:solidFill>
                <a:latin typeface="標楷體" panose="03000509000000000000" pitchFamily="65" charset="-120"/>
                <a:ea typeface="標楷體" panose="03000509000000000000" pitchFamily="65" charset="-120"/>
              </a:rPr>
              <a:t>條</a:t>
            </a:r>
            <a:r>
              <a:rPr lang="en-US" altLang="zh-TW" sz="2500" b="1" dirty="0" smtClean="0">
                <a:solidFill>
                  <a:schemeClr val="tx1"/>
                </a:solidFill>
                <a:latin typeface="標楷體" panose="03000509000000000000" pitchFamily="65" charset="-120"/>
                <a:ea typeface="標楷體" panose="03000509000000000000" pitchFamily="65" charset="-120"/>
              </a:rPr>
              <a:t>(2):</a:t>
            </a:r>
            <a:r>
              <a:rPr lang="zh-TW" altLang="zh-TW" sz="2500" b="1" dirty="0" smtClean="0">
                <a:solidFill>
                  <a:schemeClr val="tx1"/>
                </a:solidFill>
                <a:latin typeface="標楷體" panose="03000509000000000000" pitchFamily="65" charset="-120"/>
                <a:ea typeface="標楷體" panose="03000509000000000000" pitchFamily="65" charset="-120"/>
              </a:rPr>
              <a:t>「</a:t>
            </a:r>
            <a:r>
              <a:rPr lang="zh-TW" altLang="zh-TW" sz="2500" b="1" dirty="0">
                <a:solidFill>
                  <a:schemeClr val="tx1"/>
                </a:solidFill>
                <a:latin typeface="標楷體" panose="03000509000000000000" pitchFamily="65" charset="-120"/>
                <a:ea typeface="標楷體" panose="03000509000000000000" pitchFamily="65" charset="-120"/>
              </a:rPr>
              <a:t>如果貨物不符契約本旨，</a:t>
            </a:r>
            <a:r>
              <a:rPr lang="zh-TW" altLang="zh-TW" sz="2500" b="1" dirty="0" smtClean="0">
                <a:solidFill>
                  <a:schemeClr val="tx1"/>
                </a:solidFill>
                <a:latin typeface="標楷體" panose="03000509000000000000" pitchFamily="65" charset="-120"/>
                <a:ea typeface="標楷體" panose="03000509000000000000" pitchFamily="65" charset="-120"/>
              </a:rPr>
              <a:t>買方只有在此</a:t>
            </a:r>
            <a:endParaRPr lang="en-US" altLang="zh-TW" sz="2500" b="1" dirty="0" smtClean="0">
              <a:solidFill>
                <a:schemeClr val="tx1"/>
              </a:solidFill>
              <a:latin typeface="標楷體" panose="03000509000000000000" pitchFamily="65" charset="-120"/>
              <a:ea typeface="標楷體" panose="03000509000000000000" pitchFamily="65" charset="-120"/>
            </a:endParaRPr>
          </a:p>
          <a:p>
            <a:r>
              <a:rPr lang="en-US" altLang="zh-TW" sz="2500" b="1" dirty="0">
                <a:solidFill>
                  <a:schemeClr val="tx1"/>
                </a:solidFill>
                <a:latin typeface="標楷體" panose="03000509000000000000" pitchFamily="65" charset="-120"/>
                <a:ea typeface="標楷體" panose="03000509000000000000" pitchFamily="65" charset="-120"/>
              </a:rPr>
              <a:t> </a:t>
            </a:r>
            <a:r>
              <a:rPr lang="en-US" altLang="zh-TW" sz="2500" b="1" dirty="0" smtClean="0">
                <a:solidFill>
                  <a:schemeClr val="tx1"/>
                </a:solidFill>
                <a:latin typeface="標楷體" panose="03000509000000000000" pitchFamily="65" charset="-120"/>
                <a:ea typeface="標楷體" panose="03000509000000000000" pitchFamily="65" charset="-120"/>
              </a:rPr>
              <a:t>  </a:t>
            </a:r>
            <a:r>
              <a:rPr lang="zh-TW" altLang="zh-TW" sz="2500" b="1" dirty="0" smtClean="0">
                <a:solidFill>
                  <a:schemeClr val="tx1"/>
                </a:solidFill>
                <a:latin typeface="標楷體" panose="03000509000000000000" pitchFamily="65" charset="-120"/>
                <a:ea typeface="標楷體" panose="03000509000000000000" pitchFamily="65" charset="-120"/>
              </a:rPr>
              <a:t>種</a:t>
            </a:r>
            <a:r>
              <a:rPr lang="zh-TW" altLang="zh-TW" sz="2500" b="1" dirty="0">
                <a:solidFill>
                  <a:schemeClr val="tx1"/>
                </a:solidFill>
                <a:latin typeface="標楷體" panose="03000509000000000000" pitchFamily="65" charset="-120"/>
                <a:ea typeface="標楷體" panose="03000509000000000000" pitchFamily="65" charset="-120"/>
              </a:rPr>
              <a:t>不符契約情形構成根本違反契約時，才</a:t>
            </a:r>
            <a:r>
              <a:rPr lang="zh-TW" altLang="zh-TW" sz="2500" b="1" dirty="0" smtClean="0">
                <a:solidFill>
                  <a:schemeClr val="tx1"/>
                </a:solidFill>
                <a:latin typeface="標楷體" panose="03000509000000000000" pitchFamily="65" charset="-120"/>
                <a:ea typeface="標楷體" panose="03000509000000000000" pitchFamily="65" charset="-120"/>
              </a:rPr>
              <a:t>可以要求</a:t>
            </a:r>
            <a:r>
              <a:rPr lang="zh-TW" altLang="zh-TW" sz="2500" b="1" dirty="0">
                <a:solidFill>
                  <a:schemeClr val="tx1"/>
                </a:solidFill>
                <a:latin typeface="標楷體" panose="03000509000000000000" pitchFamily="65" charset="-120"/>
                <a:ea typeface="標楷體" panose="03000509000000000000" pitchFamily="65" charset="-120"/>
              </a:rPr>
              <a:t>替代</a:t>
            </a:r>
            <a:r>
              <a:rPr lang="zh-TW" altLang="zh-TW" sz="2500" b="1" dirty="0" smtClean="0">
                <a:solidFill>
                  <a:schemeClr val="tx1"/>
                </a:solidFill>
                <a:latin typeface="標楷體" panose="03000509000000000000" pitchFamily="65" charset="-120"/>
                <a:ea typeface="標楷體" panose="03000509000000000000" pitchFamily="65" charset="-120"/>
              </a:rPr>
              <a:t>貨</a:t>
            </a:r>
            <a:endParaRPr lang="en-US" altLang="zh-TW" sz="2500" b="1" dirty="0" smtClean="0">
              <a:solidFill>
                <a:schemeClr val="tx1"/>
              </a:solidFill>
              <a:latin typeface="標楷體" panose="03000509000000000000" pitchFamily="65" charset="-120"/>
              <a:ea typeface="標楷體" panose="03000509000000000000" pitchFamily="65" charset="-120"/>
            </a:endParaRPr>
          </a:p>
          <a:p>
            <a:r>
              <a:rPr lang="en-US" altLang="zh-TW" sz="2500" b="1" dirty="0">
                <a:solidFill>
                  <a:schemeClr val="tx1"/>
                </a:solidFill>
                <a:latin typeface="標楷體" panose="03000509000000000000" pitchFamily="65" charset="-120"/>
                <a:ea typeface="標楷體" panose="03000509000000000000" pitchFamily="65" charset="-120"/>
              </a:rPr>
              <a:t> </a:t>
            </a:r>
            <a:r>
              <a:rPr lang="en-US" altLang="zh-TW" sz="2500" b="1" dirty="0" smtClean="0">
                <a:solidFill>
                  <a:schemeClr val="tx1"/>
                </a:solidFill>
                <a:latin typeface="標楷體" panose="03000509000000000000" pitchFamily="65" charset="-120"/>
                <a:ea typeface="標楷體" panose="03000509000000000000" pitchFamily="65" charset="-120"/>
              </a:rPr>
              <a:t>  </a:t>
            </a:r>
            <a:r>
              <a:rPr lang="zh-TW" altLang="zh-TW" sz="2500" b="1" dirty="0" smtClean="0">
                <a:solidFill>
                  <a:schemeClr val="tx1"/>
                </a:solidFill>
                <a:latin typeface="標楷體" panose="03000509000000000000" pitchFamily="65" charset="-120"/>
                <a:ea typeface="標楷體" panose="03000509000000000000" pitchFamily="65" charset="-120"/>
              </a:rPr>
              <a:t>物…。</a:t>
            </a:r>
            <a:r>
              <a:rPr lang="zh-TW" altLang="en-US" sz="2500" b="1" dirty="0" smtClean="0">
                <a:solidFill>
                  <a:schemeClr val="tx1"/>
                </a:solidFill>
                <a:latin typeface="標楷體" panose="03000509000000000000" pitchFamily="65" charset="-120"/>
                <a:ea typeface="標楷體" panose="03000509000000000000" pitchFamily="65" charset="-120"/>
              </a:rPr>
              <a:t>」</a:t>
            </a:r>
            <a:endParaRPr lang="zh-TW" altLang="zh-TW" sz="2500" b="1" dirty="0">
              <a:solidFill>
                <a:schemeClr val="tx1"/>
              </a:solidFill>
              <a:latin typeface="標楷體" panose="03000509000000000000" pitchFamily="65" charset="-120"/>
              <a:ea typeface="標楷體" panose="03000509000000000000" pitchFamily="65" charset="-120"/>
            </a:endParaRPr>
          </a:p>
          <a:p>
            <a:r>
              <a:rPr lang="zh-TW" altLang="zh-TW" sz="2500" b="1" dirty="0">
                <a:solidFill>
                  <a:schemeClr val="tx1"/>
                </a:solidFill>
              </a:rPr>
              <a:t>六、 修補 </a:t>
            </a:r>
          </a:p>
          <a:p>
            <a:r>
              <a:rPr lang="en-US" altLang="zh-TW" sz="2500" b="1" dirty="0">
                <a:solidFill>
                  <a:schemeClr val="tx1"/>
                </a:solidFill>
                <a:latin typeface="標楷體" panose="03000509000000000000" pitchFamily="65" charset="-120"/>
                <a:ea typeface="標楷體" panose="03000509000000000000" pitchFamily="65" charset="-120"/>
              </a:rPr>
              <a:t>  </a:t>
            </a:r>
            <a:r>
              <a:rPr lang="en-US" altLang="zh-TW" sz="2500" b="1" dirty="0" smtClean="0">
                <a:solidFill>
                  <a:schemeClr val="tx1"/>
                </a:solidFill>
                <a:latin typeface="標楷體" panose="03000509000000000000" pitchFamily="65" charset="-120"/>
                <a:ea typeface="標楷體" panose="03000509000000000000" pitchFamily="65" charset="-120"/>
              </a:rPr>
              <a:t> CISG</a:t>
            </a:r>
            <a:r>
              <a:rPr lang="zh-TW" altLang="zh-TW" sz="2500" b="1" dirty="0" smtClean="0">
                <a:solidFill>
                  <a:schemeClr val="tx1"/>
                </a:solidFill>
                <a:latin typeface="標楷體" panose="03000509000000000000" pitchFamily="65" charset="-120"/>
                <a:ea typeface="標楷體" panose="03000509000000000000" pitchFamily="65" charset="-120"/>
              </a:rPr>
              <a:t>第</a:t>
            </a:r>
            <a:r>
              <a:rPr lang="en-US" altLang="zh-TW" sz="2500" b="1" dirty="0" smtClean="0">
                <a:solidFill>
                  <a:schemeClr val="tx1"/>
                </a:solidFill>
                <a:latin typeface="標楷體" panose="03000509000000000000" pitchFamily="65" charset="-120"/>
                <a:ea typeface="標楷體" panose="03000509000000000000" pitchFamily="65" charset="-120"/>
              </a:rPr>
              <a:t>46</a:t>
            </a:r>
            <a:r>
              <a:rPr lang="zh-TW" altLang="zh-TW" sz="2500" b="1" dirty="0" smtClean="0">
                <a:solidFill>
                  <a:schemeClr val="tx1"/>
                </a:solidFill>
                <a:latin typeface="標楷體" panose="03000509000000000000" pitchFamily="65" charset="-120"/>
                <a:ea typeface="標楷體" panose="03000509000000000000" pitchFamily="65" charset="-120"/>
              </a:rPr>
              <a:t>條</a:t>
            </a:r>
            <a:r>
              <a:rPr lang="en-US" altLang="zh-TW" sz="2500" b="1" dirty="0" smtClean="0">
                <a:solidFill>
                  <a:schemeClr val="tx1"/>
                </a:solidFill>
                <a:latin typeface="標楷體" panose="03000509000000000000" pitchFamily="65" charset="-120"/>
                <a:ea typeface="標楷體" panose="03000509000000000000" pitchFamily="65" charset="-120"/>
              </a:rPr>
              <a:t>(3):</a:t>
            </a:r>
            <a:r>
              <a:rPr lang="zh-TW" altLang="zh-TW" sz="2500" b="1" dirty="0">
                <a:solidFill>
                  <a:schemeClr val="tx1"/>
                </a:solidFill>
                <a:latin typeface="標楷體" panose="03000509000000000000" pitchFamily="65" charset="-120"/>
                <a:ea typeface="標楷體" panose="03000509000000000000" pitchFamily="65" charset="-120"/>
              </a:rPr>
              <a:t>「如果貨物不符契約規定，買方</a:t>
            </a:r>
            <a:r>
              <a:rPr lang="zh-TW" altLang="zh-TW" sz="2500" b="1" dirty="0" smtClean="0">
                <a:solidFill>
                  <a:schemeClr val="tx1"/>
                </a:solidFill>
                <a:latin typeface="標楷體" panose="03000509000000000000" pitchFamily="65" charset="-120"/>
                <a:ea typeface="標楷體" panose="03000509000000000000" pitchFamily="65" charset="-120"/>
              </a:rPr>
              <a:t>得要求賣</a:t>
            </a:r>
            <a:endParaRPr lang="en-US" altLang="zh-TW" sz="2500" b="1" dirty="0" smtClean="0">
              <a:solidFill>
                <a:schemeClr val="tx1"/>
              </a:solidFill>
              <a:latin typeface="標楷體" panose="03000509000000000000" pitchFamily="65" charset="-120"/>
              <a:ea typeface="標楷體" panose="03000509000000000000" pitchFamily="65" charset="-120"/>
            </a:endParaRPr>
          </a:p>
          <a:p>
            <a:r>
              <a:rPr lang="en-US" altLang="zh-TW" sz="2500" b="1" dirty="0">
                <a:solidFill>
                  <a:schemeClr val="tx1"/>
                </a:solidFill>
                <a:latin typeface="標楷體" panose="03000509000000000000" pitchFamily="65" charset="-120"/>
                <a:ea typeface="標楷體" panose="03000509000000000000" pitchFamily="65" charset="-120"/>
              </a:rPr>
              <a:t> </a:t>
            </a:r>
            <a:r>
              <a:rPr lang="en-US" altLang="zh-TW" sz="2500" b="1" dirty="0" smtClean="0">
                <a:solidFill>
                  <a:schemeClr val="tx1"/>
                </a:solidFill>
                <a:latin typeface="標楷體" panose="03000509000000000000" pitchFamily="65" charset="-120"/>
                <a:ea typeface="標楷體" panose="03000509000000000000" pitchFamily="65" charset="-120"/>
              </a:rPr>
              <a:t>  </a:t>
            </a:r>
            <a:r>
              <a:rPr lang="zh-TW" altLang="zh-TW" sz="2500" b="1" dirty="0" smtClean="0">
                <a:solidFill>
                  <a:schemeClr val="tx1"/>
                </a:solidFill>
                <a:latin typeface="標楷體" panose="03000509000000000000" pitchFamily="65" charset="-120"/>
                <a:ea typeface="標楷體" panose="03000509000000000000" pitchFamily="65" charset="-120"/>
              </a:rPr>
              <a:t>方以修</a:t>
            </a:r>
            <a:r>
              <a:rPr lang="zh-TW" altLang="zh-TW" sz="2500" b="1" dirty="0">
                <a:solidFill>
                  <a:schemeClr val="tx1"/>
                </a:solidFill>
                <a:latin typeface="標楷體" panose="03000509000000000000" pitchFamily="65" charset="-120"/>
                <a:ea typeface="標楷體" panose="03000509000000000000" pitchFamily="65" charset="-120"/>
              </a:rPr>
              <a:t>理方式，對不符契約之處做出補救</a:t>
            </a:r>
            <a:r>
              <a:rPr lang="en-US" altLang="zh-TW" sz="2500" b="1" dirty="0" smtClean="0">
                <a:solidFill>
                  <a:schemeClr val="tx1"/>
                </a:solidFill>
                <a:latin typeface="標楷體" panose="03000509000000000000" pitchFamily="65" charset="-120"/>
                <a:ea typeface="標楷體" panose="03000509000000000000" pitchFamily="65" charset="-120"/>
              </a:rPr>
              <a:t>…</a:t>
            </a:r>
            <a:r>
              <a:rPr lang="zh-TW" altLang="zh-TW" sz="2500" b="1" dirty="0" smtClean="0">
                <a:solidFill>
                  <a:schemeClr val="tx1"/>
                </a:solidFill>
                <a:latin typeface="標楷體" panose="03000509000000000000" pitchFamily="65" charset="-120"/>
                <a:ea typeface="標楷體" panose="03000509000000000000" pitchFamily="65" charset="-120"/>
              </a:rPr>
              <a:t>。」</a:t>
            </a:r>
            <a:endParaRPr lang="zh-TW" altLang="zh-TW" sz="2500" b="1" dirty="0">
              <a:solidFill>
                <a:schemeClr val="tx1"/>
              </a:solidFill>
              <a:latin typeface="標楷體" panose="03000509000000000000" pitchFamily="65" charset="-120"/>
              <a:ea typeface="標楷體" panose="03000509000000000000" pitchFamily="65" charset="-120"/>
            </a:endParaRPr>
          </a:p>
          <a:p>
            <a:r>
              <a:rPr lang="zh-TW" altLang="zh-TW" sz="2500" b="1" dirty="0">
                <a:solidFill>
                  <a:schemeClr val="tx1"/>
                </a:solidFill>
              </a:rPr>
              <a:t>七、 拒收貨物</a:t>
            </a:r>
            <a:r>
              <a:rPr lang="en-US" altLang="zh-TW" sz="2500" b="1" dirty="0">
                <a:solidFill>
                  <a:schemeClr val="tx1"/>
                </a:solidFill>
              </a:rPr>
              <a:t>(Rejection</a:t>
            </a:r>
            <a:r>
              <a:rPr lang="en-US" altLang="zh-TW" sz="2500" b="1" dirty="0" smtClean="0">
                <a:solidFill>
                  <a:schemeClr val="tx1"/>
                </a:solidFill>
              </a:rPr>
              <a:t>):  </a:t>
            </a:r>
            <a:r>
              <a:rPr lang="zh-TW" altLang="zh-TW" sz="2500" b="1" dirty="0" smtClean="0">
                <a:solidFill>
                  <a:schemeClr val="tx1"/>
                </a:solidFill>
              </a:rPr>
              <a:t>應</a:t>
            </a:r>
            <a:r>
              <a:rPr lang="zh-TW" altLang="zh-TW" sz="2500" b="1" dirty="0">
                <a:solidFill>
                  <a:schemeClr val="tx1"/>
                </a:solidFill>
              </a:rPr>
              <a:t>係在所交貨物與契約規定存在</a:t>
            </a:r>
            <a:r>
              <a:rPr lang="zh-TW" altLang="zh-TW" sz="2500" b="1" dirty="0" smtClean="0">
                <a:solidFill>
                  <a:schemeClr val="tx1"/>
                </a:solidFill>
              </a:rPr>
              <a:t>嚴</a:t>
            </a:r>
            <a:endParaRPr lang="en-US" altLang="zh-TW" sz="2500" b="1" dirty="0" smtClean="0">
              <a:solidFill>
                <a:schemeClr val="tx1"/>
              </a:solidFill>
            </a:endParaRPr>
          </a:p>
          <a:p>
            <a:r>
              <a:rPr lang="en-US" altLang="zh-TW" sz="2500" b="1" dirty="0">
                <a:solidFill>
                  <a:schemeClr val="tx1"/>
                </a:solidFill>
              </a:rPr>
              <a:t> </a:t>
            </a:r>
            <a:r>
              <a:rPr lang="en-US" altLang="zh-TW" sz="2500" b="1" dirty="0" smtClean="0">
                <a:solidFill>
                  <a:schemeClr val="tx1"/>
                </a:solidFill>
              </a:rPr>
              <a:t>                                                   </a:t>
            </a:r>
            <a:r>
              <a:rPr lang="zh-TW" altLang="zh-TW" sz="2500" b="1" dirty="0" smtClean="0">
                <a:solidFill>
                  <a:schemeClr val="tx1"/>
                </a:solidFill>
              </a:rPr>
              <a:t>重</a:t>
            </a:r>
            <a:r>
              <a:rPr lang="zh-TW" altLang="zh-TW" sz="2500" b="1" dirty="0">
                <a:solidFill>
                  <a:schemeClr val="tx1"/>
                </a:solidFill>
              </a:rPr>
              <a:t>不符下始得拒絕接受貨物。</a:t>
            </a:r>
            <a:endParaRPr lang="zh-TW" altLang="zh-TW" sz="2500" b="1"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16703057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404664"/>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sz="4400" b="1" dirty="0" smtClean="0">
                <a:solidFill>
                  <a:schemeClr val="tx1"/>
                </a:solidFill>
              </a:rPr>
              <a:t>    </a:t>
            </a:r>
            <a:r>
              <a:rPr lang="zh-TW" altLang="zh-TW" b="1" dirty="0" smtClean="0"/>
              <a:t>第四</a:t>
            </a:r>
            <a:r>
              <a:rPr lang="zh-TW" altLang="zh-TW" b="1" dirty="0"/>
              <a:t>節　違約之救濟</a:t>
            </a:r>
            <a:r>
              <a:rPr lang="en-US" altLang="zh-TW" b="1" dirty="0" smtClean="0"/>
              <a:t/>
            </a:r>
            <a:br>
              <a:rPr lang="en-US" altLang="zh-TW" b="1" dirty="0" smtClean="0"/>
            </a:br>
            <a:r>
              <a:rPr lang="en-US" altLang="zh-TW" b="1" dirty="0" smtClean="0"/>
              <a:t>         </a:t>
            </a:r>
            <a:r>
              <a:rPr lang="zh-TW" altLang="zh-TW" b="1" dirty="0" smtClean="0"/>
              <a:t>第</a:t>
            </a:r>
            <a:r>
              <a:rPr lang="zh-TW" altLang="en-US" b="1" dirty="0" smtClean="0"/>
              <a:t>二</a:t>
            </a:r>
            <a:r>
              <a:rPr lang="zh-TW" altLang="zh-TW" b="1" dirty="0" smtClean="0"/>
              <a:t>目</a:t>
            </a:r>
            <a:r>
              <a:rPr lang="zh-TW" altLang="zh-TW" b="1" dirty="0"/>
              <a:t>　</a:t>
            </a:r>
            <a:r>
              <a:rPr lang="zh-TW" altLang="zh-TW" b="1" dirty="0" smtClean="0"/>
              <a:t>買方違約</a:t>
            </a:r>
            <a:r>
              <a:rPr lang="zh-TW" altLang="zh-TW" b="1" dirty="0"/>
              <a:t>─賣方之救濟</a:t>
            </a:r>
            <a:endParaRPr lang="en-US" altLang="zh-TW" b="1" dirty="0">
              <a:solidFill>
                <a:schemeClr val="tx1"/>
              </a:solidFill>
            </a:endParaRPr>
          </a:p>
        </p:txBody>
      </p:sp>
      <p:sp>
        <p:nvSpPr>
          <p:cNvPr id="3" name="文字版面配置區 2"/>
          <p:cNvSpPr>
            <a:spLocks noGrp="1"/>
          </p:cNvSpPr>
          <p:nvPr>
            <p:ph type="body" idx="1"/>
          </p:nvPr>
        </p:nvSpPr>
        <p:spPr>
          <a:xfrm>
            <a:off x="611560" y="2492896"/>
            <a:ext cx="7992888" cy="961256"/>
          </a:xfrm>
        </p:spPr>
        <p:txBody>
          <a:bodyPr>
            <a:noAutofit/>
          </a:bodyPr>
          <a:lstStyle/>
          <a:p>
            <a:r>
              <a:rPr lang="zh-TW" altLang="zh-TW" sz="2800" b="1" dirty="0">
                <a:solidFill>
                  <a:schemeClr val="tx1"/>
                </a:solidFill>
              </a:rPr>
              <a:t>一、履行請求</a:t>
            </a:r>
          </a:p>
          <a:p>
            <a:r>
              <a:rPr lang="en-US" altLang="zh-TW" sz="2800" b="1" dirty="0" smtClean="0">
                <a:solidFill>
                  <a:schemeClr val="tx1"/>
                </a:solidFill>
                <a:latin typeface="標楷體" panose="03000509000000000000" pitchFamily="65" charset="-120"/>
                <a:ea typeface="標楷體" panose="03000509000000000000" pitchFamily="65" charset="-120"/>
              </a:rPr>
              <a:t>   </a:t>
            </a:r>
            <a:r>
              <a:rPr lang="zh-TW" altLang="zh-TW" sz="2800" b="1" dirty="0" smtClean="0">
                <a:solidFill>
                  <a:schemeClr val="tx1"/>
                </a:solidFill>
                <a:latin typeface="標楷體" panose="03000509000000000000" pitchFamily="65" charset="-120"/>
                <a:ea typeface="標楷體" panose="03000509000000000000" pitchFamily="65" charset="-120"/>
              </a:rPr>
              <a:t>C</a:t>
            </a:r>
            <a:r>
              <a:rPr lang="zh-TW" altLang="zh-TW" sz="2800" b="1" dirty="0">
                <a:solidFill>
                  <a:schemeClr val="tx1"/>
                </a:solidFill>
                <a:latin typeface="標楷體" panose="03000509000000000000" pitchFamily="65" charset="-120"/>
                <a:ea typeface="標楷體" panose="03000509000000000000" pitchFamily="65" charset="-120"/>
              </a:rPr>
              <a:t>ISG</a:t>
            </a:r>
            <a:r>
              <a:rPr lang="zh-TW" altLang="zh-TW" sz="2800" b="1" dirty="0" smtClean="0">
                <a:solidFill>
                  <a:schemeClr val="tx1"/>
                </a:solidFill>
                <a:latin typeface="標楷體" panose="03000509000000000000" pitchFamily="65" charset="-120"/>
                <a:ea typeface="標楷體" panose="03000509000000000000" pitchFamily="65" charset="-120"/>
              </a:rPr>
              <a:t>第</a:t>
            </a:r>
            <a:r>
              <a:rPr lang="en-US" altLang="zh-TW" sz="2800" b="1" dirty="0" smtClean="0">
                <a:solidFill>
                  <a:schemeClr val="tx1"/>
                </a:solidFill>
                <a:latin typeface="標楷體" panose="03000509000000000000" pitchFamily="65" charset="-120"/>
                <a:ea typeface="標楷體" panose="03000509000000000000" pitchFamily="65" charset="-120"/>
              </a:rPr>
              <a:t>62</a:t>
            </a:r>
            <a:r>
              <a:rPr lang="zh-TW" altLang="zh-TW" sz="2800" b="1" dirty="0" smtClean="0">
                <a:solidFill>
                  <a:schemeClr val="tx1"/>
                </a:solidFill>
                <a:latin typeface="標楷體" panose="03000509000000000000" pitchFamily="65" charset="-120"/>
                <a:ea typeface="標楷體" panose="03000509000000000000" pitchFamily="65" charset="-120"/>
              </a:rPr>
              <a:t>條</a:t>
            </a:r>
            <a:r>
              <a:rPr lang="zh-TW" altLang="zh-TW" sz="2800" b="1" dirty="0">
                <a:solidFill>
                  <a:schemeClr val="tx1"/>
                </a:solidFill>
                <a:latin typeface="標楷體" panose="03000509000000000000" pitchFamily="65" charset="-120"/>
                <a:ea typeface="標楷體" panose="03000509000000000000" pitchFamily="65" charset="-120"/>
              </a:rPr>
              <a:t>：「賣方可以要求買方支付價款，收取貨物或履行其他</a:t>
            </a:r>
            <a:r>
              <a:rPr lang="zh-TW" altLang="zh-TW" sz="2800" b="1" dirty="0" smtClean="0">
                <a:solidFill>
                  <a:schemeClr val="tx1"/>
                </a:solidFill>
                <a:latin typeface="標楷體" panose="03000509000000000000" pitchFamily="65" charset="-120"/>
                <a:ea typeface="標楷體" panose="03000509000000000000" pitchFamily="65" charset="-120"/>
              </a:rPr>
              <a:t>義務。</a:t>
            </a:r>
            <a:r>
              <a:rPr lang="zh-TW" altLang="zh-TW" sz="2800" b="1" dirty="0">
                <a:solidFill>
                  <a:schemeClr val="tx1"/>
                </a:solidFill>
                <a:latin typeface="標楷體" panose="03000509000000000000" pitchFamily="65" charset="-120"/>
                <a:ea typeface="標楷體" panose="03000509000000000000" pitchFamily="65" charset="-120"/>
              </a:rPr>
              <a:t>」</a:t>
            </a:r>
          </a:p>
          <a:p>
            <a:r>
              <a:rPr lang="zh-TW" altLang="zh-TW" sz="2800" b="1" dirty="0">
                <a:solidFill>
                  <a:schemeClr val="tx1"/>
                </a:solidFill>
              </a:rPr>
              <a:t>二、解除契約</a:t>
            </a:r>
          </a:p>
          <a:p>
            <a:r>
              <a:rPr lang="en-US" altLang="zh-TW" sz="2800" b="1" dirty="0" smtClean="0">
                <a:solidFill>
                  <a:schemeClr val="tx1"/>
                </a:solidFill>
              </a:rPr>
              <a:t>       </a:t>
            </a:r>
            <a:r>
              <a:rPr lang="zh-TW" altLang="zh-TW" sz="2800" b="1" dirty="0" smtClean="0">
                <a:solidFill>
                  <a:schemeClr val="tx1"/>
                </a:solidFill>
              </a:rPr>
              <a:t>買方</a:t>
            </a:r>
            <a:r>
              <a:rPr lang="zh-TW" altLang="zh-TW" sz="2800" b="1" dirty="0">
                <a:solidFill>
                  <a:schemeClr val="tx1"/>
                </a:solidFill>
              </a:rPr>
              <a:t>不履行其在契約或本公約中的任何義務，等於根本違反契約。或者買方不在賣方給予的額外時間內支付價款的義務或受領義務，或買方聲明他將不在所規定之時間內為之者，出賣人得解除契約。</a:t>
            </a:r>
            <a:endParaRPr lang="zh-TW" altLang="zh-TW" sz="2500" b="1"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58362509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260648"/>
            <a:ext cx="8496944"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3600" b="1" dirty="0" smtClean="0"/>
              <a:t>第</a:t>
            </a:r>
            <a:r>
              <a:rPr lang="zh-TW" altLang="en-US" sz="3600" b="1" dirty="0" smtClean="0"/>
              <a:t>二</a:t>
            </a:r>
            <a:r>
              <a:rPr lang="zh-TW" altLang="zh-TW" sz="3600" b="1" dirty="0" smtClean="0"/>
              <a:t>章</a:t>
            </a:r>
            <a:r>
              <a:rPr lang="en-US" altLang="zh-TW" sz="3600" b="1" dirty="0" smtClean="0"/>
              <a:t>   </a:t>
            </a:r>
            <a:r>
              <a:rPr lang="zh-TW" altLang="zh-TW" sz="3600" b="1" dirty="0" smtClean="0">
                <a:solidFill>
                  <a:schemeClr val="tx1"/>
                </a:solidFill>
              </a:rPr>
              <a:t>貿易</a:t>
            </a:r>
            <a:r>
              <a:rPr lang="zh-TW" altLang="zh-TW" sz="3600" b="1" dirty="0">
                <a:solidFill>
                  <a:schemeClr val="tx1"/>
                </a:solidFill>
              </a:rPr>
              <a:t>契約概論</a:t>
            </a:r>
            <a:r>
              <a:rPr lang="en-US" altLang="zh-TW" sz="3600" b="1" dirty="0">
                <a:solidFill>
                  <a:schemeClr val="tx1"/>
                </a:solidFill>
              </a:rPr>
              <a:t/>
            </a:r>
            <a:br>
              <a:rPr lang="en-US" altLang="zh-TW" sz="3600" b="1" dirty="0">
                <a:solidFill>
                  <a:schemeClr val="tx1"/>
                </a:solidFill>
              </a:rPr>
            </a:br>
            <a:r>
              <a:rPr lang="en-US" altLang="zh-TW" sz="3600" b="1" dirty="0" smtClean="0">
                <a:solidFill>
                  <a:schemeClr val="tx1"/>
                </a:solidFill>
              </a:rPr>
              <a:t>    </a:t>
            </a:r>
            <a:r>
              <a:rPr lang="zh-TW" altLang="zh-TW" sz="3600" b="1" dirty="0" smtClean="0"/>
              <a:t>第四</a:t>
            </a:r>
            <a:r>
              <a:rPr lang="zh-TW" altLang="zh-TW" sz="3600" b="1" dirty="0"/>
              <a:t>節　違約之救濟</a:t>
            </a:r>
            <a:r>
              <a:rPr lang="en-US" altLang="zh-TW" sz="3600" b="1" dirty="0" smtClean="0"/>
              <a:t/>
            </a:r>
            <a:br>
              <a:rPr lang="en-US" altLang="zh-TW" sz="3600" b="1" dirty="0" smtClean="0"/>
            </a:br>
            <a:r>
              <a:rPr lang="en-US" altLang="zh-TW" sz="3600" b="1" dirty="0" smtClean="0"/>
              <a:t>        </a:t>
            </a:r>
            <a:r>
              <a:rPr lang="zh-TW" altLang="zh-TW" sz="3600" b="1" dirty="0" smtClean="0"/>
              <a:t>第三</a:t>
            </a:r>
            <a:r>
              <a:rPr lang="zh-TW" altLang="zh-TW" sz="3600" b="1" dirty="0"/>
              <a:t>目　</a:t>
            </a:r>
            <a:r>
              <a:rPr lang="zh-TW" altLang="zh-TW" sz="3600" b="1" dirty="0" smtClean="0"/>
              <a:t>違約</a:t>
            </a:r>
            <a:r>
              <a:rPr lang="zh-TW" altLang="zh-TW" sz="3600" b="1" dirty="0"/>
              <a:t>救濟的共同規定</a:t>
            </a:r>
            <a:r>
              <a:rPr lang="zh-TW" altLang="zh-TW" sz="3600" b="1" dirty="0" smtClean="0"/>
              <a:t>─損害賠償</a:t>
            </a:r>
            <a:endParaRPr lang="en-US" altLang="zh-TW" sz="3600" b="1" dirty="0">
              <a:solidFill>
                <a:schemeClr val="tx1"/>
              </a:solidFill>
            </a:endParaRPr>
          </a:p>
        </p:txBody>
      </p:sp>
      <p:sp>
        <p:nvSpPr>
          <p:cNvPr id="3" name="文字版面配置區 2"/>
          <p:cNvSpPr>
            <a:spLocks noGrp="1"/>
          </p:cNvSpPr>
          <p:nvPr>
            <p:ph type="body" idx="1"/>
          </p:nvPr>
        </p:nvSpPr>
        <p:spPr>
          <a:xfrm>
            <a:off x="179512" y="2492896"/>
            <a:ext cx="8712968" cy="961256"/>
          </a:xfrm>
        </p:spPr>
        <p:txBody>
          <a:bodyPr>
            <a:noAutofit/>
          </a:bodyPr>
          <a:lstStyle/>
          <a:p>
            <a:r>
              <a:rPr lang="zh-TW" altLang="zh-TW" sz="2600" b="1" dirty="0">
                <a:solidFill>
                  <a:schemeClr val="tx1"/>
                </a:solidFill>
              </a:rPr>
              <a:t>一、計算損害賠償之一般原則</a:t>
            </a:r>
          </a:p>
          <a:p>
            <a:r>
              <a:rPr lang="en-US" altLang="zh-TW" sz="2600" b="1" dirty="0" smtClean="0">
                <a:solidFill>
                  <a:schemeClr val="tx1"/>
                </a:solidFill>
              </a:rPr>
              <a:t>        </a:t>
            </a:r>
            <a:r>
              <a:rPr lang="zh-TW" altLang="zh-TW" sz="2600" b="1" dirty="0" smtClean="0">
                <a:solidFill>
                  <a:schemeClr val="tx1"/>
                </a:solidFill>
              </a:rPr>
              <a:t>一</a:t>
            </a:r>
            <a:r>
              <a:rPr lang="zh-TW" altLang="zh-TW" sz="2600" b="1" dirty="0">
                <a:solidFill>
                  <a:schemeClr val="tx1"/>
                </a:solidFill>
              </a:rPr>
              <a:t>方當事人違反契約應負的損害賠償，應與另一方</a:t>
            </a:r>
            <a:r>
              <a:rPr lang="zh-TW" altLang="zh-TW" sz="2600" b="1" dirty="0" smtClean="0">
                <a:solidFill>
                  <a:schemeClr val="tx1"/>
                </a:solidFill>
              </a:rPr>
              <a:t>當事</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zh-TW" altLang="zh-TW" sz="2600" b="1" dirty="0" smtClean="0">
                <a:solidFill>
                  <a:schemeClr val="tx1"/>
                </a:solidFill>
              </a:rPr>
              <a:t>人</a:t>
            </a:r>
            <a:r>
              <a:rPr lang="zh-TW" altLang="zh-TW" sz="2600" b="1" dirty="0">
                <a:solidFill>
                  <a:schemeClr val="tx1"/>
                </a:solidFill>
              </a:rPr>
              <a:t>因他違反契約而遭受的包括利潤在內的損失額</a:t>
            </a:r>
            <a:r>
              <a:rPr lang="zh-TW" altLang="zh-TW" sz="2600" b="1" dirty="0" smtClean="0">
                <a:solidFill>
                  <a:schemeClr val="tx1"/>
                </a:solidFill>
              </a:rPr>
              <a:t>相等。</a:t>
            </a:r>
            <a:endParaRPr lang="en-US" altLang="zh-TW" sz="2600" b="1" dirty="0" smtClean="0">
              <a:solidFill>
                <a:schemeClr val="tx1"/>
              </a:solidFill>
            </a:endParaRPr>
          </a:p>
          <a:p>
            <a:r>
              <a:rPr lang="zh-TW" altLang="zh-TW" sz="2600" b="1" dirty="0">
                <a:solidFill>
                  <a:schemeClr val="tx1"/>
                </a:solidFill>
              </a:rPr>
              <a:t>二、購買代替物之損害賠償</a:t>
            </a:r>
          </a:p>
          <a:p>
            <a:r>
              <a:rPr lang="en-US" altLang="zh-TW" sz="2600" b="1" dirty="0" smtClean="0">
                <a:solidFill>
                  <a:schemeClr val="tx1"/>
                </a:solidFill>
              </a:rPr>
              <a:t>         </a:t>
            </a:r>
            <a:r>
              <a:rPr lang="en-US" altLang="zh-TW" sz="2600" b="1" dirty="0" smtClean="0">
                <a:solidFill>
                  <a:schemeClr val="tx1"/>
                </a:solidFill>
                <a:latin typeface="標楷體" panose="03000509000000000000" pitchFamily="65" charset="-120"/>
                <a:ea typeface="標楷體" panose="03000509000000000000" pitchFamily="65" charset="-120"/>
              </a:rPr>
              <a:t>CISG</a:t>
            </a:r>
            <a:r>
              <a:rPr lang="zh-TW" altLang="zh-TW" sz="2600" b="1" dirty="0" smtClean="0">
                <a:solidFill>
                  <a:schemeClr val="tx1"/>
                </a:solidFill>
                <a:latin typeface="標楷體" panose="03000509000000000000" pitchFamily="65" charset="-120"/>
                <a:ea typeface="標楷體" panose="03000509000000000000" pitchFamily="65" charset="-120"/>
              </a:rPr>
              <a:t>第</a:t>
            </a:r>
            <a:r>
              <a:rPr lang="en-US" altLang="zh-TW" sz="2600" b="1" dirty="0" smtClean="0">
                <a:solidFill>
                  <a:schemeClr val="tx1"/>
                </a:solidFill>
                <a:latin typeface="標楷體" panose="03000509000000000000" pitchFamily="65" charset="-120"/>
                <a:ea typeface="標楷體" panose="03000509000000000000" pitchFamily="65" charset="-120"/>
              </a:rPr>
              <a:t>75</a:t>
            </a:r>
            <a:r>
              <a:rPr lang="zh-TW" altLang="zh-TW" sz="2600" b="1" dirty="0" smtClean="0">
                <a:solidFill>
                  <a:schemeClr val="tx1"/>
                </a:solidFill>
                <a:latin typeface="標楷體" panose="03000509000000000000" pitchFamily="65" charset="-120"/>
                <a:ea typeface="標楷體" panose="03000509000000000000" pitchFamily="65" charset="-120"/>
              </a:rPr>
              <a:t>條</a:t>
            </a:r>
            <a:r>
              <a:rPr lang="zh-TW" altLang="zh-TW" sz="2600" b="1" dirty="0">
                <a:solidFill>
                  <a:schemeClr val="tx1"/>
                </a:solidFill>
                <a:latin typeface="標楷體" panose="03000509000000000000" pitchFamily="65" charset="-120"/>
                <a:ea typeface="標楷體" panose="03000509000000000000" pitchFamily="65" charset="-120"/>
              </a:rPr>
              <a:t>：「倘解除契約，而在解除契約後</a:t>
            </a:r>
            <a:r>
              <a:rPr lang="zh-TW" altLang="zh-TW" sz="2600" b="1" dirty="0" smtClean="0">
                <a:solidFill>
                  <a:schemeClr val="tx1"/>
                </a:solidFill>
                <a:latin typeface="標楷體" panose="03000509000000000000" pitchFamily="65" charset="-120"/>
                <a:ea typeface="標楷體" panose="03000509000000000000" pitchFamily="65" charset="-120"/>
              </a:rPr>
              <a:t>一段合</a:t>
            </a:r>
            <a:endParaRPr lang="en-US" altLang="zh-TW" sz="2600" b="1" dirty="0" smtClean="0">
              <a:solidFill>
                <a:schemeClr val="tx1"/>
              </a:solidFill>
              <a:latin typeface="標楷體" panose="03000509000000000000" pitchFamily="65" charset="-120"/>
              <a:ea typeface="標楷體" panose="03000509000000000000" pitchFamily="65" charset="-120"/>
            </a:endParaRPr>
          </a:p>
          <a:p>
            <a:r>
              <a:rPr lang="en-US" altLang="zh-TW" sz="2600" b="1" dirty="0">
                <a:solidFill>
                  <a:schemeClr val="tx1"/>
                </a:solidFill>
                <a:latin typeface="標楷體" panose="03000509000000000000" pitchFamily="65" charset="-120"/>
                <a:ea typeface="標楷體" panose="03000509000000000000" pitchFamily="65" charset="-120"/>
              </a:rPr>
              <a:t> </a:t>
            </a:r>
            <a:r>
              <a:rPr lang="en-US" altLang="zh-TW" sz="2600" b="1" dirty="0" smtClean="0">
                <a:solidFill>
                  <a:schemeClr val="tx1"/>
                </a:solidFill>
                <a:latin typeface="標楷體" panose="03000509000000000000" pitchFamily="65" charset="-120"/>
                <a:ea typeface="標楷體" panose="03000509000000000000" pitchFamily="65" charset="-120"/>
              </a:rPr>
              <a:t>   </a:t>
            </a:r>
            <a:r>
              <a:rPr lang="zh-TW" altLang="zh-TW" sz="2600" b="1" dirty="0" smtClean="0">
                <a:solidFill>
                  <a:schemeClr val="tx1"/>
                </a:solidFill>
                <a:latin typeface="標楷體" panose="03000509000000000000" pitchFamily="65" charset="-120"/>
                <a:ea typeface="標楷體" panose="03000509000000000000" pitchFamily="65" charset="-120"/>
              </a:rPr>
              <a:t>理</a:t>
            </a:r>
            <a:r>
              <a:rPr lang="zh-TW" altLang="zh-TW" sz="2600" b="1" dirty="0">
                <a:solidFill>
                  <a:schemeClr val="tx1"/>
                </a:solidFill>
                <a:latin typeface="標楷體" panose="03000509000000000000" pitchFamily="65" charset="-120"/>
                <a:ea typeface="標楷體" panose="03000509000000000000" pitchFamily="65" charset="-120"/>
              </a:rPr>
              <a:t>期間內，買方已以合理方式購買替代貨物，</a:t>
            </a:r>
            <a:r>
              <a:rPr lang="zh-TW" altLang="zh-TW" sz="2600" b="1" dirty="0" smtClean="0">
                <a:solidFill>
                  <a:schemeClr val="tx1"/>
                </a:solidFill>
                <a:latin typeface="標楷體" panose="03000509000000000000" pitchFamily="65" charset="-120"/>
                <a:ea typeface="標楷體" panose="03000509000000000000" pitchFamily="65" charset="-120"/>
              </a:rPr>
              <a:t>或者賣</a:t>
            </a:r>
            <a:endParaRPr lang="en-US" altLang="zh-TW" sz="2600" b="1" dirty="0" smtClean="0">
              <a:solidFill>
                <a:schemeClr val="tx1"/>
              </a:solidFill>
              <a:latin typeface="標楷體" panose="03000509000000000000" pitchFamily="65" charset="-120"/>
              <a:ea typeface="標楷體" panose="03000509000000000000" pitchFamily="65" charset="-120"/>
            </a:endParaRPr>
          </a:p>
          <a:p>
            <a:r>
              <a:rPr lang="en-US" altLang="zh-TW" sz="2600" b="1" dirty="0" smtClean="0">
                <a:solidFill>
                  <a:schemeClr val="tx1"/>
                </a:solidFill>
                <a:latin typeface="標楷體" panose="03000509000000000000" pitchFamily="65" charset="-120"/>
                <a:ea typeface="標楷體" panose="03000509000000000000" pitchFamily="65" charset="-120"/>
              </a:rPr>
              <a:t>    </a:t>
            </a:r>
            <a:r>
              <a:rPr lang="zh-TW" altLang="zh-TW" sz="2600" b="1" dirty="0" smtClean="0">
                <a:solidFill>
                  <a:schemeClr val="tx1"/>
                </a:solidFill>
                <a:latin typeface="標楷體" panose="03000509000000000000" pitchFamily="65" charset="-120"/>
                <a:ea typeface="標楷體" panose="03000509000000000000" pitchFamily="65" charset="-120"/>
              </a:rPr>
              <a:t>方</a:t>
            </a:r>
            <a:r>
              <a:rPr lang="zh-TW" altLang="zh-TW" sz="2600" b="1" dirty="0">
                <a:solidFill>
                  <a:schemeClr val="tx1"/>
                </a:solidFill>
                <a:latin typeface="標楷體" panose="03000509000000000000" pitchFamily="65" charset="-120"/>
                <a:ea typeface="標楷體" panose="03000509000000000000" pitchFamily="65" charset="-120"/>
              </a:rPr>
              <a:t>已以合理方式把貨物轉賣，則要求損害賠償</a:t>
            </a:r>
            <a:r>
              <a:rPr lang="zh-TW" altLang="zh-TW" sz="2600" b="1" dirty="0" smtClean="0">
                <a:solidFill>
                  <a:schemeClr val="tx1"/>
                </a:solidFill>
                <a:latin typeface="標楷體" panose="03000509000000000000" pitchFamily="65" charset="-120"/>
                <a:ea typeface="標楷體" panose="03000509000000000000" pitchFamily="65" charset="-120"/>
              </a:rPr>
              <a:t>的一方</a:t>
            </a:r>
            <a:endParaRPr lang="en-US" altLang="zh-TW" sz="2600" b="1" dirty="0" smtClean="0">
              <a:solidFill>
                <a:schemeClr val="tx1"/>
              </a:solidFill>
              <a:latin typeface="標楷體" panose="03000509000000000000" pitchFamily="65" charset="-120"/>
              <a:ea typeface="標楷體" panose="03000509000000000000" pitchFamily="65" charset="-120"/>
            </a:endParaRPr>
          </a:p>
          <a:p>
            <a:r>
              <a:rPr lang="en-US" altLang="zh-TW" sz="2600" b="1" dirty="0">
                <a:solidFill>
                  <a:schemeClr val="tx1"/>
                </a:solidFill>
                <a:latin typeface="標楷體" panose="03000509000000000000" pitchFamily="65" charset="-120"/>
                <a:ea typeface="標楷體" panose="03000509000000000000" pitchFamily="65" charset="-120"/>
              </a:rPr>
              <a:t> </a:t>
            </a:r>
            <a:r>
              <a:rPr lang="en-US" altLang="zh-TW" sz="2600" b="1" dirty="0" smtClean="0">
                <a:solidFill>
                  <a:schemeClr val="tx1"/>
                </a:solidFill>
                <a:latin typeface="標楷體" panose="03000509000000000000" pitchFamily="65" charset="-120"/>
                <a:ea typeface="標楷體" panose="03000509000000000000" pitchFamily="65" charset="-120"/>
              </a:rPr>
              <a:t>   </a:t>
            </a:r>
            <a:r>
              <a:rPr lang="zh-TW" altLang="zh-TW" sz="2600" b="1" dirty="0" smtClean="0">
                <a:solidFill>
                  <a:schemeClr val="tx1"/>
                </a:solidFill>
                <a:latin typeface="標楷體" panose="03000509000000000000" pitchFamily="65" charset="-120"/>
                <a:ea typeface="標楷體" panose="03000509000000000000" pitchFamily="65" charset="-120"/>
              </a:rPr>
              <a:t>可以</a:t>
            </a:r>
            <a:r>
              <a:rPr lang="zh-TW" altLang="zh-TW" sz="2600" b="1" dirty="0">
                <a:solidFill>
                  <a:schemeClr val="tx1"/>
                </a:solidFill>
                <a:latin typeface="標楷體" panose="03000509000000000000" pitchFamily="65" charset="-120"/>
                <a:ea typeface="標楷體" panose="03000509000000000000" pitchFamily="65" charset="-120"/>
              </a:rPr>
              <a:t>取得契約價格和替代貨物交易價格之間的</a:t>
            </a:r>
            <a:r>
              <a:rPr lang="zh-TW" altLang="zh-TW" sz="2600" b="1" dirty="0" smtClean="0">
                <a:solidFill>
                  <a:schemeClr val="tx1"/>
                </a:solidFill>
                <a:latin typeface="標楷體" panose="03000509000000000000" pitchFamily="65" charset="-120"/>
                <a:ea typeface="標楷體" panose="03000509000000000000" pitchFamily="65" charset="-120"/>
              </a:rPr>
              <a:t>差額</a:t>
            </a:r>
            <a:r>
              <a:rPr lang="zh-TW" altLang="zh-TW" sz="2800" b="1" dirty="0" smtClean="0">
                <a:solidFill>
                  <a:schemeClr val="tx1"/>
                </a:solidFill>
                <a:latin typeface="標楷體" panose="03000509000000000000" pitchFamily="65" charset="-120"/>
                <a:ea typeface="標楷體" panose="03000509000000000000" pitchFamily="65" charset="-120"/>
              </a:rPr>
              <a:t>損</a:t>
            </a:r>
            <a:endParaRPr lang="en-US" altLang="zh-TW" sz="2800" b="1" dirty="0" smtClean="0">
              <a:solidFill>
                <a:schemeClr val="tx1"/>
              </a:solidFill>
              <a:latin typeface="標楷體" panose="03000509000000000000" pitchFamily="65" charset="-120"/>
              <a:ea typeface="標楷體" panose="03000509000000000000" pitchFamily="65" charset="-120"/>
            </a:endParaRPr>
          </a:p>
          <a:p>
            <a:r>
              <a:rPr lang="en-US" altLang="zh-TW" sz="2800" b="1" dirty="0">
                <a:solidFill>
                  <a:schemeClr val="tx1"/>
                </a:solidFill>
                <a:latin typeface="標楷體" panose="03000509000000000000" pitchFamily="65" charset="-120"/>
                <a:ea typeface="標楷體" panose="03000509000000000000" pitchFamily="65" charset="-120"/>
              </a:rPr>
              <a:t> </a:t>
            </a:r>
            <a:r>
              <a:rPr lang="en-US" altLang="zh-TW" sz="2800" b="1" dirty="0" smtClean="0">
                <a:solidFill>
                  <a:schemeClr val="tx1"/>
                </a:solidFill>
                <a:latin typeface="標楷體" panose="03000509000000000000" pitchFamily="65" charset="-120"/>
                <a:ea typeface="標楷體" panose="03000509000000000000" pitchFamily="65" charset="-120"/>
              </a:rPr>
              <a:t>   </a:t>
            </a:r>
            <a:r>
              <a:rPr lang="zh-TW" altLang="zh-TW" sz="2800" b="1" dirty="0" smtClean="0">
                <a:solidFill>
                  <a:schemeClr val="tx1"/>
                </a:solidFill>
                <a:latin typeface="標楷體" panose="03000509000000000000" pitchFamily="65" charset="-120"/>
                <a:ea typeface="標楷體" panose="03000509000000000000" pitchFamily="65" charset="-120"/>
              </a:rPr>
              <a:t>害</a:t>
            </a:r>
            <a:r>
              <a:rPr lang="zh-TW" altLang="zh-TW" sz="2800" b="1" dirty="0">
                <a:solidFill>
                  <a:schemeClr val="tx1"/>
                </a:solidFill>
                <a:latin typeface="標楷體" panose="03000509000000000000" pitchFamily="65" charset="-120"/>
                <a:ea typeface="標楷體" panose="03000509000000000000" pitchFamily="65" charset="-120"/>
              </a:rPr>
              <a:t>賠償。」</a:t>
            </a:r>
            <a:endParaRPr lang="zh-TW" altLang="zh-TW" sz="2600" b="1"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95443813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260648"/>
            <a:ext cx="8496944"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3600" b="1" dirty="0" smtClean="0"/>
              <a:t>第</a:t>
            </a:r>
            <a:r>
              <a:rPr lang="zh-TW" altLang="en-US" sz="3600" b="1" dirty="0" smtClean="0"/>
              <a:t>二</a:t>
            </a:r>
            <a:r>
              <a:rPr lang="zh-TW" altLang="zh-TW" sz="3600" b="1" dirty="0" smtClean="0"/>
              <a:t>章</a:t>
            </a:r>
            <a:r>
              <a:rPr lang="en-US" altLang="zh-TW" sz="3600" b="1" dirty="0" smtClean="0"/>
              <a:t>   </a:t>
            </a:r>
            <a:r>
              <a:rPr lang="zh-TW" altLang="zh-TW" sz="3600" b="1" dirty="0" smtClean="0">
                <a:solidFill>
                  <a:schemeClr val="tx1"/>
                </a:solidFill>
              </a:rPr>
              <a:t>貿易</a:t>
            </a:r>
            <a:r>
              <a:rPr lang="zh-TW" altLang="zh-TW" sz="3600" b="1" dirty="0">
                <a:solidFill>
                  <a:schemeClr val="tx1"/>
                </a:solidFill>
              </a:rPr>
              <a:t>契約概論</a:t>
            </a:r>
            <a:r>
              <a:rPr lang="en-US" altLang="zh-TW" sz="3600" b="1" dirty="0">
                <a:solidFill>
                  <a:schemeClr val="tx1"/>
                </a:solidFill>
              </a:rPr>
              <a:t/>
            </a:r>
            <a:br>
              <a:rPr lang="en-US" altLang="zh-TW" sz="3600" b="1" dirty="0">
                <a:solidFill>
                  <a:schemeClr val="tx1"/>
                </a:solidFill>
              </a:rPr>
            </a:br>
            <a:r>
              <a:rPr lang="en-US" altLang="zh-TW" sz="3600" b="1" dirty="0" smtClean="0">
                <a:solidFill>
                  <a:schemeClr val="tx1"/>
                </a:solidFill>
              </a:rPr>
              <a:t>    </a:t>
            </a:r>
            <a:r>
              <a:rPr lang="zh-TW" altLang="zh-TW" sz="3600" b="1" dirty="0" smtClean="0"/>
              <a:t>第四</a:t>
            </a:r>
            <a:r>
              <a:rPr lang="zh-TW" altLang="zh-TW" sz="3600" b="1" dirty="0"/>
              <a:t>節　違約之救濟</a:t>
            </a:r>
            <a:r>
              <a:rPr lang="en-US" altLang="zh-TW" sz="3600" b="1" dirty="0" smtClean="0"/>
              <a:t/>
            </a:r>
            <a:br>
              <a:rPr lang="en-US" altLang="zh-TW" sz="3600" b="1" dirty="0" smtClean="0"/>
            </a:br>
            <a:r>
              <a:rPr lang="en-US" altLang="zh-TW" sz="3600" b="1" dirty="0" smtClean="0"/>
              <a:t>        </a:t>
            </a:r>
            <a:r>
              <a:rPr lang="zh-TW" altLang="zh-TW" sz="3600" b="1" dirty="0" smtClean="0"/>
              <a:t>第三</a:t>
            </a:r>
            <a:r>
              <a:rPr lang="zh-TW" altLang="zh-TW" sz="3600" b="1" dirty="0"/>
              <a:t>目　</a:t>
            </a:r>
            <a:r>
              <a:rPr lang="zh-TW" altLang="zh-TW" sz="3600" b="1" dirty="0" smtClean="0"/>
              <a:t>違約</a:t>
            </a:r>
            <a:r>
              <a:rPr lang="zh-TW" altLang="zh-TW" sz="3600" b="1" dirty="0"/>
              <a:t>救濟的共同規定</a:t>
            </a:r>
            <a:r>
              <a:rPr lang="zh-TW" altLang="zh-TW" sz="3600" b="1" dirty="0" smtClean="0"/>
              <a:t>─損害賠償</a:t>
            </a:r>
            <a:endParaRPr lang="en-US" altLang="zh-TW" sz="3600" b="1" dirty="0">
              <a:solidFill>
                <a:schemeClr val="tx1"/>
              </a:solidFill>
            </a:endParaRPr>
          </a:p>
        </p:txBody>
      </p:sp>
      <p:sp>
        <p:nvSpPr>
          <p:cNvPr id="3" name="文字版面配置區 2"/>
          <p:cNvSpPr>
            <a:spLocks noGrp="1"/>
          </p:cNvSpPr>
          <p:nvPr>
            <p:ph type="body" idx="1"/>
          </p:nvPr>
        </p:nvSpPr>
        <p:spPr>
          <a:xfrm>
            <a:off x="107504" y="2564904"/>
            <a:ext cx="8784976" cy="961256"/>
          </a:xfrm>
        </p:spPr>
        <p:txBody>
          <a:bodyPr>
            <a:noAutofit/>
          </a:bodyPr>
          <a:lstStyle/>
          <a:p>
            <a:r>
              <a:rPr lang="zh-TW" altLang="zh-TW" sz="2600" b="1" dirty="0">
                <a:solidFill>
                  <a:schemeClr val="tx1"/>
                </a:solidFill>
              </a:rPr>
              <a:t>三、減輕損害義務</a:t>
            </a:r>
          </a:p>
          <a:p>
            <a:r>
              <a:rPr lang="en-US" altLang="zh-TW" sz="2600" b="1" dirty="0" smtClean="0">
                <a:solidFill>
                  <a:schemeClr val="tx1"/>
                </a:solidFill>
                <a:latin typeface="標楷體" panose="03000509000000000000" pitchFamily="65" charset="-120"/>
                <a:ea typeface="標楷體" panose="03000509000000000000" pitchFamily="65" charset="-120"/>
              </a:rPr>
              <a:t>  CISG</a:t>
            </a:r>
            <a:r>
              <a:rPr lang="zh-TW" altLang="zh-TW" sz="2600" b="1" dirty="0" smtClean="0">
                <a:solidFill>
                  <a:schemeClr val="tx1"/>
                </a:solidFill>
                <a:latin typeface="標楷體" panose="03000509000000000000" pitchFamily="65" charset="-120"/>
                <a:ea typeface="標楷體" panose="03000509000000000000" pitchFamily="65" charset="-120"/>
              </a:rPr>
              <a:t>第</a:t>
            </a:r>
            <a:r>
              <a:rPr lang="en-US" altLang="zh-TW" sz="2600" b="1" dirty="0" smtClean="0">
                <a:solidFill>
                  <a:schemeClr val="tx1"/>
                </a:solidFill>
                <a:latin typeface="標楷體" panose="03000509000000000000" pitchFamily="65" charset="-120"/>
                <a:ea typeface="標楷體" panose="03000509000000000000" pitchFamily="65" charset="-120"/>
              </a:rPr>
              <a:t>77</a:t>
            </a:r>
            <a:r>
              <a:rPr lang="zh-TW" altLang="zh-TW" sz="2600" b="1" dirty="0" smtClean="0">
                <a:solidFill>
                  <a:schemeClr val="tx1"/>
                </a:solidFill>
                <a:latin typeface="標楷體" panose="03000509000000000000" pitchFamily="65" charset="-120"/>
                <a:ea typeface="標楷體" panose="03000509000000000000" pitchFamily="65" charset="-120"/>
              </a:rPr>
              <a:t>條</a:t>
            </a:r>
            <a:r>
              <a:rPr lang="zh-TW" altLang="zh-TW" sz="2600" b="1" dirty="0">
                <a:solidFill>
                  <a:schemeClr val="tx1"/>
                </a:solidFill>
                <a:latin typeface="標楷體" panose="03000509000000000000" pitchFamily="65" charset="-120"/>
                <a:ea typeface="標楷體" panose="03000509000000000000" pitchFamily="65" charset="-120"/>
              </a:rPr>
              <a:t>：「請求損害賠償一方應按情況採取</a:t>
            </a:r>
            <a:r>
              <a:rPr lang="zh-TW" altLang="zh-TW" sz="2600" b="1" dirty="0" smtClean="0">
                <a:solidFill>
                  <a:schemeClr val="tx1"/>
                </a:solidFill>
                <a:latin typeface="標楷體" panose="03000509000000000000" pitchFamily="65" charset="-120"/>
                <a:ea typeface="標楷體" panose="03000509000000000000" pitchFamily="65" charset="-120"/>
              </a:rPr>
              <a:t>合理措施</a:t>
            </a:r>
            <a:endParaRPr lang="en-US" altLang="zh-TW" sz="2600" b="1" dirty="0" smtClean="0">
              <a:solidFill>
                <a:schemeClr val="tx1"/>
              </a:solidFill>
              <a:latin typeface="標楷體" panose="03000509000000000000" pitchFamily="65" charset="-120"/>
              <a:ea typeface="標楷體" panose="03000509000000000000" pitchFamily="65" charset="-120"/>
            </a:endParaRPr>
          </a:p>
          <a:p>
            <a:r>
              <a:rPr lang="en-US" altLang="zh-TW" sz="2600" b="1" dirty="0">
                <a:solidFill>
                  <a:schemeClr val="tx1"/>
                </a:solidFill>
                <a:latin typeface="標楷體" panose="03000509000000000000" pitchFamily="65" charset="-120"/>
                <a:ea typeface="標楷體" panose="03000509000000000000" pitchFamily="65" charset="-120"/>
              </a:rPr>
              <a:t>  </a:t>
            </a:r>
            <a:r>
              <a:rPr lang="zh-TW" altLang="en-US" sz="2600" b="1" dirty="0" smtClean="0">
                <a:solidFill>
                  <a:schemeClr val="tx1"/>
                </a:solidFill>
                <a:latin typeface="標楷體" panose="03000509000000000000" pitchFamily="65" charset="-120"/>
                <a:ea typeface="標楷體" panose="03000509000000000000" pitchFamily="65" charset="-120"/>
              </a:rPr>
              <a:t>，</a:t>
            </a:r>
            <a:r>
              <a:rPr lang="zh-TW" altLang="zh-TW" sz="2600" b="1" dirty="0" smtClean="0">
                <a:solidFill>
                  <a:schemeClr val="tx1"/>
                </a:solidFill>
                <a:latin typeface="標楷體" panose="03000509000000000000" pitchFamily="65" charset="-120"/>
                <a:ea typeface="標楷體" panose="03000509000000000000" pitchFamily="65" charset="-120"/>
              </a:rPr>
              <a:t>以</a:t>
            </a:r>
            <a:r>
              <a:rPr lang="zh-TW" altLang="zh-TW" sz="2600" b="1" dirty="0">
                <a:solidFill>
                  <a:schemeClr val="tx1"/>
                </a:solidFill>
                <a:latin typeface="標楷體" panose="03000509000000000000" pitchFamily="65" charset="-120"/>
                <a:ea typeface="標楷體" panose="03000509000000000000" pitchFamily="65" charset="-120"/>
              </a:rPr>
              <a:t>減輕由另一方違約而引起的損失，此並</a:t>
            </a:r>
            <a:r>
              <a:rPr lang="zh-TW" altLang="zh-TW" sz="2600" b="1" dirty="0" smtClean="0">
                <a:solidFill>
                  <a:schemeClr val="tx1"/>
                </a:solidFill>
                <a:latin typeface="標楷體" panose="03000509000000000000" pitchFamily="65" charset="-120"/>
                <a:ea typeface="標楷體" panose="03000509000000000000" pitchFamily="65" charset="-120"/>
              </a:rPr>
              <a:t>包括利潤方面</a:t>
            </a:r>
            <a:endParaRPr lang="en-US" altLang="zh-TW" sz="2600" b="1" dirty="0" smtClean="0">
              <a:solidFill>
                <a:schemeClr val="tx1"/>
              </a:solidFill>
              <a:latin typeface="標楷體" panose="03000509000000000000" pitchFamily="65" charset="-120"/>
              <a:ea typeface="標楷體" panose="03000509000000000000" pitchFamily="65" charset="-120"/>
            </a:endParaRPr>
          </a:p>
          <a:p>
            <a:r>
              <a:rPr lang="en-US" altLang="zh-TW" sz="2600" b="1" dirty="0">
                <a:solidFill>
                  <a:schemeClr val="tx1"/>
                </a:solidFill>
                <a:latin typeface="標楷體" panose="03000509000000000000" pitchFamily="65" charset="-120"/>
                <a:ea typeface="標楷體" panose="03000509000000000000" pitchFamily="65" charset="-120"/>
              </a:rPr>
              <a:t> </a:t>
            </a:r>
            <a:r>
              <a:rPr lang="en-US" altLang="zh-TW" sz="2600" b="1" dirty="0" smtClean="0">
                <a:solidFill>
                  <a:schemeClr val="tx1"/>
                </a:solidFill>
                <a:latin typeface="標楷體" panose="03000509000000000000" pitchFamily="65" charset="-120"/>
                <a:ea typeface="標楷體" panose="03000509000000000000" pitchFamily="65" charset="-120"/>
              </a:rPr>
              <a:t> </a:t>
            </a:r>
            <a:r>
              <a:rPr lang="zh-TW" altLang="zh-TW" sz="2600" b="1" dirty="0" smtClean="0">
                <a:solidFill>
                  <a:schemeClr val="tx1"/>
                </a:solidFill>
                <a:latin typeface="標楷體" panose="03000509000000000000" pitchFamily="65" charset="-120"/>
                <a:ea typeface="標楷體" panose="03000509000000000000" pitchFamily="65" charset="-120"/>
              </a:rPr>
              <a:t>的</a:t>
            </a:r>
            <a:r>
              <a:rPr lang="zh-TW" altLang="zh-TW" sz="2600" b="1" dirty="0">
                <a:solidFill>
                  <a:schemeClr val="tx1"/>
                </a:solidFill>
                <a:latin typeface="標楷體" panose="03000509000000000000" pitchFamily="65" charset="-120"/>
                <a:ea typeface="標楷體" panose="03000509000000000000" pitchFamily="65" charset="-120"/>
              </a:rPr>
              <a:t>損失。如果其怠於行使此項措施，則</a:t>
            </a:r>
            <a:r>
              <a:rPr lang="zh-TW" altLang="zh-TW" sz="2600" b="1" dirty="0" smtClean="0">
                <a:solidFill>
                  <a:schemeClr val="tx1"/>
                </a:solidFill>
                <a:latin typeface="標楷體" panose="03000509000000000000" pitchFamily="65" charset="-120"/>
                <a:ea typeface="標楷體" panose="03000509000000000000" pitchFamily="65" charset="-120"/>
              </a:rPr>
              <a:t>違反契約</a:t>
            </a:r>
            <a:r>
              <a:rPr lang="zh-TW" altLang="zh-TW" sz="2600" b="1" dirty="0">
                <a:solidFill>
                  <a:schemeClr val="tx1"/>
                </a:solidFill>
                <a:latin typeface="標楷體" panose="03000509000000000000" pitchFamily="65" charset="-120"/>
                <a:ea typeface="標楷體" panose="03000509000000000000" pitchFamily="65" charset="-120"/>
              </a:rPr>
              <a:t>之一方</a:t>
            </a:r>
            <a:r>
              <a:rPr lang="zh-TW" altLang="zh-TW" sz="2600" b="1" dirty="0" smtClean="0">
                <a:solidFill>
                  <a:schemeClr val="tx1"/>
                </a:solidFill>
                <a:latin typeface="標楷體" panose="03000509000000000000" pitchFamily="65" charset="-120"/>
                <a:ea typeface="標楷體" panose="03000509000000000000" pitchFamily="65" charset="-120"/>
              </a:rPr>
              <a:t>，</a:t>
            </a:r>
            <a:endParaRPr lang="en-US" altLang="zh-TW" sz="2600" b="1" dirty="0" smtClean="0">
              <a:solidFill>
                <a:schemeClr val="tx1"/>
              </a:solidFill>
              <a:latin typeface="標楷體" panose="03000509000000000000" pitchFamily="65" charset="-120"/>
              <a:ea typeface="標楷體" panose="03000509000000000000" pitchFamily="65" charset="-120"/>
            </a:endParaRPr>
          </a:p>
          <a:p>
            <a:r>
              <a:rPr lang="en-US" altLang="zh-TW" sz="2600" b="1" dirty="0">
                <a:solidFill>
                  <a:schemeClr val="tx1"/>
                </a:solidFill>
                <a:latin typeface="標楷體" panose="03000509000000000000" pitchFamily="65" charset="-120"/>
                <a:ea typeface="標楷體" panose="03000509000000000000" pitchFamily="65" charset="-120"/>
              </a:rPr>
              <a:t> </a:t>
            </a:r>
            <a:r>
              <a:rPr lang="en-US" altLang="zh-TW" sz="2600" b="1" dirty="0" smtClean="0">
                <a:solidFill>
                  <a:schemeClr val="tx1"/>
                </a:solidFill>
                <a:latin typeface="標楷體" panose="03000509000000000000" pitchFamily="65" charset="-120"/>
                <a:ea typeface="標楷體" panose="03000509000000000000" pitchFamily="65" charset="-120"/>
              </a:rPr>
              <a:t> </a:t>
            </a:r>
            <a:r>
              <a:rPr lang="zh-TW" altLang="zh-TW" sz="2600" b="1" dirty="0" smtClean="0">
                <a:solidFill>
                  <a:schemeClr val="tx1"/>
                </a:solidFill>
                <a:latin typeface="標楷體" panose="03000509000000000000" pitchFamily="65" charset="-120"/>
                <a:ea typeface="標楷體" panose="03000509000000000000" pitchFamily="65" charset="-120"/>
              </a:rPr>
              <a:t>得</a:t>
            </a:r>
            <a:r>
              <a:rPr lang="zh-TW" altLang="zh-TW" sz="2600" b="1" dirty="0">
                <a:solidFill>
                  <a:schemeClr val="tx1"/>
                </a:solidFill>
                <a:latin typeface="標楷體" panose="03000509000000000000" pitchFamily="65" charset="-120"/>
                <a:ea typeface="標楷體" panose="03000509000000000000" pitchFamily="65" charset="-120"/>
              </a:rPr>
              <a:t>自請求損害賠償金額中扣除原本</a:t>
            </a:r>
            <a:r>
              <a:rPr lang="zh-TW" altLang="zh-TW" sz="2600" b="1" dirty="0" smtClean="0">
                <a:solidFill>
                  <a:schemeClr val="tx1"/>
                </a:solidFill>
                <a:latin typeface="標楷體" panose="03000509000000000000" pitchFamily="65" charset="-120"/>
                <a:ea typeface="標楷體" panose="03000509000000000000" pitchFamily="65" charset="-120"/>
              </a:rPr>
              <a:t>可以減輕</a:t>
            </a:r>
            <a:r>
              <a:rPr lang="zh-TW" altLang="zh-TW" sz="2600" b="1" dirty="0">
                <a:solidFill>
                  <a:schemeClr val="tx1"/>
                </a:solidFill>
                <a:latin typeface="標楷體" panose="03000509000000000000" pitchFamily="65" charset="-120"/>
                <a:ea typeface="標楷體" panose="03000509000000000000" pitchFamily="65" charset="-120"/>
              </a:rPr>
              <a:t>的損失數額</a:t>
            </a:r>
            <a:r>
              <a:rPr lang="zh-TW" altLang="zh-TW" sz="2600" b="1" dirty="0" smtClean="0">
                <a:solidFill>
                  <a:schemeClr val="tx1"/>
                </a:solidFill>
                <a:latin typeface="標楷體" panose="03000509000000000000" pitchFamily="65" charset="-120"/>
                <a:ea typeface="標楷體" panose="03000509000000000000" pitchFamily="65" charset="-120"/>
              </a:rPr>
              <a:t>。</a:t>
            </a:r>
            <a:r>
              <a:rPr lang="zh-TW" altLang="en-US" sz="2600" b="1" dirty="0" smtClean="0">
                <a:solidFill>
                  <a:schemeClr val="tx1"/>
                </a:solidFill>
                <a:latin typeface="標楷體" panose="03000509000000000000" pitchFamily="65" charset="-120"/>
                <a:ea typeface="標楷體" panose="03000509000000000000" pitchFamily="65" charset="-120"/>
              </a:rPr>
              <a:t>」</a:t>
            </a:r>
            <a:endParaRPr lang="en-US" altLang="zh-TW" sz="2600" b="1" dirty="0" smtClean="0">
              <a:solidFill>
                <a:schemeClr val="tx1"/>
              </a:solidFill>
              <a:latin typeface="標楷體" panose="03000509000000000000" pitchFamily="65" charset="-120"/>
              <a:ea typeface="標楷體" panose="03000509000000000000" pitchFamily="65" charset="-120"/>
            </a:endParaRPr>
          </a:p>
          <a:p>
            <a:r>
              <a:rPr lang="zh-TW" altLang="zh-TW" sz="2600" b="1" dirty="0">
                <a:solidFill>
                  <a:schemeClr val="tx1"/>
                </a:solidFill>
              </a:rPr>
              <a:t>四、利息</a:t>
            </a:r>
          </a:p>
          <a:p>
            <a:r>
              <a:rPr lang="en-US" altLang="zh-TW" sz="2600" b="1" dirty="0" smtClean="0">
                <a:solidFill>
                  <a:schemeClr val="tx1"/>
                </a:solidFill>
                <a:latin typeface="標楷體" panose="03000509000000000000" pitchFamily="65" charset="-120"/>
                <a:ea typeface="標楷體" panose="03000509000000000000" pitchFamily="65" charset="-120"/>
              </a:rPr>
              <a:t>  CISG</a:t>
            </a:r>
            <a:r>
              <a:rPr lang="zh-TW" altLang="zh-TW" sz="2600" b="1" dirty="0" smtClean="0">
                <a:solidFill>
                  <a:schemeClr val="tx1"/>
                </a:solidFill>
                <a:latin typeface="標楷體" panose="03000509000000000000" pitchFamily="65" charset="-120"/>
                <a:ea typeface="標楷體" panose="03000509000000000000" pitchFamily="65" charset="-120"/>
              </a:rPr>
              <a:t>第</a:t>
            </a:r>
            <a:r>
              <a:rPr lang="en-US" altLang="zh-TW" sz="2600" b="1" dirty="0" smtClean="0">
                <a:solidFill>
                  <a:schemeClr val="tx1"/>
                </a:solidFill>
                <a:latin typeface="標楷體" panose="03000509000000000000" pitchFamily="65" charset="-120"/>
                <a:ea typeface="標楷體" panose="03000509000000000000" pitchFamily="65" charset="-120"/>
              </a:rPr>
              <a:t>78</a:t>
            </a:r>
            <a:r>
              <a:rPr lang="zh-TW" altLang="zh-TW" sz="2600" b="1" dirty="0" smtClean="0">
                <a:solidFill>
                  <a:schemeClr val="tx1"/>
                </a:solidFill>
                <a:latin typeface="標楷體" panose="03000509000000000000" pitchFamily="65" charset="-120"/>
                <a:ea typeface="標楷體" panose="03000509000000000000" pitchFamily="65" charset="-120"/>
              </a:rPr>
              <a:t>條</a:t>
            </a:r>
            <a:r>
              <a:rPr lang="zh-TW" altLang="zh-TW" sz="2600" b="1" dirty="0">
                <a:solidFill>
                  <a:schemeClr val="tx1"/>
                </a:solidFill>
                <a:latin typeface="標楷體" panose="03000509000000000000" pitchFamily="65" charset="-120"/>
                <a:ea typeface="標楷體" panose="03000509000000000000" pitchFamily="65" charset="-120"/>
              </a:rPr>
              <a:t>：「如果一方當事人沒有支付價款或任何</a:t>
            </a:r>
            <a:r>
              <a:rPr lang="zh-TW" altLang="zh-TW" sz="2600" b="1" dirty="0" smtClean="0">
                <a:solidFill>
                  <a:schemeClr val="tx1"/>
                </a:solidFill>
                <a:latin typeface="標楷體" panose="03000509000000000000" pitchFamily="65" charset="-120"/>
                <a:ea typeface="標楷體" panose="03000509000000000000" pitchFamily="65" charset="-120"/>
              </a:rPr>
              <a:t>其他</a:t>
            </a:r>
            <a:endParaRPr lang="en-US" altLang="zh-TW" sz="2600" b="1" dirty="0" smtClean="0">
              <a:solidFill>
                <a:schemeClr val="tx1"/>
              </a:solidFill>
              <a:latin typeface="標楷體" panose="03000509000000000000" pitchFamily="65" charset="-120"/>
              <a:ea typeface="標楷體" panose="03000509000000000000" pitchFamily="65" charset="-120"/>
            </a:endParaRPr>
          </a:p>
          <a:p>
            <a:r>
              <a:rPr lang="en-US" altLang="zh-TW" sz="2600" b="1" dirty="0">
                <a:solidFill>
                  <a:schemeClr val="tx1"/>
                </a:solidFill>
                <a:latin typeface="標楷體" panose="03000509000000000000" pitchFamily="65" charset="-120"/>
                <a:ea typeface="標楷體" panose="03000509000000000000" pitchFamily="65" charset="-120"/>
              </a:rPr>
              <a:t> </a:t>
            </a:r>
            <a:r>
              <a:rPr lang="en-US" altLang="zh-TW" sz="2600" b="1" dirty="0" smtClean="0">
                <a:solidFill>
                  <a:schemeClr val="tx1"/>
                </a:solidFill>
                <a:latin typeface="標楷體" panose="03000509000000000000" pitchFamily="65" charset="-120"/>
                <a:ea typeface="標楷體" panose="03000509000000000000" pitchFamily="65" charset="-120"/>
              </a:rPr>
              <a:t> </a:t>
            </a:r>
            <a:r>
              <a:rPr lang="zh-TW" altLang="zh-TW" sz="2600" b="1" dirty="0" smtClean="0">
                <a:solidFill>
                  <a:schemeClr val="tx1"/>
                </a:solidFill>
                <a:latin typeface="標楷體" panose="03000509000000000000" pitchFamily="65" charset="-120"/>
                <a:ea typeface="標楷體" panose="03000509000000000000" pitchFamily="65" charset="-120"/>
              </a:rPr>
              <a:t>拖欠</a:t>
            </a:r>
            <a:r>
              <a:rPr lang="zh-TW" altLang="zh-TW" sz="2600" b="1" dirty="0">
                <a:solidFill>
                  <a:schemeClr val="tx1"/>
                </a:solidFill>
                <a:latin typeface="標楷體" panose="03000509000000000000" pitchFamily="65" charset="-120"/>
                <a:ea typeface="標楷體" panose="03000509000000000000" pitchFamily="65" charset="-120"/>
              </a:rPr>
              <a:t>金額，另一方當事人有權對這些款項收取</a:t>
            </a:r>
            <a:r>
              <a:rPr lang="zh-TW" altLang="zh-TW" sz="2600" b="1" dirty="0" smtClean="0">
                <a:solidFill>
                  <a:schemeClr val="tx1"/>
                </a:solidFill>
                <a:latin typeface="標楷體" panose="03000509000000000000" pitchFamily="65" charset="-120"/>
                <a:ea typeface="標楷體" panose="03000509000000000000" pitchFamily="65" charset="-120"/>
              </a:rPr>
              <a:t>利息。</a:t>
            </a:r>
            <a:r>
              <a:rPr lang="zh-TW" altLang="zh-TW" sz="2600" b="1" dirty="0">
                <a:solidFill>
                  <a:schemeClr val="tx1"/>
                </a:solidFill>
                <a:latin typeface="標楷體" panose="03000509000000000000" pitchFamily="65" charset="-120"/>
                <a:ea typeface="標楷體" panose="03000509000000000000" pitchFamily="65" charset="-120"/>
              </a:rPr>
              <a:t>」</a:t>
            </a:r>
          </a:p>
        </p:txBody>
      </p:sp>
    </p:spTree>
    <p:extLst>
      <p:ext uri="{BB962C8B-B14F-4D97-AF65-F5344CB8AC3E}">
        <p14:creationId xmlns:p14="http://schemas.microsoft.com/office/powerpoint/2010/main" val="28480584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99592" y="548680"/>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sz="4400" b="1" dirty="0" smtClean="0">
                <a:solidFill>
                  <a:schemeClr val="tx1"/>
                </a:solidFill>
              </a:rPr>
              <a:t>    </a:t>
            </a:r>
            <a:r>
              <a:rPr lang="zh-TW" altLang="zh-TW" b="1" dirty="0" smtClean="0"/>
              <a:t>第</a:t>
            </a:r>
            <a:r>
              <a:rPr lang="zh-TW" altLang="en-US" b="1" dirty="0" smtClean="0"/>
              <a:t>五</a:t>
            </a:r>
            <a:r>
              <a:rPr lang="zh-TW" altLang="zh-TW" b="1" dirty="0" smtClean="0"/>
              <a:t>節</a:t>
            </a:r>
            <a:r>
              <a:rPr lang="zh-TW" altLang="zh-TW" b="1" dirty="0"/>
              <a:t>　</a:t>
            </a:r>
            <a:r>
              <a:rPr lang="zh-TW" altLang="zh-TW" b="1" dirty="0" smtClean="0"/>
              <a:t>風險移轉與</a:t>
            </a:r>
            <a:r>
              <a:rPr lang="zh-TW" altLang="zh-TW" b="1" dirty="0"/>
              <a:t>情事變更</a:t>
            </a:r>
            <a:r>
              <a:rPr lang="en-US" altLang="zh-TW" b="1" dirty="0" smtClean="0"/>
              <a:t/>
            </a:r>
            <a:br>
              <a:rPr lang="en-US" altLang="zh-TW" b="1" dirty="0" smtClean="0"/>
            </a:br>
            <a:r>
              <a:rPr lang="en-US" altLang="zh-TW" b="1" dirty="0" smtClean="0"/>
              <a:t>         </a:t>
            </a:r>
            <a:endParaRPr lang="en-US" altLang="zh-TW" b="1" dirty="0">
              <a:solidFill>
                <a:schemeClr val="tx1"/>
              </a:solidFill>
            </a:endParaRPr>
          </a:p>
        </p:txBody>
      </p:sp>
      <p:sp>
        <p:nvSpPr>
          <p:cNvPr id="3" name="文字版面配置區 2"/>
          <p:cNvSpPr>
            <a:spLocks noGrp="1"/>
          </p:cNvSpPr>
          <p:nvPr>
            <p:ph type="body" idx="1"/>
          </p:nvPr>
        </p:nvSpPr>
        <p:spPr>
          <a:xfrm>
            <a:off x="827584" y="2636912"/>
            <a:ext cx="7560840" cy="961256"/>
          </a:xfrm>
        </p:spPr>
        <p:txBody>
          <a:bodyPr>
            <a:noAutofit/>
          </a:bodyPr>
          <a:lstStyle/>
          <a:p>
            <a:r>
              <a:rPr lang="zh-TW" altLang="zh-TW" sz="3200" b="1" dirty="0">
                <a:solidFill>
                  <a:schemeClr val="tx1"/>
                </a:solidFill>
              </a:rPr>
              <a:t>一、風險移轉之基本</a:t>
            </a:r>
            <a:r>
              <a:rPr lang="zh-TW" altLang="zh-TW" sz="3200" b="1" dirty="0" smtClean="0">
                <a:solidFill>
                  <a:schemeClr val="tx1"/>
                </a:solidFill>
              </a:rPr>
              <a:t>原則</a:t>
            </a:r>
            <a:endParaRPr lang="en-US" altLang="zh-TW" sz="3200" b="1" dirty="0" smtClean="0">
              <a:solidFill>
                <a:schemeClr val="tx1"/>
              </a:solidFill>
            </a:endParaRPr>
          </a:p>
          <a:p>
            <a:r>
              <a:rPr lang="en-US" altLang="zh-TW" sz="3200" b="1" dirty="0" smtClean="0">
                <a:solidFill>
                  <a:schemeClr val="tx1"/>
                </a:solidFill>
                <a:latin typeface="標楷體" panose="03000509000000000000" pitchFamily="65" charset="-120"/>
                <a:ea typeface="標楷體" panose="03000509000000000000" pitchFamily="65" charset="-120"/>
              </a:rPr>
              <a:t>    CISG</a:t>
            </a:r>
            <a:r>
              <a:rPr lang="zh-TW" altLang="zh-TW" sz="3200" b="1" dirty="0" smtClean="0">
                <a:solidFill>
                  <a:schemeClr val="tx1"/>
                </a:solidFill>
                <a:latin typeface="標楷體" panose="03000509000000000000" pitchFamily="65" charset="-120"/>
                <a:ea typeface="標楷體" panose="03000509000000000000" pitchFamily="65" charset="-120"/>
              </a:rPr>
              <a:t>第</a:t>
            </a:r>
            <a:r>
              <a:rPr lang="en-US" altLang="zh-TW" sz="3200" b="1" dirty="0" smtClean="0">
                <a:solidFill>
                  <a:schemeClr val="tx1"/>
                </a:solidFill>
                <a:latin typeface="標楷體" panose="03000509000000000000" pitchFamily="65" charset="-120"/>
                <a:ea typeface="標楷體" panose="03000509000000000000" pitchFamily="65" charset="-120"/>
              </a:rPr>
              <a:t>66</a:t>
            </a:r>
            <a:r>
              <a:rPr lang="zh-TW" altLang="zh-TW" sz="3200" b="1" dirty="0" smtClean="0">
                <a:solidFill>
                  <a:schemeClr val="tx1"/>
                </a:solidFill>
                <a:latin typeface="標楷體" panose="03000509000000000000" pitchFamily="65" charset="-120"/>
                <a:ea typeface="標楷體" panose="03000509000000000000" pitchFamily="65" charset="-120"/>
              </a:rPr>
              <a:t>條</a:t>
            </a:r>
            <a:r>
              <a:rPr lang="zh-TW" altLang="zh-TW" sz="3200" b="1" dirty="0">
                <a:solidFill>
                  <a:schemeClr val="tx1"/>
                </a:solidFill>
                <a:latin typeface="標楷體" panose="03000509000000000000" pitchFamily="65" charset="-120"/>
                <a:ea typeface="標楷體" panose="03000509000000000000" pitchFamily="65" charset="-120"/>
              </a:rPr>
              <a:t>：「買賣標的物在危險移轉由買受人承受負擔後遺失或損壞，買受人支付價金的義務並不因此解除，除非該項遺失或損壞是由出賣人的行為或不行為所造成。</a:t>
            </a:r>
            <a:r>
              <a:rPr lang="zh-TW" altLang="zh-TW" sz="3200" b="1" dirty="0" smtClean="0">
                <a:solidFill>
                  <a:schemeClr val="tx1"/>
                </a:solidFill>
                <a:latin typeface="標楷體" panose="03000509000000000000" pitchFamily="65" charset="-120"/>
                <a:ea typeface="標楷體" panose="03000509000000000000" pitchFamily="65" charset="-120"/>
              </a:rPr>
              <a:t>」</a:t>
            </a:r>
            <a:endParaRPr lang="en-US" altLang="zh-TW" sz="3200" b="1" dirty="0" smtClean="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99755319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sz="4400" b="1" dirty="0" smtClean="0">
                <a:solidFill>
                  <a:schemeClr val="tx1"/>
                </a:solidFill>
              </a:rPr>
              <a:t>    </a:t>
            </a:r>
            <a:r>
              <a:rPr lang="zh-TW" altLang="zh-TW" b="1" dirty="0" smtClean="0"/>
              <a:t>第</a:t>
            </a:r>
            <a:r>
              <a:rPr lang="zh-TW" altLang="en-US" b="1" dirty="0" smtClean="0"/>
              <a:t>五</a:t>
            </a:r>
            <a:r>
              <a:rPr lang="zh-TW" altLang="zh-TW" b="1" dirty="0" smtClean="0"/>
              <a:t>節</a:t>
            </a:r>
            <a:r>
              <a:rPr lang="zh-TW" altLang="zh-TW" b="1" dirty="0"/>
              <a:t>　</a:t>
            </a:r>
            <a:r>
              <a:rPr lang="zh-TW" altLang="zh-TW" b="1" dirty="0" smtClean="0"/>
              <a:t>風險移轉與</a:t>
            </a:r>
            <a:r>
              <a:rPr lang="zh-TW" altLang="zh-TW" b="1" dirty="0"/>
              <a:t>情事變更</a:t>
            </a:r>
            <a:r>
              <a:rPr lang="en-US" altLang="zh-TW" b="1" dirty="0" smtClean="0"/>
              <a:t/>
            </a:r>
            <a:br>
              <a:rPr lang="en-US" altLang="zh-TW" b="1" dirty="0" smtClean="0"/>
            </a:br>
            <a:r>
              <a:rPr lang="en-US" altLang="zh-TW" b="1" dirty="0" smtClean="0"/>
              <a:t>         </a:t>
            </a:r>
            <a:endParaRPr lang="en-US" altLang="zh-TW" b="1" dirty="0">
              <a:solidFill>
                <a:schemeClr val="tx1"/>
              </a:solidFill>
            </a:endParaRPr>
          </a:p>
        </p:txBody>
      </p:sp>
      <p:sp>
        <p:nvSpPr>
          <p:cNvPr id="3" name="文字版面配置區 2"/>
          <p:cNvSpPr>
            <a:spLocks noGrp="1"/>
          </p:cNvSpPr>
          <p:nvPr>
            <p:ph type="body" idx="1"/>
          </p:nvPr>
        </p:nvSpPr>
        <p:spPr>
          <a:xfrm>
            <a:off x="323528" y="2492896"/>
            <a:ext cx="8496944" cy="961256"/>
          </a:xfrm>
        </p:spPr>
        <p:txBody>
          <a:bodyPr>
            <a:noAutofit/>
          </a:bodyPr>
          <a:lstStyle/>
          <a:p>
            <a:r>
              <a:rPr lang="zh-TW" altLang="zh-TW" sz="2800" b="1" dirty="0" smtClean="0">
                <a:solidFill>
                  <a:schemeClr val="tx1"/>
                </a:solidFill>
              </a:rPr>
              <a:t>二、貨物運輸有關之危險負擔</a:t>
            </a:r>
          </a:p>
          <a:p>
            <a:r>
              <a:rPr lang="zh-TW" altLang="zh-TW" sz="2800" b="1" dirty="0" smtClean="0">
                <a:solidFill>
                  <a:schemeClr val="tx1"/>
                </a:solidFill>
              </a:rPr>
              <a:t>CISG第</a:t>
            </a:r>
            <a:r>
              <a:rPr lang="en-US" altLang="zh-TW" sz="2800" b="1" dirty="0" smtClean="0">
                <a:solidFill>
                  <a:schemeClr val="tx1"/>
                </a:solidFill>
              </a:rPr>
              <a:t>67</a:t>
            </a:r>
            <a:r>
              <a:rPr lang="zh-TW" altLang="zh-TW" sz="2800" b="1" dirty="0" smtClean="0">
                <a:solidFill>
                  <a:schemeClr val="tx1"/>
                </a:solidFill>
              </a:rPr>
              <a:t>條： </a:t>
            </a:r>
          </a:p>
          <a:p>
            <a:r>
              <a:rPr lang="en-US" altLang="zh-TW" sz="2800" b="1" dirty="0" smtClean="0">
                <a:solidFill>
                  <a:schemeClr val="tx1"/>
                </a:solidFill>
              </a:rPr>
              <a:t>(</a:t>
            </a:r>
            <a:r>
              <a:rPr lang="zh-TW" altLang="zh-TW" sz="2800" b="1" dirty="0" smtClean="0">
                <a:solidFill>
                  <a:schemeClr val="tx1"/>
                </a:solidFill>
              </a:rPr>
              <a:t>一</a:t>
            </a:r>
            <a:r>
              <a:rPr lang="en-US" altLang="zh-TW" sz="2800" b="1" dirty="0" smtClean="0">
                <a:solidFill>
                  <a:schemeClr val="tx1"/>
                </a:solidFill>
              </a:rPr>
              <a:t>)</a:t>
            </a:r>
            <a:r>
              <a:rPr lang="zh-TW" altLang="zh-TW" sz="2800" b="1" dirty="0" smtClean="0">
                <a:solidFill>
                  <a:schemeClr val="tx1"/>
                </a:solidFill>
              </a:rPr>
              <a:t>如果買賣涉及貨物的運輸，但出賣人並無義務在某一特定地點交付貨物，則自貨物按照買賣契約交付給第一運送人以轉交給買受人時起，風險移轉予買受人負擔。</a:t>
            </a:r>
            <a:endParaRPr lang="en-US" altLang="zh-TW" sz="2800" b="1" dirty="0" smtClean="0">
              <a:solidFill>
                <a:schemeClr val="tx1"/>
              </a:solidFill>
            </a:endParaRPr>
          </a:p>
          <a:p>
            <a:r>
              <a:rPr lang="en-US" altLang="zh-TW" sz="2800" b="1" dirty="0">
                <a:solidFill>
                  <a:schemeClr val="tx1"/>
                </a:solidFill>
              </a:rPr>
              <a:t>(</a:t>
            </a:r>
            <a:r>
              <a:rPr lang="zh-TW" altLang="zh-TW" sz="2800" b="1" dirty="0">
                <a:solidFill>
                  <a:schemeClr val="tx1"/>
                </a:solidFill>
              </a:rPr>
              <a:t>二</a:t>
            </a:r>
            <a:r>
              <a:rPr lang="en-US" altLang="zh-TW" sz="2800" b="1" dirty="0">
                <a:solidFill>
                  <a:schemeClr val="tx1"/>
                </a:solidFill>
              </a:rPr>
              <a:t>)</a:t>
            </a:r>
            <a:r>
              <a:rPr lang="zh-TW" altLang="zh-TW" sz="2800" b="1" dirty="0">
                <a:solidFill>
                  <a:schemeClr val="tx1"/>
                </a:solidFill>
              </a:rPr>
              <a:t>但是未在貨物上加標記，或向買受人發出通知或以其他方式清楚的註明有關契約以前，風險並不移轉給買受人負擔。」</a:t>
            </a:r>
            <a:endParaRPr lang="zh-TW" altLang="zh-TW" sz="2500" b="1"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70647279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sz="4400" b="1" dirty="0" smtClean="0">
                <a:solidFill>
                  <a:schemeClr val="tx1"/>
                </a:solidFill>
              </a:rPr>
              <a:t>    </a:t>
            </a:r>
            <a:r>
              <a:rPr lang="zh-TW" altLang="zh-TW" b="1" dirty="0" smtClean="0"/>
              <a:t>第</a:t>
            </a:r>
            <a:r>
              <a:rPr lang="zh-TW" altLang="en-US" b="1" dirty="0" smtClean="0"/>
              <a:t>五</a:t>
            </a:r>
            <a:r>
              <a:rPr lang="zh-TW" altLang="zh-TW" b="1" dirty="0" smtClean="0"/>
              <a:t>節</a:t>
            </a:r>
            <a:r>
              <a:rPr lang="zh-TW" altLang="zh-TW" b="1" dirty="0"/>
              <a:t>　</a:t>
            </a:r>
            <a:r>
              <a:rPr lang="zh-TW" altLang="zh-TW" b="1" dirty="0" smtClean="0"/>
              <a:t>風險移轉與</a:t>
            </a:r>
            <a:r>
              <a:rPr lang="zh-TW" altLang="zh-TW" b="1" dirty="0"/>
              <a:t>情事變更</a:t>
            </a:r>
            <a:r>
              <a:rPr lang="en-US" altLang="zh-TW" b="1" dirty="0" smtClean="0"/>
              <a:t/>
            </a:r>
            <a:br>
              <a:rPr lang="en-US" altLang="zh-TW" b="1" dirty="0" smtClean="0"/>
            </a:br>
            <a:r>
              <a:rPr lang="en-US" altLang="zh-TW" b="1" dirty="0" smtClean="0"/>
              <a:t>         </a:t>
            </a:r>
            <a:endParaRPr lang="en-US" altLang="zh-TW" b="1" dirty="0">
              <a:solidFill>
                <a:schemeClr val="tx1"/>
              </a:solidFill>
            </a:endParaRPr>
          </a:p>
        </p:txBody>
      </p:sp>
      <p:sp>
        <p:nvSpPr>
          <p:cNvPr id="3" name="文字版面配置區 2"/>
          <p:cNvSpPr>
            <a:spLocks noGrp="1"/>
          </p:cNvSpPr>
          <p:nvPr>
            <p:ph type="body" idx="1"/>
          </p:nvPr>
        </p:nvSpPr>
        <p:spPr>
          <a:xfrm>
            <a:off x="107504" y="2564904"/>
            <a:ext cx="8496944" cy="961256"/>
          </a:xfrm>
        </p:spPr>
        <p:txBody>
          <a:bodyPr>
            <a:noAutofit/>
          </a:bodyPr>
          <a:lstStyle/>
          <a:p>
            <a:r>
              <a:rPr lang="zh-TW" altLang="zh-TW" sz="2800" b="1" dirty="0">
                <a:solidFill>
                  <a:schemeClr val="tx1"/>
                </a:solidFill>
              </a:rPr>
              <a:t>三、轉運中貨物有關之危險負擔</a:t>
            </a:r>
          </a:p>
          <a:p>
            <a:r>
              <a:rPr lang="en-US" altLang="zh-TW" sz="2800" b="1" dirty="0" smtClean="0">
                <a:solidFill>
                  <a:schemeClr val="tx1"/>
                </a:solidFill>
                <a:latin typeface="標楷體" panose="03000509000000000000" pitchFamily="65" charset="-120"/>
                <a:ea typeface="標楷體" panose="03000509000000000000" pitchFamily="65" charset="-120"/>
              </a:rPr>
              <a:t>    CISG</a:t>
            </a:r>
            <a:r>
              <a:rPr lang="zh-TW" altLang="zh-TW" sz="2800" b="1" dirty="0" smtClean="0">
                <a:solidFill>
                  <a:schemeClr val="tx1"/>
                </a:solidFill>
                <a:latin typeface="標楷體" panose="03000509000000000000" pitchFamily="65" charset="-120"/>
                <a:ea typeface="標楷體" panose="03000509000000000000" pitchFamily="65" charset="-120"/>
              </a:rPr>
              <a:t>第</a:t>
            </a:r>
            <a:r>
              <a:rPr lang="en-US" altLang="zh-TW" sz="2800" b="1" dirty="0" smtClean="0">
                <a:solidFill>
                  <a:schemeClr val="tx1"/>
                </a:solidFill>
                <a:latin typeface="標楷體" panose="03000509000000000000" pitchFamily="65" charset="-120"/>
                <a:ea typeface="標楷體" panose="03000509000000000000" pitchFamily="65" charset="-120"/>
              </a:rPr>
              <a:t>68</a:t>
            </a:r>
            <a:r>
              <a:rPr lang="zh-TW" altLang="zh-TW" sz="2800" b="1" dirty="0" smtClean="0">
                <a:solidFill>
                  <a:schemeClr val="tx1"/>
                </a:solidFill>
                <a:latin typeface="標楷體" panose="03000509000000000000" pitchFamily="65" charset="-120"/>
                <a:ea typeface="標楷體" panose="03000509000000000000" pitchFamily="65" charset="-120"/>
              </a:rPr>
              <a:t>條</a:t>
            </a:r>
            <a:r>
              <a:rPr lang="zh-TW" altLang="zh-TW" sz="2800" b="1" dirty="0">
                <a:solidFill>
                  <a:schemeClr val="tx1"/>
                </a:solidFill>
                <a:latin typeface="標楷體" panose="03000509000000000000" pitchFamily="65" charset="-120"/>
                <a:ea typeface="標楷體" panose="03000509000000000000" pitchFamily="65" charset="-120"/>
              </a:rPr>
              <a:t>：「對於買賣正在運輸途中的貨物</a:t>
            </a:r>
            <a:r>
              <a:rPr lang="zh-TW" altLang="zh-TW" sz="2800" b="1" dirty="0" smtClean="0">
                <a:solidFill>
                  <a:schemeClr val="tx1"/>
                </a:solidFill>
                <a:latin typeface="標楷體" panose="03000509000000000000" pitchFamily="65" charset="-120"/>
                <a:ea typeface="標楷體" panose="03000509000000000000" pitchFamily="65" charset="-120"/>
              </a:rPr>
              <a:t>，</a:t>
            </a:r>
            <a:endParaRPr lang="en-US" altLang="zh-TW" sz="2800" b="1" dirty="0" smtClean="0">
              <a:solidFill>
                <a:schemeClr val="tx1"/>
              </a:solidFill>
              <a:latin typeface="標楷體" panose="03000509000000000000" pitchFamily="65" charset="-120"/>
              <a:ea typeface="標楷體" panose="03000509000000000000" pitchFamily="65" charset="-120"/>
            </a:endParaRPr>
          </a:p>
          <a:p>
            <a:r>
              <a:rPr lang="en-US" altLang="zh-TW" sz="2800" b="1" dirty="0">
                <a:solidFill>
                  <a:schemeClr val="tx1"/>
                </a:solidFill>
                <a:latin typeface="標楷體" panose="03000509000000000000" pitchFamily="65" charset="-120"/>
                <a:ea typeface="標楷體" panose="03000509000000000000" pitchFamily="65" charset="-120"/>
              </a:rPr>
              <a:t> </a:t>
            </a:r>
            <a:r>
              <a:rPr lang="en-US" altLang="zh-TW" sz="2800" b="1" dirty="0" smtClean="0">
                <a:solidFill>
                  <a:schemeClr val="tx1"/>
                </a:solidFill>
                <a:latin typeface="標楷體" panose="03000509000000000000" pitchFamily="65" charset="-120"/>
                <a:ea typeface="標楷體" panose="03000509000000000000" pitchFamily="65" charset="-120"/>
              </a:rPr>
              <a:t>   </a:t>
            </a:r>
            <a:r>
              <a:rPr lang="zh-TW" altLang="zh-TW" sz="2800" b="1" dirty="0" smtClean="0">
                <a:solidFill>
                  <a:schemeClr val="tx1"/>
                </a:solidFill>
                <a:latin typeface="標楷體" panose="03000509000000000000" pitchFamily="65" charset="-120"/>
                <a:ea typeface="標楷體" panose="03000509000000000000" pitchFamily="65" charset="-120"/>
              </a:rPr>
              <a:t>從</a:t>
            </a:r>
            <a:r>
              <a:rPr lang="zh-TW" altLang="zh-TW" sz="2800" b="1" dirty="0">
                <a:solidFill>
                  <a:schemeClr val="tx1"/>
                </a:solidFill>
                <a:latin typeface="標楷體" panose="03000509000000000000" pitchFamily="65" charset="-120"/>
                <a:ea typeface="標楷體" panose="03000509000000000000" pitchFamily="65" charset="-120"/>
              </a:rPr>
              <a:t>訂立契約時起，危險移轉給買受人承擔；惟</a:t>
            </a:r>
            <a:r>
              <a:rPr lang="zh-TW" altLang="zh-TW" sz="2800" b="1" dirty="0" smtClean="0">
                <a:solidFill>
                  <a:schemeClr val="tx1"/>
                </a:solidFill>
                <a:latin typeface="標楷體" panose="03000509000000000000" pitchFamily="65" charset="-120"/>
                <a:ea typeface="標楷體" panose="03000509000000000000" pitchFamily="65" charset="-120"/>
              </a:rPr>
              <a:t>，</a:t>
            </a:r>
            <a:endParaRPr lang="en-US" altLang="zh-TW" sz="2800" b="1" dirty="0" smtClean="0">
              <a:solidFill>
                <a:schemeClr val="tx1"/>
              </a:solidFill>
              <a:latin typeface="標楷體" panose="03000509000000000000" pitchFamily="65" charset="-120"/>
              <a:ea typeface="標楷體" panose="03000509000000000000" pitchFamily="65" charset="-120"/>
            </a:endParaRPr>
          </a:p>
          <a:p>
            <a:r>
              <a:rPr lang="en-US" altLang="zh-TW" sz="2800" b="1" dirty="0">
                <a:solidFill>
                  <a:schemeClr val="tx1"/>
                </a:solidFill>
                <a:latin typeface="標楷體" panose="03000509000000000000" pitchFamily="65" charset="-120"/>
                <a:ea typeface="標楷體" panose="03000509000000000000" pitchFamily="65" charset="-120"/>
              </a:rPr>
              <a:t> </a:t>
            </a:r>
            <a:r>
              <a:rPr lang="en-US" altLang="zh-TW" sz="2800" b="1" dirty="0" smtClean="0">
                <a:solidFill>
                  <a:schemeClr val="tx1"/>
                </a:solidFill>
                <a:latin typeface="標楷體" panose="03000509000000000000" pitchFamily="65" charset="-120"/>
                <a:ea typeface="標楷體" panose="03000509000000000000" pitchFamily="65" charset="-120"/>
              </a:rPr>
              <a:t>   </a:t>
            </a:r>
            <a:r>
              <a:rPr lang="zh-TW" altLang="zh-TW" sz="2800" b="1" dirty="0" smtClean="0">
                <a:solidFill>
                  <a:schemeClr val="tx1"/>
                </a:solidFill>
                <a:latin typeface="標楷體" panose="03000509000000000000" pitchFamily="65" charset="-120"/>
                <a:ea typeface="標楷體" panose="03000509000000000000" pitchFamily="65" charset="-120"/>
              </a:rPr>
              <a:t>如果</a:t>
            </a:r>
            <a:r>
              <a:rPr lang="zh-TW" altLang="zh-TW" sz="2800" b="1" dirty="0">
                <a:solidFill>
                  <a:schemeClr val="tx1"/>
                </a:solidFill>
                <a:latin typeface="標楷體" panose="03000509000000000000" pitchFamily="65" charset="-120"/>
                <a:ea typeface="標楷體" panose="03000509000000000000" pitchFamily="65" charset="-120"/>
              </a:rPr>
              <a:t>情況表明有此需要，亦得從貨物交予簽發</a:t>
            </a:r>
            <a:r>
              <a:rPr lang="zh-TW" altLang="zh-TW" sz="2800" b="1" dirty="0" smtClean="0">
                <a:solidFill>
                  <a:schemeClr val="tx1"/>
                </a:solidFill>
                <a:latin typeface="標楷體" panose="03000509000000000000" pitchFamily="65" charset="-120"/>
                <a:ea typeface="標楷體" panose="03000509000000000000" pitchFamily="65" charset="-120"/>
              </a:rPr>
              <a:t>運</a:t>
            </a:r>
            <a:endParaRPr lang="en-US" altLang="zh-TW" sz="2800" b="1" dirty="0" smtClean="0">
              <a:solidFill>
                <a:schemeClr val="tx1"/>
              </a:solidFill>
              <a:latin typeface="標楷體" panose="03000509000000000000" pitchFamily="65" charset="-120"/>
              <a:ea typeface="標楷體" panose="03000509000000000000" pitchFamily="65" charset="-120"/>
            </a:endParaRPr>
          </a:p>
          <a:p>
            <a:r>
              <a:rPr lang="en-US" altLang="zh-TW" sz="2800" b="1" dirty="0">
                <a:solidFill>
                  <a:schemeClr val="tx1"/>
                </a:solidFill>
                <a:latin typeface="標楷體" panose="03000509000000000000" pitchFamily="65" charset="-120"/>
                <a:ea typeface="標楷體" panose="03000509000000000000" pitchFamily="65" charset="-120"/>
              </a:rPr>
              <a:t> </a:t>
            </a:r>
            <a:r>
              <a:rPr lang="en-US" altLang="zh-TW" sz="2800" b="1" dirty="0" smtClean="0">
                <a:solidFill>
                  <a:schemeClr val="tx1"/>
                </a:solidFill>
                <a:latin typeface="標楷體" panose="03000509000000000000" pitchFamily="65" charset="-120"/>
                <a:ea typeface="標楷體" panose="03000509000000000000" pitchFamily="65" charset="-120"/>
              </a:rPr>
              <a:t>   </a:t>
            </a:r>
            <a:r>
              <a:rPr lang="zh-TW" altLang="zh-TW" sz="2800" b="1" dirty="0" smtClean="0">
                <a:solidFill>
                  <a:schemeClr val="tx1"/>
                </a:solidFill>
                <a:latin typeface="標楷體" panose="03000509000000000000" pitchFamily="65" charset="-120"/>
                <a:ea typeface="標楷體" panose="03000509000000000000" pitchFamily="65" charset="-120"/>
              </a:rPr>
              <a:t>送</a:t>
            </a:r>
            <a:r>
              <a:rPr lang="zh-TW" altLang="zh-TW" sz="2800" b="1" dirty="0">
                <a:solidFill>
                  <a:schemeClr val="tx1"/>
                </a:solidFill>
                <a:latin typeface="標楷體" panose="03000509000000000000" pitchFamily="65" charset="-120"/>
                <a:ea typeface="標楷體" panose="03000509000000000000" pitchFamily="65" charset="-120"/>
              </a:rPr>
              <a:t>契約單據之運送人時起，風險移由買受人負擔</a:t>
            </a:r>
            <a:r>
              <a:rPr lang="zh-TW" altLang="zh-TW" sz="2800" b="1" dirty="0" smtClean="0">
                <a:solidFill>
                  <a:schemeClr val="tx1"/>
                </a:solidFill>
                <a:latin typeface="標楷體" panose="03000509000000000000" pitchFamily="65" charset="-120"/>
                <a:ea typeface="標楷體" panose="03000509000000000000" pitchFamily="65" charset="-120"/>
              </a:rPr>
              <a:t>。</a:t>
            </a:r>
            <a:endParaRPr lang="en-US" altLang="zh-TW" sz="2800" b="1" dirty="0" smtClean="0">
              <a:solidFill>
                <a:schemeClr val="tx1"/>
              </a:solidFill>
              <a:latin typeface="標楷體" panose="03000509000000000000" pitchFamily="65" charset="-120"/>
              <a:ea typeface="標楷體" panose="03000509000000000000" pitchFamily="65" charset="-120"/>
            </a:endParaRPr>
          </a:p>
          <a:p>
            <a:r>
              <a:rPr lang="en-US" altLang="zh-TW" sz="2800" b="1" dirty="0">
                <a:solidFill>
                  <a:schemeClr val="tx1"/>
                </a:solidFill>
                <a:latin typeface="標楷體" panose="03000509000000000000" pitchFamily="65" charset="-120"/>
                <a:ea typeface="標楷體" panose="03000509000000000000" pitchFamily="65" charset="-120"/>
              </a:rPr>
              <a:t> </a:t>
            </a:r>
            <a:r>
              <a:rPr lang="en-US" altLang="zh-TW" sz="2800" b="1" dirty="0" smtClean="0">
                <a:solidFill>
                  <a:schemeClr val="tx1"/>
                </a:solidFill>
                <a:latin typeface="標楷體" panose="03000509000000000000" pitchFamily="65" charset="-120"/>
                <a:ea typeface="標楷體" panose="03000509000000000000" pitchFamily="65" charset="-120"/>
              </a:rPr>
              <a:t>   </a:t>
            </a:r>
            <a:r>
              <a:rPr lang="zh-TW" altLang="zh-TW" sz="2800" b="1" dirty="0" smtClean="0">
                <a:solidFill>
                  <a:schemeClr val="tx1"/>
                </a:solidFill>
                <a:latin typeface="標楷體" panose="03000509000000000000" pitchFamily="65" charset="-120"/>
                <a:ea typeface="標楷體" panose="03000509000000000000" pitchFamily="65" charset="-120"/>
              </a:rPr>
              <a:t>儘管如此</a:t>
            </a:r>
            <a:r>
              <a:rPr lang="zh-TW" altLang="zh-TW" sz="2800" b="1" dirty="0">
                <a:solidFill>
                  <a:schemeClr val="tx1"/>
                </a:solidFill>
                <a:latin typeface="標楷體" panose="03000509000000000000" pitchFamily="65" charset="-120"/>
                <a:ea typeface="標楷體" panose="03000509000000000000" pitchFamily="65" charset="-120"/>
              </a:rPr>
              <a:t>，如果出賣人在訂立契約時已知或可</a:t>
            </a:r>
            <a:r>
              <a:rPr lang="zh-TW" altLang="zh-TW" sz="2800" b="1" dirty="0" smtClean="0">
                <a:solidFill>
                  <a:schemeClr val="tx1"/>
                </a:solidFill>
                <a:latin typeface="標楷體" panose="03000509000000000000" pitchFamily="65" charset="-120"/>
                <a:ea typeface="標楷體" panose="03000509000000000000" pitchFamily="65" charset="-120"/>
              </a:rPr>
              <a:t>得</a:t>
            </a:r>
            <a:endParaRPr lang="en-US" altLang="zh-TW" sz="2800" b="1" dirty="0" smtClean="0">
              <a:solidFill>
                <a:schemeClr val="tx1"/>
              </a:solidFill>
              <a:latin typeface="標楷體" panose="03000509000000000000" pitchFamily="65" charset="-120"/>
              <a:ea typeface="標楷體" panose="03000509000000000000" pitchFamily="65" charset="-120"/>
            </a:endParaRPr>
          </a:p>
          <a:p>
            <a:r>
              <a:rPr lang="en-US" altLang="zh-TW" sz="2800" b="1" dirty="0">
                <a:solidFill>
                  <a:schemeClr val="tx1"/>
                </a:solidFill>
                <a:latin typeface="標楷體" panose="03000509000000000000" pitchFamily="65" charset="-120"/>
                <a:ea typeface="標楷體" panose="03000509000000000000" pitchFamily="65" charset="-120"/>
              </a:rPr>
              <a:t> </a:t>
            </a:r>
            <a:r>
              <a:rPr lang="en-US" altLang="zh-TW" sz="2800" b="1" dirty="0" smtClean="0">
                <a:solidFill>
                  <a:schemeClr val="tx1"/>
                </a:solidFill>
                <a:latin typeface="標楷體" panose="03000509000000000000" pitchFamily="65" charset="-120"/>
                <a:ea typeface="標楷體" panose="03000509000000000000" pitchFamily="65" charset="-120"/>
              </a:rPr>
              <a:t>   </a:t>
            </a:r>
            <a:r>
              <a:rPr lang="zh-TW" altLang="zh-TW" sz="2800" b="1" dirty="0" smtClean="0">
                <a:solidFill>
                  <a:schemeClr val="tx1"/>
                </a:solidFill>
                <a:latin typeface="標楷體" panose="03000509000000000000" pitchFamily="65" charset="-120"/>
                <a:ea typeface="標楷體" panose="03000509000000000000" pitchFamily="65" charset="-120"/>
              </a:rPr>
              <a:t>而</a:t>
            </a:r>
            <a:r>
              <a:rPr lang="zh-TW" altLang="zh-TW" sz="2800" b="1" dirty="0">
                <a:solidFill>
                  <a:schemeClr val="tx1"/>
                </a:solidFill>
                <a:latin typeface="標楷體" panose="03000509000000000000" pitchFamily="65" charset="-120"/>
                <a:ea typeface="標楷體" panose="03000509000000000000" pitchFamily="65" charset="-120"/>
              </a:rPr>
              <a:t>知貨物已經毀損滅失，但未將此事實告知買</a:t>
            </a:r>
            <a:r>
              <a:rPr lang="zh-TW" altLang="zh-TW" sz="2800" b="1" dirty="0" smtClean="0">
                <a:solidFill>
                  <a:schemeClr val="tx1"/>
                </a:solidFill>
                <a:latin typeface="標楷體" panose="03000509000000000000" pitchFamily="65" charset="-120"/>
                <a:ea typeface="標楷體" panose="03000509000000000000" pitchFamily="65" charset="-120"/>
              </a:rPr>
              <a:t>受</a:t>
            </a:r>
            <a:endParaRPr lang="en-US" altLang="zh-TW" sz="2800" b="1" dirty="0" smtClean="0">
              <a:solidFill>
                <a:schemeClr val="tx1"/>
              </a:solidFill>
              <a:latin typeface="標楷體" panose="03000509000000000000" pitchFamily="65" charset="-120"/>
              <a:ea typeface="標楷體" panose="03000509000000000000" pitchFamily="65" charset="-120"/>
            </a:endParaRPr>
          </a:p>
          <a:p>
            <a:r>
              <a:rPr lang="en-US" altLang="zh-TW" sz="2800" b="1" dirty="0">
                <a:solidFill>
                  <a:schemeClr val="tx1"/>
                </a:solidFill>
                <a:latin typeface="標楷體" panose="03000509000000000000" pitchFamily="65" charset="-120"/>
                <a:ea typeface="標楷體" panose="03000509000000000000" pitchFamily="65" charset="-120"/>
              </a:rPr>
              <a:t> </a:t>
            </a:r>
            <a:r>
              <a:rPr lang="en-US" altLang="zh-TW" sz="2800" b="1" dirty="0" smtClean="0">
                <a:solidFill>
                  <a:schemeClr val="tx1"/>
                </a:solidFill>
                <a:latin typeface="標楷體" panose="03000509000000000000" pitchFamily="65" charset="-120"/>
                <a:ea typeface="標楷體" panose="03000509000000000000" pitchFamily="65" charset="-120"/>
              </a:rPr>
              <a:t>   </a:t>
            </a:r>
            <a:r>
              <a:rPr lang="zh-TW" altLang="zh-TW" sz="2800" b="1" dirty="0" smtClean="0">
                <a:solidFill>
                  <a:schemeClr val="tx1"/>
                </a:solidFill>
                <a:latin typeface="標楷體" panose="03000509000000000000" pitchFamily="65" charset="-120"/>
                <a:ea typeface="標楷體" panose="03000509000000000000" pitchFamily="65" charset="-120"/>
              </a:rPr>
              <a:t>人</a:t>
            </a:r>
            <a:r>
              <a:rPr lang="zh-TW" altLang="zh-TW" sz="2800" b="1" dirty="0">
                <a:solidFill>
                  <a:schemeClr val="tx1"/>
                </a:solidFill>
                <a:latin typeface="標楷體" panose="03000509000000000000" pitchFamily="65" charset="-120"/>
                <a:ea typeface="標楷體" panose="03000509000000000000" pitchFamily="65" charset="-120"/>
              </a:rPr>
              <a:t>，則毀損滅失之危險負擔由出賣人負責。」</a:t>
            </a:r>
            <a:endParaRPr lang="zh-TW" altLang="zh-TW" sz="2500" b="1"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542032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548680"/>
            <a:ext cx="7772400" cy="1362075"/>
          </a:xfrm>
        </p:spPr>
        <p:txBody>
          <a:bodyPr>
            <a:normAutofit/>
          </a:bodyPr>
          <a:lstStyle/>
          <a:p>
            <a:r>
              <a:rPr lang="zh-TW" altLang="zh-TW" b="1" dirty="0"/>
              <a:t>第一章　國際貿易法的意義</a:t>
            </a:r>
            <a:r>
              <a:rPr lang="en-US" altLang="zh-TW" b="1" dirty="0"/>
              <a:t/>
            </a:r>
            <a:br>
              <a:rPr lang="en-US" altLang="zh-TW" b="1" dirty="0"/>
            </a:br>
            <a:r>
              <a:rPr lang="en-US" altLang="zh-TW" dirty="0" smtClean="0"/>
              <a:t>        </a:t>
            </a:r>
            <a:r>
              <a:rPr lang="zh-TW" altLang="zh-TW" b="1" dirty="0" smtClean="0">
                <a:solidFill>
                  <a:schemeClr val="tx1"/>
                </a:solidFill>
              </a:rPr>
              <a:t>三</a:t>
            </a:r>
            <a:r>
              <a:rPr lang="zh-TW" altLang="zh-TW" b="1" dirty="0">
                <a:solidFill>
                  <a:schemeClr val="tx1"/>
                </a:solidFill>
              </a:rPr>
              <a:t>、國際貿易法的發展階段</a:t>
            </a:r>
            <a:endParaRPr lang="zh-TW" altLang="en-US" b="1" dirty="0">
              <a:solidFill>
                <a:schemeClr val="tx1"/>
              </a:solidFill>
            </a:endParaRPr>
          </a:p>
        </p:txBody>
      </p:sp>
      <p:sp>
        <p:nvSpPr>
          <p:cNvPr id="3" name="文字版面配置區 2"/>
          <p:cNvSpPr>
            <a:spLocks noGrp="1"/>
          </p:cNvSpPr>
          <p:nvPr>
            <p:ph type="body" idx="1"/>
          </p:nvPr>
        </p:nvSpPr>
        <p:spPr>
          <a:xfrm>
            <a:off x="323528" y="2547938"/>
            <a:ext cx="8640960" cy="3545358"/>
          </a:xfrm>
        </p:spPr>
        <p:txBody>
          <a:bodyPr>
            <a:noAutofit/>
          </a:bodyPr>
          <a:lstStyle/>
          <a:p>
            <a:r>
              <a:rPr lang="zh-TW" altLang="zh-TW" sz="3200" b="1" dirty="0" smtClean="0">
                <a:solidFill>
                  <a:schemeClr val="tx1"/>
                </a:solidFill>
              </a:rPr>
              <a:t>二</a:t>
            </a:r>
            <a:r>
              <a:rPr lang="zh-TW" altLang="en-US" sz="3200" b="1" dirty="0" smtClean="0">
                <a:solidFill>
                  <a:schemeClr val="tx1"/>
                </a:solidFill>
              </a:rPr>
              <a:t>、</a:t>
            </a:r>
            <a:r>
              <a:rPr lang="zh-TW" altLang="zh-TW" sz="3200" b="1" dirty="0" smtClean="0">
                <a:solidFill>
                  <a:schemeClr val="tx1"/>
                </a:solidFill>
              </a:rPr>
              <a:t>第二</a:t>
            </a:r>
            <a:r>
              <a:rPr lang="zh-TW" altLang="zh-TW" sz="3200" b="1" dirty="0">
                <a:solidFill>
                  <a:schemeClr val="tx1"/>
                </a:solidFill>
              </a:rPr>
              <a:t>發展</a:t>
            </a:r>
            <a:r>
              <a:rPr lang="zh-TW" altLang="zh-TW" sz="3200" b="1" dirty="0" smtClean="0">
                <a:solidFill>
                  <a:schemeClr val="tx1"/>
                </a:solidFill>
              </a:rPr>
              <a:t>階段</a:t>
            </a:r>
            <a:r>
              <a:rPr lang="en-US" altLang="zh-TW" sz="3200" b="1" dirty="0" smtClean="0">
                <a:solidFill>
                  <a:schemeClr val="tx1"/>
                </a:solidFill>
              </a:rPr>
              <a:t> </a:t>
            </a:r>
          </a:p>
          <a:p>
            <a:r>
              <a:rPr lang="en-US" altLang="zh-TW" sz="3200" b="1" dirty="0" smtClean="0">
                <a:solidFill>
                  <a:schemeClr val="tx1"/>
                </a:solidFill>
              </a:rPr>
              <a:t>(</a:t>
            </a:r>
            <a:r>
              <a:rPr lang="zh-TW" altLang="en-US" sz="3200" b="1" dirty="0" smtClean="0">
                <a:solidFill>
                  <a:schemeClr val="tx1"/>
                </a:solidFill>
              </a:rPr>
              <a:t>五</a:t>
            </a:r>
            <a:r>
              <a:rPr lang="en-US" altLang="zh-TW" sz="3200" b="1" dirty="0" smtClean="0">
                <a:solidFill>
                  <a:schemeClr val="tx1"/>
                </a:solidFill>
              </a:rPr>
              <a:t>)</a:t>
            </a:r>
            <a:r>
              <a:rPr lang="zh-TW" altLang="zh-TW" sz="3200" b="1" dirty="0">
                <a:solidFill>
                  <a:schemeClr val="tx1"/>
                </a:solidFill>
              </a:rPr>
              <a:t>聯合國國際貿易法委員會（</a:t>
            </a:r>
            <a:r>
              <a:rPr lang="en-US" altLang="zh-TW" sz="3200" b="1" dirty="0">
                <a:solidFill>
                  <a:schemeClr val="tx1"/>
                </a:solidFill>
              </a:rPr>
              <a:t>United Nations Commission on Int'l Trade </a:t>
            </a:r>
            <a:r>
              <a:rPr lang="en-US" altLang="zh-TW" sz="3200" b="1" dirty="0" err="1">
                <a:solidFill>
                  <a:schemeClr val="tx1"/>
                </a:solidFill>
              </a:rPr>
              <a:t>Law;UNCITRAL</a:t>
            </a:r>
            <a:r>
              <a:rPr lang="zh-TW" altLang="zh-TW" sz="3200" b="1" dirty="0">
                <a:solidFill>
                  <a:schemeClr val="tx1"/>
                </a:solidFill>
              </a:rPr>
              <a:t>）還沒有成立</a:t>
            </a:r>
            <a:r>
              <a:rPr lang="zh-TW" altLang="zh-TW" sz="3200" b="1" dirty="0" smtClean="0">
                <a:solidFill>
                  <a:schemeClr val="tx1"/>
                </a:solidFill>
              </a:rPr>
              <a:t>以前制定</a:t>
            </a:r>
            <a:r>
              <a:rPr lang="en-US" altLang="zh-TW" sz="3200" b="1" dirty="0" smtClean="0">
                <a:solidFill>
                  <a:schemeClr val="tx1"/>
                </a:solidFill>
              </a:rPr>
              <a:t>:</a:t>
            </a:r>
          </a:p>
          <a:p>
            <a:r>
              <a:rPr lang="en-US" altLang="zh-TW" sz="3200" b="1" dirty="0">
                <a:solidFill>
                  <a:schemeClr val="tx1"/>
                </a:solidFill>
              </a:rPr>
              <a:t> </a:t>
            </a:r>
            <a:r>
              <a:rPr lang="en-US" altLang="zh-TW" sz="3200" b="1" dirty="0" smtClean="0">
                <a:solidFill>
                  <a:schemeClr val="tx1"/>
                </a:solidFill>
              </a:rPr>
              <a:t>  1</a:t>
            </a:r>
            <a:r>
              <a:rPr lang="zh-TW" altLang="en-US" sz="3200" b="1" dirty="0" smtClean="0">
                <a:solidFill>
                  <a:schemeClr val="tx1"/>
                </a:solidFill>
              </a:rPr>
              <a:t>、</a:t>
            </a:r>
            <a:r>
              <a:rPr lang="en-US" altLang="zh-TW" sz="3200" b="1" dirty="0">
                <a:solidFill>
                  <a:schemeClr val="tx1"/>
                </a:solidFill>
              </a:rPr>
              <a:t>CIF</a:t>
            </a:r>
            <a:r>
              <a:rPr lang="zh-TW" altLang="zh-TW" sz="3200" b="1" dirty="0">
                <a:solidFill>
                  <a:schemeClr val="tx1"/>
                </a:solidFill>
              </a:rPr>
              <a:t>華沙牛津</a:t>
            </a:r>
            <a:r>
              <a:rPr lang="zh-TW" altLang="zh-TW" sz="3200" b="1" dirty="0" smtClean="0">
                <a:solidFill>
                  <a:schemeClr val="tx1"/>
                </a:solidFill>
              </a:rPr>
              <a:t>規則</a:t>
            </a:r>
            <a:r>
              <a:rPr lang="en-US" altLang="zh-TW" sz="3200" b="1" dirty="0" smtClean="0">
                <a:solidFill>
                  <a:schemeClr val="tx1"/>
                </a:solidFill>
              </a:rPr>
              <a:t> : </a:t>
            </a:r>
            <a:r>
              <a:rPr lang="zh-TW" altLang="zh-TW" sz="3200" b="1" dirty="0" smtClean="0">
                <a:solidFill>
                  <a:schemeClr val="tx1"/>
                </a:solidFill>
              </a:rPr>
              <a:t>國際法</a:t>
            </a:r>
            <a:r>
              <a:rPr lang="zh-TW" altLang="zh-TW" sz="3200" b="1" dirty="0">
                <a:solidFill>
                  <a:schemeClr val="tx1"/>
                </a:solidFill>
              </a:rPr>
              <a:t>學會於</a:t>
            </a:r>
            <a:r>
              <a:rPr lang="en-US" altLang="zh-TW" sz="3200" b="1" dirty="0">
                <a:solidFill>
                  <a:schemeClr val="tx1"/>
                </a:solidFill>
              </a:rPr>
              <a:t>1928</a:t>
            </a:r>
            <a:r>
              <a:rPr lang="zh-TW" altLang="zh-TW" sz="3200" b="1" dirty="0" smtClean="0">
                <a:solidFill>
                  <a:schemeClr val="tx1"/>
                </a:solidFill>
              </a:rPr>
              <a:t>與</a:t>
            </a:r>
            <a:endParaRPr lang="en-US" altLang="zh-TW" sz="3200" b="1" dirty="0" smtClean="0">
              <a:solidFill>
                <a:schemeClr val="tx1"/>
              </a:solidFill>
            </a:endParaRPr>
          </a:p>
          <a:p>
            <a:r>
              <a:rPr lang="en-US" altLang="zh-TW" sz="3200" b="1" dirty="0">
                <a:solidFill>
                  <a:schemeClr val="tx1"/>
                </a:solidFill>
              </a:rPr>
              <a:t> </a:t>
            </a:r>
            <a:r>
              <a:rPr lang="en-US" altLang="zh-TW" sz="3200" b="1" dirty="0" smtClean="0">
                <a:solidFill>
                  <a:schemeClr val="tx1"/>
                </a:solidFill>
              </a:rPr>
              <a:t>                                             1932</a:t>
            </a:r>
            <a:r>
              <a:rPr lang="zh-TW" altLang="zh-TW" sz="3200" b="1" dirty="0">
                <a:solidFill>
                  <a:schemeClr val="tx1"/>
                </a:solidFill>
              </a:rPr>
              <a:t>年</a:t>
            </a:r>
            <a:r>
              <a:rPr lang="zh-TW" altLang="zh-TW" sz="3200" b="1" dirty="0" smtClean="0">
                <a:solidFill>
                  <a:schemeClr val="tx1"/>
                </a:solidFill>
              </a:rPr>
              <a:t>制定。</a:t>
            </a:r>
            <a:endParaRPr lang="en-US" altLang="zh-TW" sz="3200" b="1" dirty="0" smtClean="0">
              <a:solidFill>
                <a:schemeClr val="tx1"/>
              </a:solidFill>
            </a:endParaRPr>
          </a:p>
          <a:p>
            <a:r>
              <a:rPr lang="en-US" altLang="zh-TW" sz="3200" b="1" dirty="0">
                <a:solidFill>
                  <a:schemeClr val="tx1"/>
                </a:solidFill>
              </a:rPr>
              <a:t> </a:t>
            </a:r>
            <a:r>
              <a:rPr lang="en-US" altLang="zh-TW" sz="3200" b="1" dirty="0" smtClean="0">
                <a:solidFill>
                  <a:schemeClr val="tx1"/>
                </a:solidFill>
              </a:rPr>
              <a:t>  2</a:t>
            </a:r>
            <a:r>
              <a:rPr lang="zh-TW" altLang="en-US" sz="3200" b="1" dirty="0" smtClean="0">
                <a:solidFill>
                  <a:schemeClr val="tx1"/>
                </a:solidFill>
              </a:rPr>
              <a:t>、</a:t>
            </a:r>
            <a:r>
              <a:rPr lang="zh-TW" altLang="zh-TW" sz="3200" b="1" dirty="0">
                <a:solidFill>
                  <a:schemeClr val="tx1"/>
                </a:solidFill>
              </a:rPr>
              <a:t>國貿</a:t>
            </a:r>
            <a:r>
              <a:rPr lang="zh-TW" altLang="zh-TW" sz="3200" b="1" dirty="0" smtClean="0">
                <a:solidFill>
                  <a:schemeClr val="tx1"/>
                </a:solidFill>
              </a:rPr>
              <a:t>條規</a:t>
            </a:r>
            <a:r>
              <a:rPr lang="en-US" altLang="zh-TW" sz="3200" b="1" dirty="0" smtClean="0">
                <a:solidFill>
                  <a:schemeClr val="tx1"/>
                </a:solidFill>
              </a:rPr>
              <a:t> : </a:t>
            </a:r>
            <a:r>
              <a:rPr lang="zh-TW" altLang="zh-TW" sz="3200" b="1" dirty="0" smtClean="0">
                <a:solidFill>
                  <a:schemeClr val="tx1"/>
                </a:solidFill>
              </a:rPr>
              <a:t>國際商會於</a:t>
            </a:r>
            <a:r>
              <a:rPr lang="en-US" altLang="zh-TW" sz="3200" b="1" dirty="0">
                <a:solidFill>
                  <a:schemeClr val="tx1"/>
                </a:solidFill>
              </a:rPr>
              <a:t>1936</a:t>
            </a:r>
            <a:r>
              <a:rPr lang="zh-TW" altLang="zh-TW" sz="3200" b="1" dirty="0">
                <a:solidFill>
                  <a:schemeClr val="tx1"/>
                </a:solidFill>
              </a:rPr>
              <a:t>年</a:t>
            </a:r>
            <a:r>
              <a:rPr lang="zh-TW" altLang="zh-TW" sz="3200" b="1" dirty="0" smtClean="0">
                <a:solidFill>
                  <a:schemeClr val="tx1"/>
                </a:solidFill>
              </a:rPr>
              <a:t>制定。</a:t>
            </a:r>
            <a:endParaRPr lang="en-US" altLang="zh-TW" sz="3200" b="1" dirty="0" smtClean="0">
              <a:solidFill>
                <a:schemeClr val="tx1"/>
              </a:solidFill>
            </a:endParaRPr>
          </a:p>
        </p:txBody>
      </p:sp>
    </p:spTree>
    <p:extLst>
      <p:ext uri="{BB962C8B-B14F-4D97-AF65-F5344CB8AC3E}">
        <p14:creationId xmlns:p14="http://schemas.microsoft.com/office/powerpoint/2010/main" val="42584451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sz="4400" b="1" dirty="0" smtClean="0">
                <a:solidFill>
                  <a:schemeClr val="tx1"/>
                </a:solidFill>
              </a:rPr>
              <a:t>    </a:t>
            </a:r>
            <a:r>
              <a:rPr lang="zh-TW" altLang="zh-TW" b="1" dirty="0" smtClean="0"/>
              <a:t>第</a:t>
            </a:r>
            <a:r>
              <a:rPr lang="zh-TW" altLang="en-US" b="1" dirty="0" smtClean="0"/>
              <a:t>五</a:t>
            </a:r>
            <a:r>
              <a:rPr lang="zh-TW" altLang="zh-TW" b="1" dirty="0" smtClean="0"/>
              <a:t>節</a:t>
            </a:r>
            <a:r>
              <a:rPr lang="zh-TW" altLang="zh-TW" b="1" dirty="0"/>
              <a:t>　</a:t>
            </a:r>
            <a:r>
              <a:rPr lang="zh-TW" altLang="zh-TW" b="1" dirty="0" smtClean="0"/>
              <a:t>風險移轉與</a:t>
            </a:r>
            <a:r>
              <a:rPr lang="zh-TW" altLang="zh-TW" b="1" dirty="0"/>
              <a:t>情事變更</a:t>
            </a:r>
            <a:r>
              <a:rPr lang="en-US" altLang="zh-TW" b="1" dirty="0" smtClean="0"/>
              <a:t/>
            </a:r>
            <a:br>
              <a:rPr lang="en-US" altLang="zh-TW" b="1" dirty="0" smtClean="0"/>
            </a:br>
            <a:r>
              <a:rPr lang="en-US" altLang="zh-TW" b="1" dirty="0" smtClean="0"/>
              <a:t>         </a:t>
            </a:r>
            <a:endParaRPr lang="en-US" altLang="zh-TW" b="1" dirty="0">
              <a:solidFill>
                <a:schemeClr val="tx1"/>
              </a:solidFill>
            </a:endParaRPr>
          </a:p>
        </p:txBody>
      </p:sp>
      <p:sp>
        <p:nvSpPr>
          <p:cNvPr id="3" name="文字版面配置區 2"/>
          <p:cNvSpPr>
            <a:spLocks noGrp="1"/>
          </p:cNvSpPr>
          <p:nvPr>
            <p:ph type="body" idx="1"/>
          </p:nvPr>
        </p:nvSpPr>
        <p:spPr>
          <a:xfrm>
            <a:off x="395536" y="2564904"/>
            <a:ext cx="8496944" cy="961256"/>
          </a:xfrm>
        </p:spPr>
        <p:txBody>
          <a:bodyPr>
            <a:noAutofit/>
          </a:bodyPr>
          <a:lstStyle/>
          <a:p>
            <a:r>
              <a:rPr lang="zh-TW" altLang="zh-TW" sz="2800" b="1" dirty="0">
                <a:solidFill>
                  <a:schemeClr val="tx1"/>
                </a:solidFill>
              </a:rPr>
              <a:t>四、貨物無須運輸有關之危險</a:t>
            </a:r>
            <a:r>
              <a:rPr lang="zh-TW" altLang="zh-TW" sz="2800" b="1" dirty="0" smtClean="0">
                <a:solidFill>
                  <a:schemeClr val="tx1"/>
                </a:solidFill>
              </a:rPr>
              <a:t>負擔</a:t>
            </a:r>
            <a:endParaRPr lang="en-US" altLang="zh-TW" sz="2800" b="1" dirty="0" smtClean="0">
              <a:solidFill>
                <a:schemeClr val="tx1"/>
              </a:solidFill>
            </a:endParaRPr>
          </a:p>
          <a:p>
            <a:r>
              <a:rPr lang="en-US" altLang="zh-TW" sz="2800" b="1" dirty="0" smtClean="0">
                <a:solidFill>
                  <a:schemeClr val="tx1"/>
                </a:solidFill>
                <a:latin typeface="標楷體" panose="03000509000000000000" pitchFamily="65" charset="-120"/>
                <a:ea typeface="標楷體" panose="03000509000000000000" pitchFamily="65" charset="-120"/>
              </a:rPr>
              <a:t>   </a:t>
            </a:r>
            <a:r>
              <a:rPr lang="zh-TW" altLang="zh-TW" sz="2800" b="1" dirty="0" smtClean="0">
                <a:solidFill>
                  <a:schemeClr val="tx1"/>
                </a:solidFill>
                <a:latin typeface="標楷體" panose="03000509000000000000" pitchFamily="65" charset="-120"/>
                <a:ea typeface="標楷體" panose="03000509000000000000" pitchFamily="65" charset="-120"/>
              </a:rPr>
              <a:t>C</a:t>
            </a:r>
            <a:r>
              <a:rPr lang="zh-TW" altLang="zh-TW" sz="2800" b="1" dirty="0">
                <a:solidFill>
                  <a:schemeClr val="tx1"/>
                </a:solidFill>
                <a:latin typeface="標楷體" panose="03000509000000000000" pitchFamily="65" charset="-120"/>
                <a:ea typeface="標楷體" panose="03000509000000000000" pitchFamily="65" charset="-120"/>
              </a:rPr>
              <a:t>ISG</a:t>
            </a:r>
            <a:r>
              <a:rPr lang="zh-TW" altLang="zh-TW" sz="2800" b="1" dirty="0" smtClean="0">
                <a:solidFill>
                  <a:schemeClr val="tx1"/>
                </a:solidFill>
                <a:latin typeface="標楷體" panose="03000509000000000000" pitchFamily="65" charset="-120"/>
                <a:ea typeface="標楷體" panose="03000509000000000000" pitchFamily="65" charset="-120"/>
              </a:rPr>
              <a:t>第</a:t>
            </a:r>
            <a:r>
              <a:rPr lang="en-US" altLang="zh-TW" sz="2800" b="1" dirty="0" smtClean="0">
                <a:solidFill>
                  <a:schemeClr val="tx1"/>
                </a:solidFill>
                <a:latin typeface="標楷體" panose="03000509000000000000" pitchFamily="65" charset="-120"/>
                <a:ea typeface="標楷體" panose="03000509000000000000" pitchFamily="65" charset="-120"/>
              </a:rPr>
              <a:t>69</a:t>
            </a:r>
            <a:r>
              <a:rPr lang="zh-TW" altLang="zh-TW" sz="2800" b="1" dirty="0" smtClean="0">
                <a:solidFill>
                  <a:schemeClr val="tx1"/>
                </a:solidFill>
                <a:latin typeface="標楷體" panose="03000509000000000000" pitchFamily="65" charset="-120"/>
                <a:ea typeface="標楷體" panose="03000509000000000000" pitchFamily="65" charset="-120"/>
              </a:rPr>
              <a:t>條</a:t>
            </a:r>
            <a:r>
              <a:rPr lang="zh-TW" altLang="zh-TW" sz="2800" b="1" dirty="0">
                <a:solidFill>
                  <a:schemeClr val="tx1"/>
                </a:solidFill>
              </a:rPr>
              <a:t>：</a:t>
            </a:r>
            <a:endParaRPr lang="zh-TW" altLang="zh-TW" sz="2800" b="1" dirty="0">
              <a:solidFill>
                <a:schemeClr val="tx1"/>
              </a:solidFill>
              <a:latin typeface="標楷體" panose="03000509000000000000" pitchFamily="65" charset="-120"/>
              <a:ea typeface="標楷體" panose="03000509000000000000" pitchFamily="65" charset="-120"/>
            </a:endParaRPr>
          </a:p>
          <a:p>
            <a:r>
              <a:rPr lang="en-US" altLang="zh-TW" sz="2800" b="1" dirty="0" smtClean="0">
                <a:solidFill>
                  <a:schemeClr val="tx1"/>
                </a:solidFill>
              </a:rPr>
              <a:t>     </a:t>
            </a:r>
            <a:r>
              <a:rPr lang="zh-TW" altLang="zh-TW" sz="2800" b="1" dirty="0" smtClean="0">
                <a:solidFill>
                  <a:schemeClr val="tx1"/>
                </a:solidFill>
              </a:rPr>
              <a:t>(</a:t>
            </a:r>
            <a:r>
              <a:rPr lang="zh-TW" altLang="zh-TW" sz="2800" b="1" dirty="0">
                <a:solidFill>
                  <a:schemeClr val="tx1"/>
                </a:solidFill>
              </a:rPr>
              <a:t>一</a:t>
            </a:r>
            <a:r>
              <a:rPr lang="zh-TW" altLang="zh-TW" sz="2800" b="1" dirty="0" smtClean="0">
                <a:solidFill>
                  <a:schemeClr val="tx1"/>
                </a:solidFill>
              </a:rPr>
              <a:t>) 從</a:t>
            </a:r>
            <a:r>
              <a:rPr lang="zh-TW" altLang="zh-TW" sz="2800" b="1" dirty="0">
                <a:solidFill>
                  <a:schemeClr val="tx1"/>
                </a:solidFill>
              </a:rPr>
              <a:t>買方受領貨物時起，倘買方未於合理期限</a:t>
            </a:r>
            <a:r>
              <a:rPr lang="zh-TW" altLang="zh-TW" sz="2800" b="1" dirty="0" smtClean="0">
                <a:solidFill>
                  <a:schemeClr val="tx1"/>
                </a:solidFill>
              </a:rPr>
              <a:t>內</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受</a:t>
            </a:r>
            <a:r>
              <a:rPr lang="zh-TW" altLang="zh-TW" sz="2800" b="1" dirty="0">
                <a:solidFill>
                  <a:schemeClr val="tx1"/>
                </a:solidFill>
              </a:rPr>
              <a:t>領貨物，則從貨物已備妥交付買方處置且</a:t>
            </a:r>
            <a:r>
              <a:rPr lang="zh-TW" altLang="zh-TW" sz="2800" b="1" dirty="0" smtClean="0">
                <a:solidFill>
                  <a:schemeClr val="tx1"/>
                </a:solidFill>
              </a:rPr>
              <a:t>對</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方</a:t>
            </a:r>
            <a:r>
              <a:rPr lang="zh-TW" altLang="zh-TW" sz="2800" b="1" dirty="0">
                <a:solidFill>
                  <a:schemeClr val="tx1"/>
                </a:solidFill>
              </a:rPr>
              <a:t>違約未依約受領時起，危險移由買方負擔。</a:t>
            </a:r>
          </a:p>
          <a:p>
            <a:r>
              <a:rPr lang="en-US" altLang="zh-TW" sz="2800" b="1" dirty="0" smtClean="0">
                <a:solidFill>
                  <a:schemeClr val="tx1"/>
                </a:solidFill>
              </a:rPr>
              <a:t>    </a:t>
            </a:r>
            <a:r>
              <a:rPr lang="zh-TW" altLang="zh-TW" sz="2800" b="1" dirty="0" smtClean="0">
                <a:solidFill>
                  <a:schemeClr val="tx1"/>
                </a:solidFill>
              </a:rPr>
              <a:t>(</a:t>
            </a:r>
            <a:r>
              <a:rPr lang="zh-TW" altLang="zh-TW" sz="2800" b="1" dirty="0">
                <a:solidFill>
                  <a:schemeClr val="tx1"/>
                </a:solidFill>
              </a:rPr>
              <a:t>二</a:t>
            </a:r>
            <a:r>
              <a:rPr lang="zh-TW" altLang="zh-TW" sz="2800" b="1" dirty="0" smtClean="0">
                <a:solidFill>
                  <a:schemeClr val="tx1"/>
                </a:solidFill>
              </a:rPr>
              <a:t>) 如果</a:t>
            </a:r>
            <a:r>
              <a:rPr lang="zh-TW" altLang="zh-TW" sz="2800" b="1" dirty="0">
                <a:solidFill>
                  <a:schemeClr val="tx1"/>
                </a:solidFill>
              </a:rPr>
              <a:t>買方有義務於賣方營業地以外之某一</a:t>
            </a:r>
            <a:r>
              <a:rPr lang="zh-TW" altLang="zh-TW" sz="2800" b="1" dirty="0" smtClean="0">
                <a:solidFill>
                  <a:schemeClr val="tx1"/>
                </a:solidFill>
              </a:rPr>
              <a:t>地點</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受</a:t>
            </a:r>
            <a:r>
              <a:rPr lang="zh-TW" altLang="zh-TW" sz="2800" b="1" dirty="0">
                <a:solidFill>
                  <a:schemeClr val="tx1"/>
                </a:solidFill>
              </a:rPr>
              <a:t>領貨物，當交貨期限已到，賣方亦知貨物</a:t>
            </a:r>
            <a:r>
              <a:rPr lang="zh-TW" altLang="zh-TW" sz="2800" b="1" dirty="0" smtClean="0">
                <a:solidFill>
                  <a:schemeClr val="tx1"/>
                </a:solidFill>
              </a:rPr>
              <a:t>業</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已</a:t>
            </a:r>
            <a:r>
              <a:rPr lang="zh-TW" altLang="zh-TW" sz="2800" b="1" dirty="0">
                <a:solidFill>
                  <a:schemeClr val="tx1"/>
                </a:solidFill>
              </a:rPr>
              <a:t>在該地點交予其處置時危險負擔方始移轉</a:t>
            </a:r>
            <a:r>
              <a:rPr lang="zh-TW" altLang="zh-TW" sz="2800" b="1" dirty="0" smtClean="0">
                <a:solidFill>
                  <a:schemeClr val="tx1"/>
                </a:solidFill>
              </a:rPr>
              <a:t>。</a:t>
            </a:r>
            <a:endParaRPr lang="zh-TW" altLang="zh-TW" sz="2500" b="1"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0945928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sz="4400" b="1" dirty="0" smtClean="0">
                <a:solidFill>
                  <a:schemeClr val="tx1"/>
                </a:solidFill>
              </a:rPr>
              <a:t>    </a:t>
            </a:r>
            <a:r>
              <a:rPr lang="zh-TW" altLang="zh-TW" b="1" dirty="0" smtClean="0"/>
              <a:t>第</a:t>
            </a:r>
            <a:r>
              <a:rPr lang="zh-TW" altLang="en-US" b="1" dirty="0" smtClean="0"/>
              <a:t>五</a:t>
            </a:r>
            <a:r>
              <a:rPr lang="zh-TW" altLang="zh-TW" b="1" dirty="0" smtClean="0"/>
              <a:t>節</a:t>
            </a:r>
            <a:r>
              <a:rPr lang="zh-TW" altLang="zh-TW" b="1" dirty="0"/>
              <a:t>　</a:t>
            </a:r>
            <a:r>
              <a:rPr lang="zh-TW" altLang="zh-TW" b="1" dirty="0" smtClean="0"/>
              <a:t>風險移轉與</a:t>
            </a:r>
            <a:r>
              <a:rPr lang="zh-TW" altLang="zh-TW" b="1" dirty="0"/>
              <a:t>情事變更</a:t>
            </a:r>
            <a:r>
              <a:rPr lang="en-US" altLang="zh-TW" b="1" dirty="0" smtClean="0"/>
              <a:t/>
            </a:r>
            <a:br>
              <a:rPr lang="en-US" altLang="zh-TW" b="1" dirty="0" smtClean="0"/>
            </a:br>
            <a:r>
              <a:rPr lang="en-US" altLang="zh-TW" b="1" dirty="0" smtClean="0"/>
              <a:t>         </a:t>
            </a:r>
            <a:endParaRPr lang="en-US" altLang="zh-TW" b="1" dirty="0">
              <a:solidFill>
                <a:schemeClr val="tx1"/>
              </a:solidFill>
            </a:endParaRPr>
          </a:p>
        </p:txBody>
      </p:sp>
      <p:sp>
        <p:nvSpPr>
          <p:cNvPr id="3" name="文字版面配置區 2"/>
          <p:cNvSpPr>
            <a:spLocks noGrp="1"/>
          </p:cNvSpPr>
          <p:nvPr>
            <p:ph type="body" idx="1"/>
          </p:nvPr>
        </p:nvSpPr>
        <p:spPr>
          <a:xfrm>
            <a:off x="899592" y="2564904"/>
            <a:ext cx="7272808" cy="961256"/>
          </a:xfrm>
        </p:spPr>
        <p:txBody>
          <a:bodyPr>
            <a:noAutofit/>
          </a:bodyPr>
          <a:lstStyle/>
          <a:p>
            <a:r>
              <a:rPr lang="zh-TW" altLang="zh-TW" sz="2800" b="1" dirty="0">
                <a:solidFill>
                  <a:schemeClr val="tx1"/>
                </a:solidFill>
              </a:rPr>
              <a:t>五、情事變更</a:t>
            </a:r>
            <a:r>
              <a:rPr lang="zh-TW" altLang="zh-TW" sz="2800" b="1" dirty="0" smtClean="0">
                <a:solidFill>
                  <a:schemeClr val="tx1"/>
                </a:solidFill>
              </a:rPr>
              <a:t>原則</a:t>
            </a:r>
            <a:endParaRPr lang="en-US" altLang="zh-TW" sz="2800" b="1" dirty="0" smtClean="0">
              <a:solidFill>
                <a:schemeClr val="tx1"/>
              </a:solidFill>
            </a:endParaRPr>
          </a:p>
          <a:p>
            <a:r>
              <a:rPr lang="en-US" altLang="zh-TW" sz="2800" b="1" dirty="0" smtClean="0">
                <a:solidFill>
                  <a:schemeClr val="tx1"/>
                </a:solidFill>
              </a:rPr>
              <a:t>        </a:t>
            </a:r>
            <a:r>
              <a:rPr lang="zh-TW" altLang="zh-TW" sz="2800" b="1" dirty="0" smtClean="0">
                <a:solidFill>
                  <a:schemeClr val="tx1"/>
                </a:solidFill>
              </a:rPr>
              <a:t>C</a:t>
            </a:r>
            <a:r>
              <a:rPr lang="zh-TW" altLang="zh-TW" sz="2800" b="1" dirty="0">
                <a:solidFill>
                  <a:schemeClr val="tx1"/>
                </a:solidFill>
              </a:rPr>
              <a:t>ISG</a:t>
            </a:r>
            <a:r>
              <a:rPr lang="zh-TW" altLang="zh-TW" sz="2800" b="1" dirty="0" smtClean="0">
                <a:solidFill>
                  <a:schemeClr val="tx1"/>
                </a:solidFill>
              </a:rPr>
              <a:t>第</a:t>
            </a:r>
            <a:r>
              <a:rPr lang="en-US" altLang="zh-TW" sz="2800" b="1" dirty="0" smtClean="0">
                <a:solidFill>
                  <a:schemeClr val="tx1"/>
                </a:solidFill>
              </a:rPr>
              <a:t>79</a:t>
            </a:r>
            <a:r>
              <a:rPr lang="zh-TW" altLang="zh-TW" sz="2800" b="1" dirty="0" smtClean="0">
                <a:solidFill>
                  <a:schemeClr val="tx1"/>
                </a:solidFill>
              </a:rPr>
              <a:t>條</a:t>
            </a:r>
            <a:r>
              <a:rPr lang="zh-TW" altLang="zh-TW" sz="2800" b="1" dirty="0">
                <a:solidFill>
                  <a:schemeClr val="tx1"/>
                </a:solidFill>
              </a:rPr>
              <a:t>：</a:t>
            </a:r>
          </a:p>
          <a:p>
            <a:r>
              <a:rPr lang="en-US" altLang="zh-TW" sz="2800" b="1" dirty="0" smtClean="0">
                <a:solidFill>
                  <a:schemeClr val="tx1"/>
                </a:solidFill>
              </a:rPr>
              <a:t>        </a:t>
            </a:r>
            <a:r>
              <a:rPr lang="zh-TW" altLang="zh-TW" sz="2800" b="1" dirty="0" smtClean="0">
                <a:solidFill>
                  <a:schemeClr val="tx1"/>
                </a:solidFill>
              </a:rPr>
              <a:t>(一)不履行義務係發生某種非他所能控制</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的</a:t>
            </a:r>
            <a:r>
              <a:rPr lang="zh-TW" altLang="en-US" sz="2800" b="1" dirty="0" smtClean="0">
                <a:solidFill>
                  <a:schemeClr val="tx1"/>
                </a:solidFill>
              </a:rPr>
              <a:t>事故</a:t>
            </a:r>
            <a:r>
              <a:rPr lang="zh-TW" altLang="zh-TW" sz="2800" b="1" dirty="0" smtClean="0">
                <a:solidFill>
                  <a:schemeClr val="tx1"/>
                </a:solidFill>
              </a:rPr>
              <a:t>。</a:t>
            </a:r>
          </a:p>
          <a:p>
            <a:r>
              <a:rPr lang="en-US" altLang="zh-TW" sz="2800" b="1" dirty="0" smtClean="0">
                <a:solidFill>
                  <a:schemeClr val="tx1"/>
                </a:solidFill>
              </a:rPr>
              <a:t>        </a:t>
            </a:r>
            <a:r>
              <a:rPr lang="zh-TW" altLang="zh-TW" sz="2800" b="1" dirty="0" smtClean="0">
                <a:solidFill>
                  <a:schemeClr val="tx1"/>
                </a:solidFill>
              </a:rPr>
              <a:t>(二)該項</a:t>
            </a:r>
            <a:r>
              <a:rPr lang="zh-TW" altLang="en-US" sz="2800" b="1" dirty="0" smtClean="0">
                <a:solidFill>
                  <a:schemeClr val="tx1"/>
                </a:solidFill>
              </a:rPr>
              <a:t>事故</a:t>
            </a:r>
            <a:r>
              <a:rPr lang="zh-TW" altLang="zh-TW" sz="2800" b="1" dirty="0" smtClean="0">
                <a:solidFill>
                  <a:schemeClr val="tx1"/>
                </a:solidFill>
              </a:rPr>
              <a:t>須於締約時無法預期或加以</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克服。</a:t>
            </a:r>
            <a:endParaRPr lang="en-US" altLang="zh-TW" sz="2800" b="1" dirty="0" smtClean="0">
              <a:solidFill>
                <a:schemeClr val="tx1"/>
              </a:solidFill>
            </a:endParaRPr>
          </a:p>
          <a:p>
            <a:r>
              <a:rPr lang="en-US" altLang="zh-TW" sz="2800" b="1" dirty="0" smtClean="0">
                <a:solidFill>
                  <a:schemeClr val="tx1"/>
                </a:solidFill>
              </a:rPr>
              <a:t>        (</a:t>
            </a:r>
            <a:r>
              <a:rPr lang="zh-TW" altLang="zh-TW" sz="2800" b="1" dirty="0">
                <a:solidFill>
                  <a:schemeClr val="tx1"/>
                </a:solidFill>
              </a:rPr>
              <a:t>三</a:t>
            </a:r>
            <a:r>
              <a:rPr lang="en-US" altLang="zh-TW" sz="2800" b="1" dirty="0">
                <a:solidFill>
                  <a:schemeClr val="tx1"/>
                </a:solidFill>
              </a:rPr>
              <a:t>)</a:t>
            </a:r>
            <a:r>
              <a:rPr lang="zh-TW" altLang="zh-TW" sz="2800" b="1" dirty="0">
                <a:solidFill>
                  <a:schemeClr val="tx1"/>
                </a:solidFill>
              </a:rPr>
              <a:t>一方須</a:t>
            </a:r>
            <a:r>
              <a:rPr lang="zh-TW" altLang="zh-TW" sz="2800" b="1" dirty="0" smtClean="0">
                <a:solidFill>
                  <a:schemeClr val="tx1"/>
                </a:solidFill>
              </a:rPr>
              <a:t>將</a:t>
            </a:r>
            <a:r>
              <a:rPr lang="zh-TW" altLang="en-US" sz="2800" b="1" dirty="0" smtClean="0">
                <a:solidFill>
                  <a:schemeClr val="tx1"/>
                </a:solidFill>
              </a:rPr>
              <a:t>事故</a:t>
            </a:r>
            <a:r>
              <a:rPr lang="zh-TW" altLang="zh-TW" sz="2800" b="1" dirty="0" smtClean="0">
                <a:solidFill>
                  <a:schemeClr val="tx1"/>
                </a:solidFill>
              </a:rPr>
              <a:t>及</a:t>
            </a:r>
            <a:r>
              <a:rPr lang="zh-TW" altLang="zh-TW" sz="2800" b="1" dirty="0">
                <a:solidFill>
                  <a:schemeClr val="tx1"/>
                </a:solidFill>
              </a:rPr>
              <a:t>對不能履行義務</a:t>
            </a:r>
            <a:r>
              <a:rPr lang="zh-TW" altLang="zh-TW" sz="2800" b="1" dirty="0" smtClean="0">
                <a:solidFill>
                  <a:schemeClr val="tx1"/>
                </a:solidFill>
              </a:rPr>
              <a:t>能力</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之影響</a:t>
            </a:r>
            <a:r>
              <a:rPr lang="zh-TW" altLang="zh-TW" sz="2800" b="1" dirty="0">
                <a:solidFill>
                  <a:schemeClr val="tx1"/>
                </a:solidFill>
              </a:rPr>
              <a:t>及時通知另一方。</a:t>
            </a:r>
            <a:endParaRPr lang="zh-TW" altLang="zh-TW" sz="2500" b="1"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21670037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sz="4400" b="1" dirty="0" smtClean="0">
                <a:solidFill>
                  <a:schemeClr val="tx1"/>
                </a:solidFill>
              </a:rPr>
              <a:t>    </a:t>
            </a:r>
            <a:r>
              <a:rPr lang="zh-TW" altLang="zh-TW" b="1" dirty="0" smtClean="0"/>
              <a:t>第</a:t>
            </a:r>
            <a:r>
              <a:rPr lang="zh-TW" altLang="en-US" b="1" dirty="0" smtClean="0"/>
              <a:t>五</a:t>
            </a:r>
            <a:r>
              <a:rPr lang="zh-TW" altLang="zh-TW" b="1" dirty="0" smtClean="0"/>
              <a:t>節</a:t>
            </a:r>
            <a:r>
              <a:rPr lang="zh-TW" altLang="zh-TW" b="1" dirty="0"/>
              <a:t>　</a:t>
            </a:r>
            <a:r>
              <a:rPr lang="zh-TW" altLang="zh-TW" b="1" dirty="0" smtClean="0"/>
              <a:t>風險移轉與</a:t>
            </a:r>
            <a:r>
              <a:rPr lang="zh-TW" altLang="zh-TW" b="1" dirty="0"/>
              <a:t>情事變更</a:t>
            </a:r>
            <a:r>
              <a:rPr lang="en-US" altLang="zh-TW" b="1" dirty="0" smtClean="0"/>
              <a:t/>
            </a:r>
            <a:br>
              <a:rPr lang="en-US" altLang="zh-TW" b="1" dirty="0" smtClean="0"/>
            </a:br>
            <a:r>
              <a:rPr lang="en-US" altLang="zh-TW" b="1" dirty="0" smtClean="0"/>
              <a:t>         </a:t>
            </a:r>
            <a:endParaRPr lang="en-US" altLang="zh-TW" b="1" dirty="0">
              <a:solidFill>
                <a:schemeClr val="tx1"/>
              </a:solidFill>
            </a:endParaRPr>
          </a:p>
        </p:txBody>
      </p:sp>
      <p:sp>
        <p:nvSpPr>
          <p:cNvPr id="3" name="文字版面配置區 2"/>
          <p:cNvSpPr>
            <a:spLocks noGrp="1"/>
          </p:cNvSpPr>
          <p:nvPr>
            <p:ph type="body" idx="1"/>
          </p:nvPr>
        </p:nvSpPr>
        <p:spPr>
          <a:xfrm>
            <a:off x="107504" y="2564904"/>
            <a:ext cx="8784976" cy="961256"/>
          </a:xfrm>
        </p:spPr>
        <p:txBody>
          <a:bodyPr>
            <a:noAutofit/>
          </a:bodyPr>
          <a:lstStyle/>
          <a:p>
            <a:r>
              <a:rPr lang="zh-TW" altLang="zh-TW" sz="2200" b="1" dirty="0">
                <a:solidFill>
                  <a:schemeClr val="tx1"/>
                </a:solidFill>
              </a:rPr>
              <a:t>五、情事變更</a:t>
            </a:r>
            <a:r>
              <a:rPr lang="zh-TW" altLang="zh-TW" sz="2200" b="1" dirty="0" smtClean="0">
                <a:solidFill>
                  <a:schemeClr val="tx1"/>
                </a:solidFill>
              </a:rPr>
              <a:t>原則</a:t>
            </a:r>
            <a:r>
              <a:rPr lang="en-US" altLang="zh-TW" sz="2200" b="1" dirty="0" smtClean="0">
                <a:solidFill>
                  <a:schemeClr val="tx1"/>
                </a:solidFill>
              </a:rPr>
              <a:t> </a:t>
            </a:r>
            <a:r>
              <a:rPr lang="zh-TW" altLang="zh-TW" sz="2200" b="1" dirty="0" smtClean="0">
                <a:solidFill>
                  <a:schemeClr val="tx1"/>
                </a:solidFill>
              </a:rPr>
              <a:t>：C</a:t>
            </a:r>
            <a:r>
              <a:rPr lang="zh-TW" altLang="zh-TW" sz="2200" b="1" dirty="0">
                <a:solidFill>
                  <a:schemeClr val="tx1"/>
                </a:solidFill>
              </a:rPr>
              <a:t>ISG</a:t>
            </a:r>
            <a:r>
              <a:rPr lang="zh-TW" altLang="zh-TW" sz="2200" b="1" dirty="0" smtClean="0">
                <a:solidFill>
                  <a:schemeClr val="tx1"/>
                </a:solidFill>
              </a:rPr>
              <a:t>第</a:t>
            </a:r>
            <a:r>
              <a:rPr lang="en-US" altLang="zh-TW" sz="2200" b="1" dirty="0" smtClean="0">
                <a:solidFill>
                  <a:schemeClr val="tx1"/>
                </a:solidFill>
              </a:rPr>
              <a:t>79</a:t>
            </a:r>
            <a:r>
              <a:rPr lang="zh-TW" altLang="zh-TW" sz="2200" b="1" dirty="0" smtClean="0">
                <a:solidFill>
                  <a:schemeClr val="tx1"/>
                </a:solidFill>
              </a:rPr>
              <a:t>條</a:t>
            </a:r>
            <a:endParaRPr lang="zh-TW" altLang="zh-TW" sz="2200" b="1" dirty="0">
              <a:solidFill>
                <a:schemeClr val="tx1"/>
              </a:solidFill>
            </a:endParaRPr>
          </a:p>
          <a:p>
            <a:r>
              <a:rPr lang="zh-TW" altLang="zh-TW" sz="2200" b="1" dirty="0">
                <a:solidFill>
                  <a:schemeClr val="tx1"/>
                </a:solidFill>
              </a:rPr>
              <a:t>(一)當事人對不履行義務不負責任，如果他能證明此種不履行義務，</a:t>
            </a:r>
            <a:r>
              <a:rPr lang="zh-TW" altLang="zh-TW" sz="2200" b="1" dirty="0" smtClean="0">
                <a:solidFill>
                  <a:schemeClr val="tx1"/>
                </a:solidFill>
              </a:rPr>
              <a:t>是</a:t>
            </a:r>
            <a:endParaRPr lang="en-US" altLang="zh-TW" sz="2200" b="1" dirty="0" smtClean="0">
              <a:solidFill>
                <a:schemeClr val="tx1"/>
              </a:solidFill>
            </a:endParaRPr>
          </a:p>
          <a:p>
            <a:r>
              <a:rPr lang="en-US" altLang="zh-TW" sz="2200" b="1" dirty="0">
                <a:solidFill>
                  <a:schemeClr val="tx1"/>
                </a:solidFill>
              </a:rPr>
              <a:t> </a:t>
            </a:r>
            <a:r>
              <a:rPr lang="en-US" altLang="zh-TW" sz="2200" b="1" dirty="0" smtClean="0">
                <a:solidFill>
                  <a:schemeClr val="tx1"/>
                </a:solidFill>
              </a:rPr>
              <a:t>       </a:t>
            </a:r>
            <a:r>
              <a:rPr lang="zh-TW" altLang="zh-TW" sz="2200" b="1" dirty="0" smtClean="0">
                <a:solidFill>
                  <a:schemeClr val="tx1"/>
                </a:solidFill>
              </a:rPr>
              <a:t>由於</a:t>
            </a:r>
            <a:r>
              <a:rPr lang="zh-TW" altLang="zh-TW" sz="2200" b="1" dirty="0">
                <a:solidFill>
                  <a:schemeClr val="tx1"/>
                </a:solidFill>
              </a:rPr>
              <a:t>某種非他所能控制的障礙，而且對於這種障礙，沒有理由</a:t>
            </a:r>
            <a:r>
              <a:rPr lang="zh-TW" altLang="zh-TW" sz="2200" b="1" dirty="0" smtClean="0">
                <a:solidFill>
                  <a:schemeClr val="tx1"/>
                </a:solidFill>
              </a:rPr>
              <a:t>預</a:t>
            </a:r>
            <a:endParaRPr lang="en-US" altLang="zh-TW" sz="2200" b="1" dirty="0" smtClean="0">
              <a:solidFill>
                <a:schemeClr val="tx1"/>
              </a:solidFill>
            </a:endParaRPr>
          </a:p>
          <a:p>
            <a:r>
              <a:rPr lang="en-US" altLang="zh-TW" sz="2200" b="1" dirty="0">
                <a:solidFill>
                  <a:schemeClr val="tx1"/>
                </a:solidFill>
              </a:rPr>
              <a:t> </a:t>
            </a:r>
            <a:r>
              <a:rPr lang="en-US" altLang="zh-TW" sz="2200" b="1" dirty="0" smtClean="0">
                <a:solidFill>
                  <a:schemeClr val="tx1"/>
                </a:solidFill>
              </a:rPr>
              <a:t>       </a:t>
            </a:r>
            <a:r>
              <a:rPr lang="zh-TW" altLang="zh-TW" sz="2200" b="1" dirty="0" smtClean="0">
                <a:solidFill>
                  <a:schemeClr val="tx1"/>
                </a:solidFill>
              </a:rPr>
              <a:t>期</a:t>
            </a:r>
            <a:r>
              <a:rPr lang="zh-TW" altLang="zh-TW" sz="2200" b="1" dirty="0">
                <a:solidFill>
                  <a:schemeClr val="tx1"/>
                </a:solidFill>
              </a:rPr>
              <a:t>他在訂立契約時能考慮到或能避免或加以克服其後果。</a:t>
            </a:r>
          </a:p>
          <a:p>
            <a:r>
              <a:rPr lang="zh-TW" altLang="zh-TW" sz="2200" b="1" dirty="0">
                <a:solidFill>
                  <a:schemeClr val="tx1"/>
                </a:solidFill>
              </a:rPr>
              <a:t>(二)如果當事人不履行義務是由於他所僱用履行契約之全部或一部分</a:t>
            </a:r>
            <a:r>
              <a:rPr lang="zh-TW" altLang="zh-TW" sz="2200" b="1" dirty="0" smtClean="0">
                <a:solidFill>
                  <a:schemeClr val="tx1"/>
                </a:solidFill>
              </a:rPr>
              <a:t>規</a:t>
            </a:r>
            <a:endParaRPr lang="en-US" altLang="zh-TW" sz="2200" b="1" dirty="0" smtClean="0">
              <a:solidFill>
                <a:schemeClr val="tx1"/>
              </a:solidFill>
            </a:endParaRPr>
          </a:p>
          <a:p>
            <a:r>
              <a:rPr lang="en-US" altLang="zh-TW" sz="2200" b="1" dirty="0">
                <a:solidFill>
                  <a:schemeClr val="tx1"/>
                </a:solidFill>
              </a:rPr>
              <a:t> </a:t>
            </a:r>
            <a:r>
              <a:rPr lang="en-US" altLang="zh-TW" sz="2200" b="1" dirty="0" smtClean="0">
                <a:solidFill>
                  <a:schemeClr val="tx1"/>
                </a:solidFill>
              </a:rPr>
              <a:t>       </a:t>
            </a:r>
            <a:r>
              <a:rPr lang="zh-TW" altLang="zh-TW" sz="2200" b="1" dirty="0" smtClean="0">
                <a:solidFill>
                  <a:schemeClr val="tx1"/>
                </a:solidFill>
              </a:rPr>
              <a:t>定</a:t>
            </a:r>
            <a:r>
              <a:rPr lang="zh-TW" altLang="zh-TW" sz="2200" b="1" dirty="0">
                <a:solidFill>
                  <a:schemeClr val="tx1"/>
                </a:solidFill>
              </a:rPr>
              <a:t>的第三方不履行義務所致，該當事人只有在以下情況才能</a:t>
            </a:r>
            <a:r>
              <a:rPr lang="zh-TW" altLang="zh-TW" sz="2200" b="1" dirty="0" smtClean="0">
                <a:solidFill>
                  <a:schemeClr val="tx1"/>
                </a:solidFill>
              </a:rPr>
              <a:t>免除</a:t>
            </a:r>
            <a:endParaRPr lang="en-US" altLang="zh-TW" sz="2200" b="1" dirty="0" smtClean="0">
              <a:solidFill>
                <a:schemeClr val="tx1"/>
              </a:solidFill>
            </a:endParaRPr>
          </a:p>
          <a:p>
            <a:r>
              <a:rPr lang="en-US" altLang="zh-TW" sz="2200" b="1" dirty="0">
                <a:solidFill>
                  <a:schemeClr val="tx1"/>
                </a:solidFill>
              </a:rPr>
              <a:t> </a:t>
            </a:r>
            <a:r>
              <a:rPr lang="en-US" altLang="zh-TW" sz="2200" b="1" dirty="0" smtClean="0">
                <a:solidFill>
                  <a:schemeClr val="tx1"/>
                </a:solidFill>
              </a:rPr>
              <a:t>       </a:t>
            </a:r>
            <a:r>
              <a:rPr lang="zh-TW" altLang="zh-TW" sz="2200" b="1" dirty="0" smtClean="0">
                <a:solidFill>
                  <a:schemeClr val="tx1"/>
                </a:solidFill>
              </a:rPr>
              <a:t>責任：不</a:t>
            </a:r>
            <a:r>
              <a:rPr lang="zh-TW" altLang="zh-TW" sz="2200" b="1" dirty="0">
                <a:solidFill>
                  <a:schemeClr val="tx1"/>
                </a:solidFill>
              </a:rPr>
              <a:t>履行義務的一方必須將障礙及其對他履行義務能力的</a:t>
            </a:r>
            <a:r>
              <a:rPr lang="zh-TW" altLang="zh-TW" sz="2200" b="1" dirty="0" smtClean="0">
                <a:solidFill>
                  <a:schemeClr val="tx1"/>
                </a:solidFill>
              </a:rPr>
              <a:t>影</a:t>
            </a:r>
            <a:endParaRPr lang="en-US" altLang="zh-TW" sz="2200" b="1" dirty="0" smtClean="0">
              <a:solidFill>
                <a:schemeClr val="tx1"/>
              </a:solidFill>
            </a:endParaRPr>
          </a:p>
          <a:p>
            <a:r>
              <a:rPr lang="en-US" altLang="zh-TW" sz="2200" b="1" dirty="0">
                <a:solidFill>
                  <a:schemeClr val="tx1"/>
                </a:solidFill>
              </a:rPr>
              <a:t> </a:t>
            </a:r>
            <a:r>
              <a:rPr lang="en-US" altLang="zh-TW" sz="2200" b="1" dirty="0" smtClean="0">
                <a:solidFill>
                  <a:schemeClr val="tx1"/>
                </a:solidFill>
              </a:rPr>
              <a:t>       </a:t>
            </a:r>
            <a:r>
              <a:rPr lang="zh-TW" altLang="zh-TW" sz="2200" b="1" dirty="0" smtClean="0">
                <a:solidFill>
                  <a:schemeClr val="tx1"/>
                </a:solidFill>
              </a:rPr>
              <a:t>響</a:t>
            </a:r>
            <a:r>
              <a:rPr lang="zh-TW" altLang="zh-TW" sz="2200" b="1" dirty="0">
                <a:solidFill>
                  <a:schemeClr val="tx1"/>
                </a:solidFill>
              </a:rPr>
              <a:t>通知另一方。如果該項通知在不履行義務的一方已知道或</a:t>
            </a:r>
            <a:r>
              <a:rPr lang="zh-TW" altLang="zh-TW" sz="2200" b="1" dirty="0" smtClean="0">
                <a:solidFill>
                  <a:schemeClr val="tx1"/>
                </a:solidFill>
              </a:rPr>
              <a:t>理應</a:t>
            </a:r>
            <a:endParaRPr lang="en-US" altLang="zh-TW" sz="2200" b="1" dirty="0" smtClean="0">
              <a:solidFill>
                <a:schemeClr val="tx1"/>
              </a:solidFill>
            </a:endParaRPr>
          </a:p>
          <a:p>
            <a:r>
              <a:rPr lang="en-US" altLang="zh-TW" sz="2200" b="1" dirty="0">
                <a:solidFill>
                  <a:schemeClr val="tx1"/>
                </a:solidFill>
              </a:rPr>
              <a:t> </a:t>
            </a:r>
            <a:r>
              <a:rPr lang="en-US" altLang="zh-TW" sz="2200" b="1" dirty="0" smtClean="0">
                <a:solidFill>
                  <a:schemeClr val="tx1"/>
                </a:solidFill>
              </a:rPr>
              <a:t>       </a:t>
            </a:r>
            <a:r>
              <a:rPr lang="zh-TW" altLang="zh-TW" sz="2200" b="1" dirty="0" smtClean="0">
                <a:solidFill>
                  <a:schemeClr val="tx1"/>
                </a:solidFill>
              </a:rPr>
              <a:t>知道</a:t>
            </a:r>
            <a:r>
              <a:rPr lang="zh-TW" altLang="zh-TW" sz="2200" b="1" dirty="0">
                <a:solidFill>
                  <a:schemeClr val="tx1"/>
                </a:solidFill>
              </a:rPr>
              <a:t>此一障礙後一段合理期間內仍未為另一方收到，則他對由</a:t>
            </a:r>
            <a:r>
              <a:rPr lang="zh-TW" altLang="zh-TW" sz="2200" b="1" dirty="0" smtClean="0">
                <a:solidFill>
                  <a:schemeClr val="tx1"/>
                </a:solidFill>
              </a:rPr>
              <a:t>另</a:t>
            </a:r>
            <a:endParaRPr lang="en-US" altLang="zh-TW" sz="2200" b="1" dirty="0" smtClean="0">
              <a:solidFill>
                <a:schemeClr val="tx1"/>
              </a:solidFill>
            </a:endParaRPr>
          </a:p>
          <a:p>
            <a:r>
              <a:rPr lang="en-US" altLang="zh-TW" sz="2200" b="1" dirty="0">
                <a:solidFill>
                  <a:schemeClr val="tx1"/>
                </a:solidFill>
              </a:rPr>
              <a:t> </a:t>
            </a:r>
            <a:r>
              <a:rPr lang="en-US" altLang="zh-TW" sz="2200" b="1" dirty="0" smtClean="0">
                <a:solidFill>
                  <a:schemeClr val="tx1"/>
                </a:solidFill>
              </a:rPr>
              <a:t>       </a:t>
            </a:r>
            <a:r>
              <a:rPr lang="zh-TW" altLang="zh-TW" sz="2200" b="1" dirty="0" smtClean="0">
                <a:solidFill>
                  <a:schemeClr val="tx1"/>
                </a:solidFill>
              </a:rPr>
              <a:t>一</a:t>
            </a:r>
            <a:r>
              <a:rPr lang="zh-TW" altLang="zh-TW" sz="2200" b="1" dirty="0">
                <a:solidFill>
                  <a:schemeClr val="tx1"/>
                </a:solidFill>
              </a:rPr>
              <a:t>方未收到通知而造成的損害應負賠償責任</a:t>
            </a:r>
            <a:r>
              <a:rPr lang="zh-TW" altLang="zh-TW" sz="2200" b="1" dirty="0" smtClean="0">
                <a:solidFill>
                  <a:schemeClr val="tx1"/>
                </a:solidFill>
              </a:rPr>
              <a:t>。」</a:t>
            </a:r>
            <a:endParaRPr lang="zh-TW" altLang="zh-TW" sz="2200" b="1"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17292550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t>
            </a:r>
            <a:r>
              <a:rPr lang="zh-TW" altLang="zh-TW" b="1" dirty="0" smtClean="0"/>
              <a:t>第三</a:t>
            </a:r>
            <a:r>
              <a:rPr lang="zh-TW" altLang="zh-TW" b="1" dirty="0"/>
              <a:t>章</a:t>
            </a:r>
            <a:r>
              <a:rPr lang="en-US" altLang="zh-TW" b="1" dirty="0"/>
              <a:t> INCOTERMS </a:t>
            </a:r>
            <a:r>
              <a:rPr lang="en-US" altLang="zh-TW" b="1" dirty="0" smtClean="0"/>
              <a:t>2010</a:t>
            </a:r>
            <a:br>
              <a:rPr lang="en-US" altLang="zh-TW" b="1" dirty="0" smtClean="0"/>
            </a:br>
            <a:r>
              <a:rPr lang="en-US" altLang="zh-TW" b="1" dirty="0" smtClean="0"/>
              <a:t>         </a:t>
            </a:r>
            <a:endParaRPr lang="en-US" altLang="zh-TW" b="1" dirty="0">
              <a:solidFill>
                <a:schemeClr val="tx1"/>
              </a:solidFill>
            </a:endParaRPr>
          </a:p>
        </p:txBody>
      </p:sp>
      <p:sp>
        <p:nvSpPr>
          <p:cNvPr id="3" name="文字版面配置區 2"/>
          <p:cNvSpPr>
            <a:spLocks noGrp="1"/>
          </p:cNvSpPr>
          <p:nvPr>
            <p:ph type="body" idx="1"/>
          </p:nvPr>
        </p:nvSpPr>
        <p:spPr>
          <a:xfrm>
            <a:off x="2267744" y="2420888"/>
            <a:ext cx="6624736" cy="3672408"/>
          </a:xfrm>
        </p:spPr>
        <p:txBody>
          <a:bodyPr>
            <a:noAutofit/>
          </a:bodyPr>
          <a:lstStyle/>
          <a:p>
            <a:r>
              <a:rPr lang="zh-TW" altLang="en-US" sz="2100" b="1" dirty="0" smtClean="0">
                <a:solidFill>
                  <a:schemeClr val="tx1"/>
                </a:solidFill>
                <a:latin typeface="標楷體" panose="03000509000000000000" pitchFamily="65" charset="-120"/>
                <a:ea typeface="標楷體" panose="03000509000000000000" pitchFamily="65" charset="-120"/>
              </a:rPr>
              <a:t>一、</a:t>
            </a:r>
            <a:r>
              <a:rPr lang="en-US" altLang="zh-TW" sz="2100" b="1" dirty="0" smtClean="0">
                <a:solidFill>
                  <a:schemeClr val="tx1"/>
                </a:solidFill>
                <a:latin typeface="標楷體" panose="03000509000000000000" pitchFamily="65" charset="-120"/>
                <a:ea typeface="標楷體" panose="03000509000000000000" pitchFamily="65" charset="-120"/>
              </a:rPr>
              <a:t>Group E : 1. EXW</a:t>
            </a:r>
          </a:p>
          <a:p>
            <a:r>
              <a:rPr lang="zh-TW" altLang="en-US" sz="2100" b="1" dirty="0" smtClean="0">
                <a:solidFill>
                  <a:schemeClr val="tx1"/>
                </a:solidFill>
                <a:latin typeface="標楷體" panose="03000509000000000000" pitchFamily="65" charset="-120"/>
                <a:ea typeface="標楷體" panose="03000509000000000000" pitchFamily="65" charset="-120"/>
              </a:rPr>
              <a:t>二、</a:t>
            </a:r>
            <a:r>
              <a:rPr lang="en-US" altLang="zh-TW" sz="2100" b="1" dirty="0" smtClean="0">
                <a:solidFill>
                  <a:schemeClr val="tx1"/>
                </a:solidFill>
                <a:latin typeface="標楷體" panose="03000509000000000000" pitchFamily="65" charset="-120"/>
                <a:ea typeface="標楷體" panose="03000509000000000000" pitchFamily="65" charset="-120"/>
              </a:rPr>
              <a:t>Group F : 2. FAS</a:t>
            </a:r>
          </a:p>
          <a:p>
            <a:r>
              <a:rPr lang="en-US" altLang="zh-TW" sz="2100" b="1" dirty="0">
                <a:solidFill>
                  <a:schemeClr val="tx1"/>
                </a:solidFill>
                <a:latin typeface="標楷體" panose="03000509000000000000" pitchFamily="65" charset="-120"/>
                <a:ea typeface="標楷體" panose="03000509000000000000" pitchFamily="65" charset="-120"/>
              </a:rPr>
              <a:t> </a:t>
            </a:r>
            <a:r>
              <a:rPr lang="en-US" altLang="zh-TW" sz="2100" b="1" dirty="0" smtClean="0">
                <a:solidFill>
                  <a:schemeClr val="tx1"/>
                </a:solidFill>
                <a:latin typeface="標楷體" panose="03000509000000000000" pitchFamily="65" charset="-120"/>
                <a:ea typeface="標楷體" panose="03000509000000000000" pitchFamily="65" charset="-120"/>
              </a:rPr>
              <a:t>             3. FCA</a:t>
            </a:r>
          </a:p>
          <a:p>
            <a:r>
              <a:rPr lang="en-US" altLang="zh-TW" sz="2100" b="1" dirty="0">
                <a:solidFill>
                  <a:schemeClr val="tx1"/>
                </a:solidFill>
                <a:latin typeface="標楷體" panose="03000509000000000000" pitchFamily="65" charset="-120"/>
                <a:ea typeface="標楷體" panose="03000509000000000000" pitchFamily="65" charset="-120"/>
              </a:rPr>
              <a:t> </a:t>
            </a:r>
            <a:r>
              <a:rPr lang="en-US" altLang="zh-TW" sz="2100" b="1" dirty="0" smtClean="0">
                <a:solidFill>
                  <a:schemeClr val="tx1"/>
                </a:solidFill>
                <a:latin typeface="標楷體" panose="03000509000000000000" pitchFamily="65" charset="-120"/>
                <a:ea typeface="標楷體" panose="03000509000000000000" pitchFamily="65" charset="-120"/>
              </a:rPr>
              <a:t>             4. FOB</a:t>
            </a:r>
          </a:p>
          <a:p>
            <a:r>
              <a:rPr lang="zh-TW" altLang="en-US" sz="2100" b="1" dirty="0" smtClean="0">
                <a:solidFill>
                  <a:schemeClr val="tx1"/>
                </a:solidFill>
                <a:latin typeface="標楷體" panose="03000509000000000000" pitchFamily="65" charset="-120"/>
                <a:ea typeface="標楷體" panose="03000509000000000000" pitchFamily="65" charset="-120"/>
              </a:rPr>
              <a:t>三、</a:t>
            </a:r>
            <a:r>
              <a:rPr lang="en-US" altLang="zh-TW" sz="2100" b="1" dirty="0" smtClean="0">
                <a:solidFill>
                  <a:schemeClr val="tx1"/>
                </a:solidFill>
                <a:latin typeface="標楷體" panose="03000509000000000000" pitchFamily="65" charset="-120"/>
                <a:ea typeface="標楷體" panose="03000509000000000000" pitchFamily="65" charset="-120"/>
              </a:rPr>
              <a:t>Group C : 5. CFR</a:t>
            </a:r>
          </a:p>
          <a:p>
            <a:r>
              <a:rPr lang="en-US" altLang="zh-TW" sz="2100" b="1" dirty="0">
                <a:solidFill>
                  <a:schemeClr val="tx1"/>
                </a:solidFill>
                <a:latin typeface="標楷體" panose="03000509000000000000" pitchFamily="65" charset="-120"/>
                <a:ea typeface="標楷體" panose="03000509000000000000" pitchFamily="65" charset="-120"/>
              </a:rPr>
              <a:t> </a:t>
            </a:r>
            <a:r>
              <a:rPr lang="en-US" altLang="zh-TW" sz="2100" b="1" dirty="0" smtClean="0">
                <a:solidFill>
                  <a:schemeClr val="tx1"/>
                </a:solidFill>
                <a:latin typeface="標楷體" panose="03000509000000000000" pitchFamily="65" charset="-120"/>
                <a:ea typeface="標楷體" panose="03000509000000000000" pitchFamily="65" charset="-120"/>
              </a:rPr>
              <a:t>             6. CIF</a:t>
            </a:r>
          </a:p>
          <a:p>
            <a:r>
              <a:rPr lang="en-US" altLang="zh-TW" sz="2100" b="1" dirty="0">
                <a:solidFill>
                  <a:schemeClr val="tx1"/>
                </a:solidFill>
                <a:latin typeface="標楷體" panose="03000509000000000000" pitchFamily="65" charset="-120"/>
                <a:ea typeface="標楷體" panose="03000509000000000000" pitchFamily="65" charset="-120"/>
              </a:rPr>
              <a:t> </a:t>
            </a:r>
            <a:r>
              <a:rPr lang="en-US" altLang="zh-TW" sz="2100" b="1" dirty="0" smtClean="0">
                <a:solidFill>
                  <a:schemeClr val="tx1"/>
                </a:solidFill>
                <a:latin typeface="標楷體" panose="03000509000000000000" pitchFamily="65" charset="-120"/>
                <a:ea typeface="標楷體" panose="03000509000000000000" pitchFamily="65" charset="-120"/>
              </a:rPr>
              <a:t>             7. CPT</a:t>
            </a:r>
          </a:p>
          <a:p>
            <a:r>
              <a:rPr lang="en-US" altLang="zh-TW" sz="2100" b="1" dirty="0">
                <a:solidFill>
                  <a:schemeClr val="tx1"/>
                </a:solidFill>
                <a:latin typeface="標楷體" panose="03000509000000000000" pitchFamily="65" charset="-120"/>
                <a:ea typeface="標楷體" panose="03000509000000000000" pitchFamily="65" charset="-120"/>
              </a:rPr>
              <a:t> </a:t>
            </a:r>
            <a:r>
              <a:rPr lang="en-US" altLang="zh-TW" sz="2100" b="1" dirty="0" smtClean="0">
                <a:solidFill>
                  <a:schemeClr val="tx1"/>
                </a:solidFill>
                <a:latin typeface="標楷體" panose="03000509000000000000" pitchFamily="65" charset="-120"/>
                <a:ea typeface="標楷體" panose="03000509000000000000" pitchFamily="65" charset="-120"/>
              </a:rPr>
              <a:t>             8. CIP</a:t>
            </a:r>
          </a:p>
          <a:p>
            <a:r>
              <a:rPr lang="zh-TW" altLang="en-US" sz="2100" b="1" dirty="0" smtClean="0">
                <a:solidFill>
                  <a:schemeClr val="tx1"/>
                </a:solidFill>
                <a:latin typeface="標楷體" panose="03000509000000000000" pitchFamily="65" charset="-120"/>
                <a:ea typeface="標楷體" panose="03000509000000000000" pitchFamily="65" charset="-120"/>
              </a:rPr>
              <a:t>四、</a:t>
            </a:r>
            <a:r>
              <a:rPr lang="en-US" altLang="zh-TW" sz="2100" b="1" dirty="0" smtClean="0">
                <a:solidFill>
                  <a:schemeClr val="tx1"/>
                </a:solidFill>
                <a:latin typeface="標楷體" panose="03000509000000000000" pitchFamily="65" charset="-120"/>
                <a:ea typeface="標楷體" panose="03000509000000000000" pitchFamily="65" charset="-120"/>
              </a:rPr>
              <a:t>Group D : 9. DAT</a:t>
            </a:r>
          </a:p>
          <a:p>
            <a:r>
              <a:rPr lang="en-US" altLang="zh-TW" sz="2100" b="1" dirty="0">
                <a:solidFill>
                  <a:schemeClr val="tx1"/>
                </a:solidFill>
                <a:latin typeface="標楷體" panose="03000509000000000000" pitchFamily="65" charset="-120"/>
                <a:ea typeface="標楷體" panose="03000509000000000000" pitchFamily="65" charset="-120"/>
              </a:rPr>
              <a:t> </a:t>
            </a:r>
            <a:r>
              <a:rPr lang="en-US" altLang="zh-TW" sz="2100" b="1" dirty="0" smtClean="0">
                <a:solidFill>
                  <a:schemeClr val="tx1"/>
                </a:solidFill>
                <a:latin typeface="標楷體" panose="03000509000000000000" pitchFamily="65" charset="-120"/>
                <a:ea typeface="標楷體" panose="03000509000000000000" pitchFamily="65" charset="-120"/>
              </a:rPr>
              <a:t>             10.DAP</a:t>
            </a:r>
          </a:p>
          <a:p>
            <a:r>
              <a:rPr lang="en-US" altLang="zh-TW" sz="2100" b="1" dirty="0">
                <a:solidFill>
                  <a:schemeClr val="tx1"/>
                </a:solidFill>
                <a:latin typeface="標楷體" panose="03000509000000000000" pitchFamily="65" charset="-120"/>
                <a:ea typeface="標楷體" panose="03000509000000000000" pitchFamily="65" charset="-120"/>
              </a:rPr>
              <a:t> </a:t>
            </a:r>
            <a:r>
              <a:rPr lang="en-US" altLang="zh-TW" sz="2100" b="1" dirty="0" smtClean="0">
                <a:solidFill>
                  <a:schemeClr val="tx1"/>
                </a:solidFill>
                <a:latin typeface="標楷體" panose="03000509000000000000" pitchFamily="65" charset="-120"/>
                <a:ea typeface="標楷體" panose="03000509000000000000" pitchFamily="65" charset="-120"/>
              </a:rPr>
              <a:t>             11.DDP</a:t>
            </a:r>
          </a:p>
          <a:p>
            <a:r>
              <a:rPr lang="en-US" altLang="zh-TW" sz="2200" b="1" dirty="0">
                <a:solidFill>
                  <a:schemeClr val="tx1"/>
                </a:solidFill>
                <a:latin typeface="標楷體" panose="03000509000000000000" pitchFamily="65" charset="-120"/>
                <a:ea typeface="標楷體" panose="03000509000000000000" pitchFamily="65" charset="-120"/>
              </a:rPr>
              <a:t> </a:t>
            </a:r>
            <a:r>
              <a:rPr lang="en-US" altLang="zh-TW" sz="2200" b="1" dirty="0" smtClean="0">
                <a:solidFill>
                  <a:schemeClr val="tx1"/>
                </a:solidFill>
                <a:latin typeface="標楷體" panose="03000509000000000000" pitchFamily="65" charset="-120"/>
                <a:ea typeface="標楷體" panose="03000509000000000000" pitchFamily="65" charset="-120"/>
              </a:rPr>
              <a:t>             </a:t>
            </a:r>
            <a:endParaRPr lang="zh-TW" altLang="zh-TW" sz="2200" b="1"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46422412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b="1" dirty="0"/>
              <a:t>第四章 </a:t>
            </a:r>
            <a:r>
              <a:rPr lang="en-US" altLang="zh-TW" b="1" dirty="0" smtClean="0"/>
              <a:t>  </a:t>
            </a:r>
            <a:r>
              <a:rPr lang="zh-TW" altLang="zh-TW" b="1" dirty="0" smtClean="0"/>
              <a:t>貿易</a:t>
            </a:r>
            <a:r>
              <a:rPr lang="zh-TW" altLang="zh-TW" b="1" dirty="0"/>
              <a:t>付款方式的選擇及策略</a:t>
            </a:r>
            <a:r>
              <a:rPr lang="en-US" altLang="zh-TW" sz="4400" b="1" dirty="0">
                <a:solidFill>
                  <a:schemeClr val="tx1"/>
                </a:solidFill>
              </a:rPr>
              <a:t/>
            </a:r>
            <a:br>
              <a:rPr lang="en-US" altLang="zh-TW" sz="4400" b="1" dirty="0">
                <a:solidFill>
                  <a:schemeClr val="tx1"/>
                </a:solidFill>
              </a:rPr>
            </a:br>
            <a:r>
              <a:rPr lang="en-US" altLang="zh-TW" sz="4400" b="1" dirty="0" smtClean="0">
                <a:solidFill>
                  <a:schemeClr val="tx1"/>
                </a:solidFill>
              </a:rPr>
              <a:t>       </a:t>
            </a:r>
            <a:r>
              <a:rPr lang="zh-TW" altLang="zh-TW" b="1" dirty="0" smtClean="0"/>
              <a:t>第</a:t>
            </a:r>
            <a:r>
              <a:rPr lang="zh-TW" altLang="en-US" b="1" dirty="0" smtClean="0"/>
              <a:t>一</a:t>
            </a:r>
            <a:r>
              <a:rPr lang="zh-TW" altLang="zh-TW" b="1" dirty="0" smtClean="0"/>
              <a:t>節</a:t>
            </a:r>
            <a:r>
              <a:rPr lang="zh-TW" altLang="zh-TW" b="1" dirty="0"/>
              <a:t>　預付貨款</a:t>
            </a:r>
            <a:r>
              <a:rPr lang="en-US" altLang="zh-TW" b="1" dirty="0" smtClean="0"/>
              <a:t/>
            </a:r>
            <a:br>
              <a:rPr lang="en-US" altLang="zh-TW" b="1" dirty="0" smtClean="0"/>
            </a:br>
            <a:r>
              <a:rPr lang="en-US" altLang="zh-TW" b="1" dirty="0" smtClean="0"/>
              <a:t>         </a:t>
            </a:r>
            <a:endParaRPr lang="en-US" altLang="zh-TW" b="1" dirty="0">
              <a:solidFill>
                <a:schemeClr val="tx1"/>
              </a:solidFill>
            </a:endParaRPr>
          </a:p>
        </p:txBody>
      </p:sp>
      <p:sp>
        <p:nvSpPr>
          <p:cNvPr id="3" name="文字版面配置區 2"/>
          <p:cNvSpPr>
            <a:spLocks noGrp="1"/>
          </p:cNvSpPr>
          <p:nvPr>
            <p:ph type="body" idx="1"/>
          </p:nvPr>
        </p:nvSpPr>
        <p:spPr>
          <a:xfrm>
            <a:off x="107504" y="2420888"/>
            <a:ext cx="8784976" cy="961256"/>
          </a:xfrm>
        </p:spPr>
        <p:txBody>
          <a:bodyPr>
            <a:noAutofit/>
          </a:bodyPr>
          <a:lstStyle/>
          <a:p>
            <a:r>
              <a:rPr lang="zh-TW" altLang="en-US" sz="2100" b="1" dirty="0" smtClean="0">
                <a:solidFill>
                  <a:schemeClr val="tx1"/>
                </a:solidFill>
                <a:latin typeface="+mn-ea"/>
              </a:rPr>
              <a:t>一、定義 </a:t>
            </a:r>
            <a:r>
              <a:rPr lang="en-US" altLang="zh-TW" sz="2100" b="1" dirty="0" smtClean="0">
                <a:solidFill>
                  <a:schemeClr val="tx1"/>
                </a:solidFill>
                <a:latin typeface="+mn-ea"/>
              </a:rPr>
              <a:t>: </a:t>
            </a:r>
            <a:r>
              <a:rPr lang="zh-TW" altLang="zh-TW" sz="2100" b="1" dirty="0" smtClean="0">
                <a:solidFill>
                  <a:schemeClr val="tx1"/>
                </a:solidFill>
                <a:latin typeface="+mn-ea"/>
              </a:rPr>
              <a:t>乃</a:t>
            </a:r>
            <a:r>
              <a:rPr lang="zh-TW" altLang="zh-TW" sz="2100" b="1" dirty="0">
                <a:solidFill>
                  <a:schemeClr val="tx1"/>
                </a:solidFill>
                <a:latin typeface="+mn-ea"/>
              </a:rPr>
              <a:t>指在賣方尚未製造貨物、採購、或將</a:t>
            </a:r>
            <a:r>
              <a:rPr lang="zh-TW" altLang="zh-TW" sz="2100" b="1" dirty="0" smtClean="0">
                <a:solidFill>
                  <a:schemeClr val="tx1"/>
                </a:solidFill>
                <a:latin typeface="+mn-ea"/>
              </a:rPr>
              <a:t>貨物交付運送前</a:t>
            </a:r>
            <a:r>
              <a:rPr lang="zh-TW" altLang="zh-TW" sz="2100" b="1" dirty="0">
                <a:solidFill>
                  <a:schemeClr val="tx1"/>
                </a:solidFill>
                <a:latin typeface="+mn-ea"/>
              </a:rPr>
              <a:t>買方</a:t>
            </a:r>
            <a:r>
              <a:rPr lang="zh-TW" altLang="zh-TW" sz="2100" b="1" dirty="0" smtClean="0">
                <a:solidFill>
                  <a:schemeClr val="tx1"/>
                </a:solidFill>
                <a:latin typeface="+mn-ea"/>
              </a:rPr>
              <a:t>已</a:t>
            </a:r>
            <a:endParaRPr lang="en-US" altLang="zh-TW" sz="2100" b="1" dirty="0" smtClean="0">
              <a:solidFill>
                <a:schemeClr val="tx1"/>
              </a:solidFill>
              <a:latin typeface="+mn-ea"/>
            </a:endParaRPr>
          </a:p>
          <a:p>
            <a:r>
              <a:rPr lang="en-US" altLang="zh-TW" sz="2100" b="1" dirty="0">
                <a:solidFill>
                  <a:schemeClr val="tx1"/>
                </a:solidFill>
                <a:latin typeface="+mn-ea"/>
              </a:rPr>
              <a:t> </a:t>
            </a:r>
            <a:r>
              <a:rPr lang="en-US" altLang="zh-TW" sz="2100" b="1" dirty="0" smtClean="0">
                <a:solidFill>
                  <a:schemeClr val="tx1"/>
                </a:solidFill>
                <a:latin typeface="+mn-ea"/>
              </a:rPr>
              <a:t>                 </a:t>
            </a:r>
            <a:r>
              <a:rPr lang="zh-TW" altLang="zh-TW" sz="2100" b="1" dirty="0" smtClean="0">
                <a:solidFill>
                  <a:schemeClr val="tx1"/>
                </a:solidFill>
                <a:latin typeface="+mn-ea"/>
              </a:rPr>
              <a:t>經</a:t>
            </a:r>
            <a:r>
              <a:rPr lang="zh-TW" altLang="zh-TW" sz="2100" b="1" dirty="0">
                <a:solidFill>
                  <a:schemeClr val="tx1"/>
                </a:solidFill>
                <a:latin typeface="+mn-ea"/>
              </a:rPr>
              <a:t>將貨物款項付訖</a:t>
            </a:r>
            <a:r>
              <a:rPr lang="zh-TW" altLang="zh-TW" sz="2100" b="1" dirty="0" smtClean="0">
                <a:solidFill>
                  <a:schemeClr val="tx1"/>
                </a:solidFill>
                <a:latin typeface="+mn-ea"/>
              </a:rPr>
              <a:t>。</a:t>
            </a:r>
            <a:endParaRPr lang="en-US" altLang="zh-TW" sz="2100" b="1" dirty="0" smtClean="0">
              <a:solidFill>
                <a:schemeClr val="tx1"/>
              </a:solidFill>
              <a:latin typeface="+mn-ea"/>
            </a:endParaRPr>
          </a:p>
          <a:p>
            <a:r>
              <a:rPr lang="zh-TW" altLang="en-US" sz="2100" b="1" dirty="0" smtClean="0">
                <a:solidFill>
                  <a:schemeClr val="tx1"/>
                </a:solidFill>
                <a:latin typeface="+mn-ea"/>
              </a:rPr>
              <a:t>二、</a:t>
            </a:r>
            <a:r>
              <a:rPr lang="zh-TW" altLang="zh-TW" sz="2100" b="1" dirty="0" smtClean="0">
                <a:solidFill>
                  <a:schemeClr val="tx1"/>
                </a:solidFill>
                <a:latin typeface="+mn-ea"/>
              </a:rPr>
              <a:t>使用不普遍</a:t>
            </a:r>
            <a:r>
              <a:rPr lang="zh-TW" altLang="en-US" sz="2100" b="1" dirty="0" smtClean="0">
                <a:solidFill>
                  <a:schemeClr val="tx1"/>
                </a:solidFill>
                <a:latin typeface="+mn-ea"/>
              </a:rPr>
              <a:t>的</a:t>
            </a:r>
            <a:r>
              <a:rPr lang="zh-TW" altLang="zh-TW" sz="2100" b="1" dirty="0" smtClean="0">
                <a:solidFill>
                  <a:schemeClr val="tx1"/>
                </a:solidFill>
                <a:latin typeface="+mn-ea"/>
              </a:rPr>
              <a:t>理由：</a:t>
            </a:r>
            <a:endParaRPr lang="zh-TW" altLang="zh-TW" sz="2100" b="1" dirty="0">
              <a:solidFill>
                <a:schemeClr val="tx1"/>
              </a:solidFill>
              <a:latin typeface="+mn-ea"/>
            </a:endParaRPr>
          </a:p>
          <a:p>
            <a:r>
              <a:rPr lang="en-US" altLang="zh-TW" sz="2100" b="1" dirty="0" smtClean="0">
                <a:solidFill>
                  <a:schemeClr val="tx1"/>
                </a:solidFill>
                <a:latin typeface="+mn-ea"/>
              </a:rPr>
              <a:t>        1</a:t>
            </a:r>
            <a:r>
              <a:rPr lang="en-US" altLang="zh-TW" sz="2100" b="1" dirty="0">
                <a:solidFill>
                  <a:schemeClr val="tx1"/>
                </a:solidFill>
                <a:latin typeface="+mn-ea"/>
              </a:rPr>
              <a:t>.</a:t>
            </a:r>
            <a:r>
              <a:rPr lang="zh-TW" altLang="zh-TW" sz="2100" b="1" dirty="0">
                <a:solidFill>
                  <a:schemeClr val="tx1"/>
                </a:solidFill>
                <a:latin typeface="+mn-ea"/>
              </a:rPr>
              <a:t>進口國法令</a:t>
            </a:r>
            <a:r>
              <a:rPr lang="zh-TW" altLang="zh-TW" sz="2100" b="1" dirty="0" smtClean="0">
                <a:solidFill>
                  <a:schemeClr val="tx1"/>
                </a:solidFill>
                <a:latin typeface="+mn-ea"/>
              </a:rPr>
              <a:t>限制</a:t>
            </a:r>
            <a:r>
              <a:rPr lang="en-US" altLang="zh-TW" sz="2100" b="1" dirty="0" smtClean="0">
                <a:solidFill>
                  <a:schemeClr val="tx1"/>
                </a:solidFill>
                <a:latin typeface="+mn-ea"/>
              </a:rPr>
              <a:t> : </a:t>
            </a:r>
            <a:r>
              <a:rPr lang="zh-TW" altLang="zh-TW" sz="2100" b="1" dirty="0" smtClean="0">
                <a:solidFill>
                  <a:schemeClr val="tx1"/>
                </a:solidFill>
                <a:latin typeface="+mn-ea"/>
              </a:rPr>
              <a:t>某些國家不允許使用。</a:t>
            </a:r>
            <a:endParaRPr lang="zh-TW" altLang="zh-TW" sz="2100" b="1" dirty="0">
              <a:solidFill>
                <a:schemeClr val="tx1"/>
              </a:solidFill>
              <a:latin typeface="+mn-ea"/>
            </a:endParaRPr>
          </a:p>
          <a:p>
            <a:r>
              <a:rPr lang="en-US" altLang="zh-TW" sz="2100" b="1" dirty="0" smtClean="0">
                <a:solidFill>
                  <a:schemeClr val="tx1"/>
                </a:solidFill>
                <a:latin typeface="+mn-ea"/>
              </a:rPr>
              <a:t>        2.</a:t>
            </a:r>
            <a:r>
              <a:rPr lang="zh-TW" altLang="zh-TW" sz="2100" b="1" dirty="0" smtClean="0">
                <a:solidFill>
                  <a:schemeClr val="tx1"/>
                </a:solidFill>
                <a:latin typeface="+mn-ea"/>
              </a:rPr>
              <a:t>出口商</a:t>
            </a:r>
            <a:r>
              <a:rPr lang="zh-TW" altLang="zh-TW" sz="2100" b="1" dirty="0">
                <a:solidFill>
                  <a:schemeClr val="tx1"/>
                </a:solidFill>
                <a:latin typeface="+mn-ea"/>
              </a:rPr>
              <a:t>的誠信與產製</a:t>
            </a:r>
            <a:r>
              <a:rPr lang="zh-TW" altLang="zh-TW" sz="2100" b="1" dirty="0" smtClean="0">
                <a:solidFill>
                  <a:schemeClr val="tx1"/>
                </a:solidFill>
                <a:latin typeface="+mn-ea"/>
              </a:rPr>
              <a:t>能力</a:t>
            </a:r>
            <a:r>
              <a:rPr lang="zh-TW" altLang="zh-TW" sz="2100" b="1" dirty="0">
                <a:solidFill>
                  <a:schemeClr val="tx1"/>
                </a:solidFill>
                <a:latin typeface="+mn-ea"/>
              </a:rPr>
              <a:t>。</a:t>
            </a:r>
          </a:p>
          <a:p>
            <a:r>
              <a:rPr lang="en-US" altLang="zh-TW" sz="2100" b="1" dirty="0" smtClean="0">
                <a:solidFill>
                  <a:schemeClr val="tx1"/>
                </a:solidFill>
                <a:latin typeface="+mn-ea"/>
              </a:rPr>
              <a:t>        3.</a:t>
            </a:r>
            <a:r>
              <a:rPr lang="zh-TW" altLang="zh-TW" sz="2100" b="1" dirty="0" smtClean="0">
                <a:solidFill>
                  <a:schemeClr val="tx1"/>
                </a:solidFill>
                <a:latin typeface="+mn-ea"/>
              </a:rPr>
              <a:t>不利於</a:t>
            </a:r>
            <a:r>
              <a:rPr lang="zh-TW" altLang="zh-TW" sz="2100" b="1" dirty="0">
                <a:solidFill>
                  <a:schemeClr val="tx1"/>
                </a:solidFill>
                <a:latin typeface="+mn-ea"/>
              </a:rPr>
              <a:t>進口商資金的</a:t>
            </a:r>
            <a:r>
              <a:rPr lang="zh-TW" altLang="zh-TW" sz="2100" b="1" dirty="0" smtClean="0">
                <a:solidFill>
                  <a:schemeClr val="tx1"/>
                </a:solidFill>
                <a:latin typeface="+mn-ea"/>
              </a:rPr>
              <a:t>週轉</a:t>
            </a:r>
            <a:r>
              <a:rPr lang="zh-TW" altLang="zh-TW" sz="2100" b="1" dirty="0">
                <a:solidFill>
                  <a:schemeClr val="tx1"/>
                </a:solidFill>
                <a:latin typeface="+mn-ea"/>
              </a:rPr>
              <a:t>。</a:t>
            </a:r>
          </a:p>
          <a:p>
            <a:r>
              <a:rPr lang="en-US" altLang="zh-TW" sz="2100" b="1" dirty="0" smtClean="0">
                <a:solidFill>
                  <a:schemeClr val="tx1"/>
                </a:solidFill>
                <a:latin typeface="+mn-ea"/>
              </a:rPr>
              <a:t>        4.</a:t>
            </a:r>
            <a:r>
              <a:rPr lang="zh-TW" altLang="zh-TW" sz="2100" b="1" dirty="0" smtClean="0">
                <a:solidFill>
                  <a:schemeClr val="tx1"/>
                </a:solidFill>
                <a:latin typeface="+mn-ea"/>
              </a:rPr>
              <a:t>限制</a:t>
            </a:r>
            <a:r>
              <a:rPr lang="zh-TW" altLang="zh-TW" sz="2100" b="1" dirty="0">
                <a:solidFill>
                  <a:schemeClr val="tx1"/>
                </a:solidFill>
                <a:latin typeface="+mn-ea"/>
              </a:rPr>
              <a:t>出口商拓展商機的</a:t>
            </a:r>
            <a:r>
              <a:rPr lang="zh-TW" altLang="zh-TW" sz="2100" b="1" dirty="0" smtClean="0">
                <a:solidFill>
                  <a:schemeClr val="tx1"/>
                </a:solidFill>
                <a:latin typeface="+mn-ea"/>
              </a:rPr>
              <a:t>潛力</a:t>
            </a:r>
            <a:r>
              <a:rPr lang="en-US" altLang="zh-TW" sz="2100" b="1" dirty="0" smtClean="0">
                <a:solidFill>
                  <a:schemeClr val="tx1"/>
                </a:solidFill>
                <a:latin typeface="+mn-ea"/>
              </a:rPr>
              <a:t> : </a:t>
            </a:r>
            <a:r>
              <a:rPr lang="zh-TW" altLang="zh-TW" sz="2100" b="1" dirty="0" smtClean="0">
                <a:solidFill>
                  <a:schemeClr val="tx1"/>
                </a:solidFill>
                <a:latin typeface="+mn-ea"/>
              </a:rPr>
              <a:t>其他</a:t>
            </a:r>
            <a:r>
              <a:rPr lang="zh-TW" altLang="zh-TW" sz="2100" b="1" dirty="0">
                <a:solidFill>
                  <a:schemeClr val="tx1"/>
                </a:solidFill>
                <a:latin typeface="+mn-ea"/>
              </a:rPr>
              <a:t>的</a:t>
            </a:r>
            <a:r>
              <a:rPr lang="zh-TW" altLang="zh-TW" sz="2100" b="1" dirty="0" smtClean="0">
                <a:solidFill>
                  <a:schemeClr val="tx1"/>
                </a:solidFill>
                <a:latin typeface="+mn-ea"/>
              </a:rPr>
              <a:t>競爭者若提供</a:t>
            </a:r>
            <a:r>
              <a:rPr lang="zh-TW" altLang="zh-TW" sz="2100" b="1" dirty="0">
                <a:solidFill>
                  <a:schemeClr val="tx1"/>
                </a:solidFill>
                <a:latin typeface="+mn-ea"/>
              </a:rPr>
              <a:t>更</a:t>
            </a:r>
            <a:r>
              <a:rPr lang="zh-TW" altLang="zh-TW" sz="2100" b="1" dirty="0" smtClean="0">
                <a:solidFill>
                  <a:schemeClr val="tx1"/>
                </a:solidFill>
                <a:latin typeface="+mn-ea"/>
              </a:rPr>
              <a:t>優惠的</a:t>
            </a:r>
            <a:r>
              <a:rPr lang="zh-TW" altLang="zh-TW" sz="2100" b="1" dirty="0">
                <a:solidFill>
                  <a:schemeClr val="tx1"/>
                </a:solidFill>
                <a:latin typeface="+mn-ea"/>
              </a:rPr>
              <a:t>付款</a:t>
            </a:r>
            <a:r>
              <a:rPr lang="zh-TW" altLang="zh-TW" sz="2100" b="1" dirty="0" smtClean="0">
                <a:solidFill>
                  <a:schemeClr val="tx1"/>
                </a:solidFill>
                <a:latin typeface="+mn-ea"/>
              </a:rPr>
              <a:t>方</a:t>
            </a:r>
            <a:endParaRPr lang="en-US" altLang="zh-TW" sz="2100" b="1" dirty="0" smtClean="0">
              <a:solidFill>
                <a:schemeClr val="tx1"/>
              </a:solidFill>
              <a:latin typeface="+mn-ea"/>
            </a:endParaRPr>
          </a:p>
          <a:p>
            <a:r>
              <a:rPr lang="en-US" altLang="zh-TW" sz="2100" b="1" dirty="0">
                <a:solidFill>
                  <a:schemeClr val="tx1"/>
                </a:solidFill>
                <a:latin typeface="+mn-ea"/>
              </a:rPr>
              <a:t> </a:t>
            </a:r>
            <a:r>
              <a:rPr lang="en-US" altLang="zh-TW" sz="2100" b="1" dirty="0" smtClean="0">
                <a:solidFill>
                  <a:schemeClr val="tx1"/>
                </a:solidFill>
                <a:latin typeface="+mn-ea"/>
              </a:rPr>
              <a:t>           </a:t>
            </a:r>
            <a:r>
              <a:rPr lang="zh-TW" altLang="zh-TW" sz="2100" b="1" dirty="0" smtClean="0">
                <a:solidFill>
                  <a:schemeClr val="tx1"/>
                </a:solidFill>
                <a:latin typeface="+mn-ea"/>
              </a:rPr>
              <a:t>式</a:t>
            </a:r>
            <a:r>
              <a:rPr lang="zh-TW" altLang="zh-TW" sz="2100" b="1" dirty="0">
                <a:solidFill>
                  <a:schemeClr val="tx1"/>
                </a:solidFill>
                <a:latin typeface="+mn-ea"/>
              </a:rPr>
              <a:t>，交易會無法持續</a:t>
            </a:r>
            <a:r>
              <a:rPr lang="zh-TW" altLang="zh-TW" sz="2100" b="1" dirty="0" smtClean="0">
                <a:solidFill>
                  <a:schemeClr val="tx1"/>
                </a:solidFill>
                <a:latin typeface="+mn-ea"/>
              </a:rPr>
              <a:t>進行。</a:t>
            </a:r>
            <a:endParaRPr lang="en-US" altLang="zh-TW" sz="2100" b="1" dirty="0" smtClean="0">
              <a:solidFill>
                <a:schemeClr val="tx1"/>
              </a:solidFill>
              <a:latin typeface="+mn-ea"/>
            </a:endParaRPr>
          </a:p>
          <a:p>
            <a:r>
              <a:rPr lang="zh-TW" altLang="en-US" sz="2100" b="1" dirty="0" smtClean="0">
                <a:solidFill>
                  <a:schemeClr val="tx1"/>
                </a:solidFill>
                <a:latin typeface="+mn-ea"/>
              </a:rPr>
              <a:t>三、匯款方式 </a:t>
            </a:r>
            <a:r>
              <a:rPr lang="en-US" altLang="zh-TW" sz="2100" b="1" dirty="0" smtClean="0">
                <a:solidFill>
                  <a:schemeClr val="tx1"/>
                </a:solidFill>
                <a:latin typeface="+mn-ea"/>
              </a:rPr>
              <a:t>: </a:t>
            </a:r>
            <a:r>
              <a:rPr lang="zh-TW" altLang="zh-TW" sz="2100" b="1" dirty="0" smtClean="0">
                <a:solidFill>
                  <a:schemeClr val="tx1"/>
                </a:solidFill>
              </a:rPr>
              <a:t>電匯</a:t>
            </a:r>
            <a:r>
              <a:rPr lang="zh-TW" altLang="en-US" sz="2100" b="1" dirty="0" smtClean="0">
                <a:solidFill>
                  <a:schemeClr val="tx1"/>
                </a:solidFill>
              </a:rPr>
              <a:t>、</a:t>
            </a:r>
            <a:r>
              <a:rPr lang="zh-TW" altLang="zh-TW" sz="2100" b="1" dirty="0" smtClean="0">
                <a:solidFill>
                  <a:schemeClr val="tx1"/>
                </a:solidFill>
              </a:rPr>
              <a:t>票匯</a:t>
            </a:r>
            <a:r>
              <a:rPr lang="zh-TW" altLang="en-US" sz="2100" b="1" dirty="0" smtClean="0">
                <a:solidFill>
                  <a:schemeClr val="tx1"/>
                </a:solidFill>
              </a:rPr>
              <a:t>、</a:t>
            </a:r>
            <a:r>
              <a:rPr lang="zh-TW" altLang="zh-TW" sz="2100" b="1" dirty="0" smtClean="0">
                <a:solidFill>
                  <a:schemeClr val="tx1"/>
                </a:solidFill>
              </a:rPr>
              <a:t>信匯或支票均可</a:t>
            </a:r>
            <a:r>
              <a:rPr lang="zh-TW" altLang="en-US" sz="2100" b="1" dirty="0" smtClean="0">
                <a:solidFill>
                  <a:schemeClr val="tx1"/>
                </a:solidFill>
              </a:rPr>
              <a:t>。</a:t>
            </a:r>
            <a:r>
              <a:rPr lang="zh-TW" altLang="zh-TW" sz="2100" b="1" dirty="0" smtClean="0">
                <a:solidFill>
                  <a:schemeClr val="tx1"/>
                </a:solidFill>
              </a:rPr>
              <a:t>電匯手續費較</a:t>
            </a:r>
            <a:r>
              <a:rPr lang="zh-TW" altLang="zh-TW" sz="2100" b="1" dirty="0">
                <a:solidFill>
                  <a:schemeClr val="tx1"/>
                </a:solidFill>
              </a:rPr>
              <a:t>貴，但</a:t>
            </a:r>
            <a:r>
              <a:rPr lang="zh-TW" altLang="zh-TW" sz="2100" b="1" dirty="0" smtClean="0">
                <a:solidFill>
                  <a:schemeClr val="tx1"/>
                </a:solidFill>
              </a:rPr>
              <a:t>入帳</a:t>
            </a:r>
            <a:endParaRPr lang="en-US" altLang="zh-TW" sz="2100" b="1" dirty="0" smtClean="0">
              <a:solidFill>
                <a:schemeClr val="tx1"/>
              </a:solidFill>
            </a:endParaRPr>
          </a:p>
          <a:p>
            <a:r>
              <a:rPr lang="en-US" altLang="zh-TW" sz="2100" b="1" dirty="0">
                <a:solidFill>
                  <a:schemeClr val="tx1"/>
                </a:solidFill>
              </a:rPr>
              <a:t> </a:t>
            </a:r>
            <a:r>
              <a:rPr lang="en-US" altLang="zh-TW" sz="2100" b="1" dirty="0" smtClean="0">
                <a:solidFill>
                  <a:schemeClr val="tx1"/>
                </a:solidFill>
              </a:rPr>
              <a:t>                             </a:t>
            </a:r>
            <a:r>
              <a:rPr lang="zh-TW" altLang="zh-TW" sz="2100" b="1" dirty="0" smtClean="0">
                <a:solidFill>
                  <a:schemeClr val="tx1"/>
                </a:solidFill>
              </a:rPr>
              <a:t>速度快。國際</a:t>
            </a:r>
            <a:r>
              <a:rPr lang="zh-TW" altLang="zh-TW" sz="2100" b="1" dirty="0">
                <a:solidFill>
                  <a:schemeClr val="tx1"/>
                </a:solidFill>
              </a:rPr>
              <a:t>商會建議電匯必須錢已入帳，票據必須</a:t>
            </a:r>
            <a:r>
              <a:rPr lang="zh-TW" altLang="zh-TW" sz="2100" b="1" dirty="0" smtClean="0">
                <a:solidFill>
                  <a:schemeClr val="tx1"/>
                </a:solidFill>
              </a:rPr>
              <a:t>託收</a:t>
            </a:r>
            <a:endParaRPr lang="en-US" altLang="zh-TW" sz="2100" b="1" dirty="0" smtClean="0">
              <a:solidFill>
                <a:schemeClr val="tx1"/>
              </a:solidFill>
            </a:endParaRPr>
          </a:p>
          <a:p>
            <a:r>
              <a:rPr lang="en-US" altLang="zh-TW" sz="2100" b="1" dirty="0">
                <a:solidFill>
                  <a:schemeClr val="tx1"/>
                </a:solidFill>
              </a:rPr>
              <a:t> </a:t>
            </a:r>
            <a:r>
              <a:rPr lang="en-US" altLang="zh-TW" sz="2100" b="1" dirty="0" smtClean="0">
                <a:solidFill>
                  <a:schemeClr val="tx1"/>
                </a:solidFill>
              </a:rPr>
              <a:t>                             </a:t>
            </a:r>
            <a:r>
              <a:rPr lang="zh-TW" altLang="zh-TW" sz="2100" b="1" dirty="0" smtClean="0">
                <a:solidFill>
                  <a:schemeClr val="tx1"/>
                </a:solidFill>
              </a:rPr>
              <a:t>票</a:t>
            </a:r>
            <a:r>
              <a:rPr lang="zh-TW" altLang="zh-TW" sz="2100" b="1" dirty="0">
                <a:solidFill>
                  <a:schemeClr val="tx1"/>
                </a:solidFill>
              </a:rPr>
              <a:t>款已經進帳方始發貨。</a:t>
            </a:r>
            <a:endParaRPr lang="zh-TW" altLang="zh-TW" sz="2100" b="1" dirty="0">
              <a:solidFill>
                <a:schemeClr val="tx1"/>
              </a:solidFill>
              <a:latin typeface="+mn-ea"/>
            </a:endParaRPr>
          </a:p>
          <a:p>
            <a:endParaRPr lang="zh-TW" altLang="zh-TW" sz="2200" b="1"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87435382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b="1" dirty="0"/>
              <a:t>第四章 </a:t>
            </a:r>
            <a:r>
              <a:rPr lang="en-US" altLang="zh-TW" b="1" dirty="0" smtClean="0"/>
              <a:t>  </a:t>
            </a:r>
            <a:r>
              <a:rPr lang="zh-TW" altLang="zh-TW" b="1" dirty="0" smtClean="0"/>
              <a:t>貿易</a:t>
            </a:r>
            <a:r>
              <a:rPr lang="zh-TW" altLang="zh-TW" b="1" dirty="0"/>
              <a:t>付款方式的選擇及策略</a:t>
            </a:r>
            <a:r>
              <a:rPr lang="en-US" altLang="zh-TW" sz="4400" b="1" dirty="0">
                <a:solidFill>
                  <a:schemeClr val="tx1"/>
                </a:solidFill>
              </a:rPr>
              <a:t/>
            </a:r>
            <a:br>
              <a:rPr lang="en-US" altLang="zh-TW" sz="4400" b="1" dirty="0">
                <a:solidFill>
                  <a:schemeClr val="tx1"/>
                </a:solidFill>
              </a:rPr>
            </a:br>
            <a:r>
              <a:rPr lang="en-US" altLang="zh-TW" sz="4400" b="1" dirty="0" smtClean="0">
                <a:solidFill>
                  <a:schemeClr val="tx1"/>
                </a:solidFill>
              </a:rPr>
              <a:t>       </a:t>
            </a:r>
            <a:r>
              <a:rPr lang="zh-TW" altLang="zh-TW" b="1" dirty="0" smtClean="0"/>
              <a:t>第</a:t>
            </a:r>
            <a:r>
              <a:rPr lang="zh-TW" altLang="en-US" b="1" dirty="0" smtClean="0"/>
              <a:t>二</a:t>
            </a:r>
            <a:r>
              <a:rPr lang="zh-TW" altLang="zh-TW" b="1" dirty="0" smtClean="0"/>
              <a:t>節</a:t>
            </a:r>
            <a:r>
              <a:rPr lang="zh-TW" altLang="zh-TW" b="1" dirty="0"/>
              <a:t>　信用狀</a:t>
            </a:r>
            <a:r>
              <a:rPr lang="en-US" altLang="zh-TW" b="1" dirty="0" smtClean="0"/>
              <a:t/>
            </a:r>
            <a:br>
              <a:rPr lang="en-US" altLang="zh-TW" b="1" dirty="0" smtClean="0"/>
            </a:br>
            <a:r>
              <a:rPr lang="en-US" altLang="zh-TW" b="1" dirty="0" smtClean="0"/>
              <a:t>         </a:t>
            </a:r>
            <a:endParaRPr lang="en-US" altLang="zh-TW" b="1" dirty="0">
              <a:solidFill>
                <a:schemeClr val="tx1"/>
              </a:solidFill>
            </a:endParaRPr>
          </a:p>
        </p:txBody>
      </p:sp>
      <p:sp>
        <p:nvSpPr>
          <p:cNvPr id="3" name="文字版面配置區 2"/>
          <p:cNvSpPr>
            <a:spLocks noGrp="1"/>
          </p:cNvSpPr>
          <p:nvPr>
            <p:ph type="body" idx="1"/>
          </p:nvPr>
        </p:nvSpPr>
        <p:spPr>
          <a:xfrm>
            <a:off x="611560" y="2564904"/>
            <a:ext cx="7920880" cy="961256"/>
          </a:xfrm>
        </p:spPr>
        <p:txBody>
          <a:bodyPr>
            <a:noAutofit/>
          </a:bodyPr>
          <a:lstStyle/>
          <a:p>
            <a:r>
              <a:rPr lang="zh-TW" altLang="en-US" sz="3200" b="1" dirty="0" smtClean="0">
                <a:solidFill>
                  <a:schemeClr val="tx1"/>
                </a:solidFill>
                <a:latin typeface="+mn-ea"/>
              </a:rPr>
              <a:t>一、優點 </a:t>
            </a:r>
            <a:r>
              <a:rPr lang="en-US" altLang="zh-TW" sz="3200" b="1" dirty="0" smtClean="0">
                <a:solidFill>
                  <a:schemeClr val="tx1"/>
                </a:solidFill>
                <a:latin typeface="+mn-ea"/>
              </a:rPr>
              <a:t>:</a:t>
            </a:r>
          </a:p>
          <a:p>
            <a:r>
              <a:rPr lang="en-US" altLang="zh-TW" sz="3200" b="1" dirty="0">
                <a:solidFill>
                  <a:schemeClr val="tx1"/>
                </a:solidFill>
                <a:latin typeface="+mn-ea"/>
                <a:ea typeface="標楷體" panose="03000509000000000000" pitchFamily="65" charset="-120"/>
              </a:rPr>
              <a:t> </a:t>
            </a:r>
            <a:r>
              <a:rPr lang="en-US" altLang="zh-TW" sz="3200" b="1" dirty="0" smtClean="0">
                <a:solidFill>
                  <a:schemeClr val="tx1"/>
                </a:solidFill>
                <a:latin typeface="+mn-ea"/>
                <a:ea typeface="標楷體" panose="03000509000000000000" pitchFamily="65" charset="-120"/>
              </a:rPr>
              <a:t>     (</a:t>
            </a:r>
            <a:r>
              <a:rPr lang="zh-TW" altLang="en-US" sz="3200" b="1" dirty="0" smtClean="0">
                <a:solidFill>
                  <a:schemeClr val="tx1"/>
                </a:solidFill>
                <a:latin typeface="+mn-ea"/>
                <a:ea typeface="標楷體" panose="03000509000000000000" pitchFamily="65" charset="-120"/>
              </a:rPr>
              <a:t>一</a:t>
            </a:r>
            <a:r>
              <a:rPr lang="en-US" altLang="zh-TW" sz="3200" b="1" dirty="0" smtClean="0">
                <a:solidFill>
                  <a:schemeClr val="tx1"/>
                </a:solidFill>
                <a:latin typeface="+mn-ea"/>
                <a:ea typeface="標楷體" panose="03000509000000000000" pitchFamily="65" charset="-120"/>
              </a:rPr>
              <a:t>)</a:t>
            </a:r>
            <a:r>
              <a:rPr lang="zh-TW" altLang="en-US" sz="3200" b="1" dirty="0" smtClean="0">
                <a:solidFill>
                  <a:schemeClr val="tx1"/>
                </a:solidFill>
                <a:latin typeface="+mn-ea"/>
              </a:rPr>
              <a:t> </a:t>
            </a:r>
            <a:r>
              <a:rPr lang="zh-TW" altLang="zh-TW" sz="3200" b="1" dirty="0" smtClean="0">
                <a:solidFill>
                  <a:schemeClr val="tx1"/>
                </a:solidFill>
              </a:rPr>
              <a:t>有</a:t>
            </a:r>
            <a:r>
              <a:rPr lang="zh-TW" altLang="zh-TW" sz="3200" b="1" dirty="0">
                <a:solidFill>
                  <a:schemeClr val="tx1"/>
                </a:solidFill>
              </a:rPr>
              <a:t>開狀銀行的</a:t>
            </a:r>
            <a:r>
              <a:rPr lang="zh-TW" altLang="zh-TW" sz="3200" b="1" dirty="0" smtClean="0">
                <a:solidFill>
                  <a:schemeClr val="tx1"/>
                </a:solidFill>
              </a:rPr>
              <a:t>介入</a:t>
            </a:r>
            <a:r>
              <a:rPr lang="zh-TW" altLang="zh-TW" sz="3200" b="1" dirty="0">
                <a:solidFill>
                  <a:schemeClr val="tx1"/>
                </a:solidFill>
              </a:rPr>
              <a:t>，只要賣方所</a:t>
            </a:r>
            <a:r>
              <a:rPr lang="zh-TW" altLang="zh-TW" sz="3200" b="1" dirty="0" smtClean="0">
                <a:solidFill>
                  <a:schemeClr val="tx1"/>
                </a:solidFill>
              </a:rPr>
              <a:t>提</a:t>
            </a:r>
            <a:endParaRPr lang="en-US" altLang="zh-TW" sz="3200" b="1" dirty="0" smtClean="0">
              <a:solidFill>
                <a:schemeClr val="tx1"/>
              </a:solidFill>
            </a:endParaRPr>
          </a:p>
          <a:p>
            <a:r>
              <a:rPr lang="en-US" altLang="zh-TW" sz="3200" b="1" dirty="0">
                <a:solidFill>
                  <a:schemeClr val="tx1"/>
                </a:solidFill>
              </a:rPr>
              <a:t> </a:t>
            </a:r>
            <a:r>
              <a:rPr lang="en-US" altLang="zh-TW" sz="3200" b="1" dirty="0" smtClean="0">
                <a:solidFill>
                  <a:schemeClr val="tx1"/>
                </a:solidFill>
              </a:rPr>
              <a:t>              </a:t>
            </a:r>
            <a:r>
              <a:rPr lang="zh-TW" altLang="zh-TW" sz="3200" b="1" dirty="0" smtClean="0">
                <a:solidFill>
                  <a:schemeClr val="tx1"/>
                </a:solidFill>
              </a:rPr>
              <a:t>示</a:t>
            </a:r>
            <a:r>
              <a:rPr lang="zh-TW" altLang="zh-TW" sz="3200" b="1" dirty="0">
                <a:solidFill>
                  <a:schemeClr val="tx1"/>
                </a:solidFill>
              </a:rPr>
              <a:t>的單據符合</a:t>
            </a:r>
            <a:r>
              <a:rPr lang="en-US" altLang="zh-TW" sz="3200" b="1" dirty="0">
                <a:solidFill>
                  <a:schemeClr val="tx1"/>
                </a:solidFill>
              </a:rPr>
              <a:t>L/C</a:t>
            </a:r>
            <a:r>
              <a:rPr lang="zh-TW" altLang="zh-TW" sz="3200" b="1" dirty="0">
                <a:solidFill>
                  <a:schemeClr val="tx1"/>
                </a:solidFill>
              </a:rPr>
              <a:t>的規定，銀行</a:t>
            </a:r>
            <a:r>
              <a:rPr lang="zh-TW" altLang="zh-TW" sz="3200" b="1" dirty="0" smtClean="0">
                <a:solidFill>
                  <a:schemeClr val="tx1"/>
                </a:solidFill>
              </a:rPr>
              <a:t>即</a:t>
            </a:r>
            <a:endParaRPr lang="en-US" altLang="zh-TW" sz="3200" b="1" dirty="0" smtClean="0">
              <a:solidFill>
                <a:schemeClr val="tx1"/>
              </a:solidFill>
            </a:endParaRPr>
          </a:p>
          <a:p>
            <a:r>
              <a:rPr lang="en-US" altLang="zh-TW" sz="3200" b="1" dirty="0">
                <a:solidFill>
                  <a:schemeClr val="tx1"/>
                </a:solidFill>
              </a:rPr>
              <a:t> </a:t>
            </a:r>
            <a:r>
              <a:rPr lang="en-US" altLang="zh-TW" sz="3200" b="1" dirty="0" smtClean="0">
                <a:solidFill>
                  <a:schemeClr val="tx1"/>
                </a:solidFill>
              </a:rPr>
              <a:t>              </a:t>
            </a:r>
            <a:r>
              <a:rPr lang="zh-TW" altLang="zh-TW" sz="3200" b="1" dirty="0" smtClean="0">
                <a:solidFill>
                  <a:schemeClr val="tx1"/>
                </a:solidFill>
              </a:rPr>
              <a:t>承諾</a:t>
            </a:r>
            <a:r>
              <a:rPr lang="zh-TW" altLang="zh-TW" sz="3200" b="1" dirty="0">
                <a:solidFill>
                  <a:schemeClr val="tx1"/>
                </a:solidFill>
              </a:rPr>
              <a:t>付款</a:t>
            </a:r>
            <a:r>
              <a:rPr lang="zh-TW" altLang="en-US" sz="3200" b="1" dirty="0" smtClean="0">
                <a:solidFill>
                  <a:schemeClr val="tx1"/>
                </a:solidFill>
              </a:rPr>
              <a:t>，因而</a:t>
            </a:r>
            <a:r>
              <a:rPr lang="zh-TW" altLang="zh-TW" sz="3200" b="1" dirty="0" smtClean="0">
                <a:solidFill>
                  <a:schemeClr val="tx1"/>
                </a:solidFill>
              </a:rPr>
              <a:t>減少</a:t>
            </a:r>
            <a:r>
              <a:rPr lang="zh-TW" altLang="zh-TW" sz="3200" b="1" dirty="0">
                <a:solidFill>
                  <a:schemeClr val="tx1"/>
                </a:solidFill>
              </a:rPr>
              <a:t>了出口商</a:t>
            </a:r>
            <a:r>
              <a:rPr lang="zh-TW" altLang="zh-TW" sz="3200" b="1" dirty="0" smtClean="0">
                <a:solidFill>
                  <a:schemeClr val="tx1"/>
                </a:solidFill>
              </a:rPr>
              <a:t>曝露</a:t>
            </a:r>
            <a:endParaRPr lang="en-US" altLang="zh-TW" sz="3200" b="1" dirty="0" smtClean="0">
              <a:solidFill>
                <a:schemeClr val="tx1"/>
              </a:solidFill>
            </a:endParaRPr>
          </a:p>
          <a:p>
            <a:r>
              <a:rPr lang="en-US" altLang="zh-TW" sz="3200" b="1" dirty="0">
                <a:solidFill>
                  <a:schemeClr val="tx1"/>
                </a:solidFill>
              </a:rPr>
              <a:t> </a:t>
            </a:r>
            <a:r>
              <a:rPr lang="en-US" altLang="zh-TW" sz="3200" b="1" dirty="0" smtClean="0">
                <a:solidFill>
                  <a:schemeClr val="tx1"/>
                </a:solidFill>
              </a:rPr>
              <a:t>              </a:t>
            </a:r>
            <a:r>
              <a:rPr lang="zh-TW" altLang="zh-TW" sz="3200" b="1" dirty="0" smtClean="0">
                <a:solidFill>
                  <a:schemeClr val="tx1"/>
                </a:solidFill>
              </a:rPr>
              <a:t>在</a:t>
            </a:r>
            <a:r>
              <a:rPr lang="zh-TW" altLang="zh-TW" sz="3200" b="1" dirty="0">
                <a:solidFill>
                  <a:schemeClr val="tx1"/>
                </a:solidFill>
              </a:rPr>
              <a:t>買方破產或不預付款的風險</a:t>
            </a:r>
            <a:r>
              <a:rPr lang="zh-TW" altLang="zh-TW" sz="3200" b="1" dirty="0" smtClean="0">
                <a:solidFill>
                  <a:schemeClr val="tx1"/>
                </a:solidFill>
              </a:rPr>
              <a:t>。</a:t>
            </a:r>
            <a:endParaRPr lang="en-US" altLang="zh-TW" sz="3200" b="1" dirty="0" smtClean="0">
              <a:solidFill>
                <a:schemeClr val="tx1"/>
              </a:solidFill>
            </a:endParaRPr>
          </a:p>
          <a:p>
            <a:r>
              <a:rPr lang="en-US" altLang="zh-TW" sz="3200" b="1" dirty="0" smtClean="0">
                <a:solidFill>
                  <a:schemeClr val="tx1"/>
                </a:solidFill>
                <a:latin typeface="標楷體" panose="03000509000000000000" pitchFamily="65" charset="-120"/>
                <a:ea typeface="標楷體" panose="03000509000000000000" pitchFamily="65" charset="-120"/>
              </a:rPr>
              <a:t>   (</a:t>
            </a:r>
            <a:r>
              <a:rPr lang="zh-TW" altLang="en-US" sz="3200" b="1" dirty="0" smtClean="0">
                <a:solidFill>
                  <a:schemeClr val="tx1"/>
                </a:solidFill>
                <a:latin typeface="標楷體" panose="03000509000000000000" pitchFamily="65" charset="-120"/>
                <a:ea typeface="標楷體" panose="03000509000000000000" pitchFamily="65" charset="-120"/>
              </a:rPr>
              <a:t>二</a:t>
            </a:r>
            <a:r>
              <a:rPr lang="en-US" altLang="zh-TW" sz="3200" b="1" dirty="0" smtClean="0">
                <a:solidFill>
                  <a:schemeClr val="tx1"/>
                </a:solidFill>
                <a:latin typeface="標楷體" panose="03000509000000000000" pitchFamily="65" charset="-120"/>
                <a:ea typeface="標楷體" panose="03000509000000000000" pitchFamily="65" charset="-120"/>
              </a:rPr>
              <a:t>)</a:t>
            </a:r>
            <a:r>
              <a:rPr lang="zh-TW" altLang="zh-TW" sz="3200" b="1" dirty="0">
                <a:solidFill>
                  <a:schemeClr val="tx1"/>
                </a:solidFill>
              </a:rPr>
              <a:t>押匯制度的設計也方便賣方資金</a:t>
            </a:r>
            <a:r>
              <a:rPr lang="zh-TW" altLang="zh-TW" sz="3200" b="1" dirty="0" smtClean="0">
                <a:solidFill>
                  <a:schemeClr val="tx1"/>
                </a:solidFill>
              </a:rPr>
              <a:t>的</a:t>
            </a:r>
            <a:endParaRPr lang="en-US" altLang="zh-TW" sz="3200" b="1" dirty="0" smtClean="0">
              <a:solidFill>
                <a:schemeClr val="tx1"/>
              </a:solidFill>
            </a:endParaRPr>
          </a:p>
          <a:p>
            <a:r>
              <a:rPr lang="en-US" altLang="zh-TW" sz="3200" b="1" dirty="0">
                <a:solidFill>
                  <a:schemeClr val="tx1"/>
                </a:solidFill>
              </a:rPr>
              <a:t> </a:t>
            </a:r>
            <a:r>
              <a:rPr lang="en-US" altLang="zh-TW" sz="3200" b="1" dirty="0" smtClean="0">
                <a:solidFill>
                  <a:schemeClr val="tx1"/>
                </a:solidFill>
              </a:rPr>
              <a:t>               </a:t>
            </a:r>
            <a:r>
              <a:rPr lang="zh-TW" altLang="zh-TW" sz="3200" b="1" dirty="0" smtClean="0">
                <a:solidFill>
                  <a:schemeClr val="tx1"/>
                </a:solidFill>
              </a:rPr>
              <a:t>週轉</a:t>
            </a:r>
            <a:r>
              <a:rPr lang="zh-TW" altLang="zh-TW" sz="3200" b="1" dirty="0">
                <a:solidFill>
                  <a:schemeClr val="tx1"/>
                </a:solidFill>
              </a:rPr>
              <a:t>。</a:t>
            </a:r>
            <a:endParaRPr lang="en-US" altLang="zh-TW" sz="3200" b="1" dirty="0">
              <a:solidFill>
                <a:schemeClr val="tx1"/>
              </a:solidFill>
            </a:endParaRPr>
          </a:p>
          <a:p>
            <a:endParaRPr lang="zh-TW" altLang="zh-TW" sz="2800" b="1"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335552266"/>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b="1" dirty="0"/>
              <a:t>第四章 </a:t>
            </a:r>
            <a:r>
              <a:rPr lang="en-US" altLang="zh-TW" b="1" dirty="0" smtClean="0"/>
              <a:t>  </a:t>
            </a:r>
            <a:r>
              <a:rPr lang="zh-TW" altLang="zh-TW" b="1" dirty="0" smtClean="0"/>
              <a:t>貿易</a:t>
            </a:r>
            <a:r>
              <a:rPr lang="zh-TW" altLang="zh-TW" b="1" dirty="0"/>
              <a:t>付款方式的選擇及策略</a:t>
            </a:r>
            <a:r>
              <a:rPr lang="en-US" altLang="zh-TW" sz="4400" b="1" dirty="0">
                <a:solidFill>
                  <a:schemeClr val="tx1"/>
                </a:solidFill>
              </a:rPr>
              <a:t/>
            </a:r>
            <a:br>
              <a:rPr lang="en-US" altLang="zh-TW" sz="4400" b="1" dirty="0">
                <a:solidFill>
                  <a:schemeClr val="tx1"/>
                </a:solidFill>
              </a:rPr>
            </a:br>
            <a:r>
              <a:rPr lang="en-US" altLang="zh-TW" sz="4400" b="1" dirty="0" smtClean="0">
                <a:solidFill>
                  <a:schemeClr val="tx1"/>
                </a:solidFill>
              </a:rPr>
              <a:t>       </a:t>
            </a:r>
            <a:r>
              <a:rPr lang="zh-TW" altLang="zh-TW" b="1" dirty="0" smtClean="0"/>
              <a:t>第</a:t>
            </a:r>
            <a:r>
              <a:rPr lang="zh-TW" altLang="en-US" b="1" dirty="0" smtClean="0"/>
              <a:t>二</a:t>
            </a:r>
            <a:r>
              <a:rPr lang="zh-TW" altLang="zh-TW" b="1" dirty="0" smtClean="0"/>
              <a:t>節</a:t>
            </a:r>
            <a:r>
              <a:rPr lang="zh-TW" altLang="zh-TW" b="1" dirty="0"/>
              <a:t>　信用狀</a:t>
            </a:r>
            <a:r>
              <a:rPr lang="en-US" altLang="zh-TW" b="1" dirty="0" smtClean="0"/>
              <a:t/>
            </a:r>
            <a:br>
              <a:rPr lang="en-US" altLang="zh-TW" b="1" dirty="0" smtClean="0"/>
            </a:br>
            <a:r>
              <a:rPr lang="en-US" altLang="zh-TW" b="1" dirty="0" smtClean="0"/>
              <a:t>         </a:t>
            </a:r>
            <a:endParaRPr lang="en-US" altLang="zh-TW" b="1" dirty="0">
              <a:solidFill>
                <a:schemeClr val="tx1"/>
              </a:solidFill>
            </a:endParaRPr>
          </a:p>
        </p:txBody>
      </p:sp>
      <p:sp>
        <p:nvSpPr>
          <p:cNvPr id="3" name="文字版面配置區 2"/>
          <p:cNvSpPr>
            <a:spLocks noGrp="1"/>
          </p:cNvSpPr>
          <p:nvPr>
            <p:ph type="body" idx="1"/>
          </p:nvPr>
        </p:nvSpPr>
        <p:spPr>
          <a:xfrm>
            <a:off x="107504" y="2492896"/>
            <a:ext cx="8928992" cy="961256"/>
          </a:xfrm>
        </p:spPr>
        <p:txBody>
          <a:bodyPr>
            <a:noAutofit/>
          </a:bodyPr>
          <a:lstStyle/>
          <a:p>
            <a:r>
              <a:rPr lang="zh-TW" altLang="en-US" sz="2300" b="1" dirty="0" smtClean="0">
                <a:solidFill>
                  <a:schemeClr val="tx1"/>
                </a:solidFill>
                <a:latin typeface="+mn-ea"/>
              </a:rPr>
              <a:t>二、缺點 </a:t>
            </a:r>
            <a:r>
              <a:rPr lang="en-US" altLang="zh-TW" sz="2300" b="1" dirty="0" smtClean="0">
                <a:solidFill>
                  <a:schemeClr val="tx1"/>
                </a:solidFill>
                <a:latin typeface="+mn-ea"/>
              </a:rPr>
              <a:t>:</a:t>
            </a:r>
          </a:p>
          <a:p>
            <a:r>
              <a:rPr lang="en-US" altLang="zh-TW" sz="2300" b="1" dirty="0">
                <a:solidFill>
                  <a:schemeClr val="tx1"/>
                </a:solidFill>
                <a:latin typeface="+mn-ea"/>
                <a:ea typeface="標楷體" panose="03000509000000000000" pitchFamily="65" charset="-120"/>
              </a:rPr>
              <a:t> </a:t>
            </a:r>
            <a:r>
              <a:rPr lang="en-US" altLang="zh-TW" sz="2300" b="1" dirty="0" smtClean="0">
                <a:solidFill>
                  <a:schemeClr val="tx1"/>
                </a:solidFill>
                <a:latin typeface="+mn-ea"/>
                <a:ea typeface="標楷體" panose="03000509000000000000" pitchFamily="65" charset="-120"/>
              </a:rPr>
              <a:t>  (</a:t>
            </a:r>
            <a:r>
              <a:rPr lang="zh-TW" altLang="en-US" sz="2300" b="1" dirty="0" smtClean="0">
                <a:solidFill>
                  <a:schemeClr val="tx1"/>
                </a:solidFill>
                <a:latin typeface="+mn-ea"/>
                <a:ea typeface="標楷體" panose="03000509000000000000" pitchFamily="65" charset="-120"/>
              </a:rPr>
              <a:t>一</a:t>
            </a:r>
            <a:r>
              <a:rPr lang="en-US" altLang="zh-TW" sz="2300" b="1" dirty="0" smtClean="0">
                <a:solidFill>
                  <a:schemeClr val="tx1"/>
                </a:solidFill>
                <a:latin typeface="+mn-ea"/>
                <a:ea typeface="標楷體" panose="03000509000000000000" pitchFamily="65" charset="-120"/>
              </a:rPr>
              <a:t>)</a:t>
            </a:r>
            <a:r>
              <a:rPr lang="zh-TW" altLang="zh-TW" sz="2300" b="1" dirty="0" smtClean="0">
                <a:solidFill>
                  <a:schemeClr val="tx1"/>
                </a:solidFill>
              </a:rPr>
              <a:t>高成本</a:t>
            </a:r>
            <a:r>
              <a:rPr lang="en-US" altLang="zh-TW" sz="2300" b="1" dirty="0" smtClean="0">
                <a:solidFill>
                  <a:schemeClr val="tx1"/>
                </a:solidFill>
              </a:rPr>
              <a:t> : </a:t>
            </a:r>
            <a:r>
              <a:rPr lang="zh-TW" altLang="zh-TW" sz="2300" b="1" dirty="0" smtClean="0">
                <a:solidFill>
                  <a:schemeClr val="tx1"/>
                </a:solidFill>
              </a:rPr>
              <a:t>信用</a:t>
            </a:r>
            <a:r>
              <a:rPr lang="zh-TW" altLang="zh-TW" sz="2300" b="1" dirty="0">
                <a:solidFill>
                  <a:schemeClr val="tx1"/>
                </a:solidFill>
              </a:rPr>
              <a:t>狀付款機制的設計基本上是耗成本的，</a:t>
            </a:r>
            <a:r>
              <a:rPr lang="zh-TW" altLang="zh-TW" sz="2300" b="1" dirty="0" smtClean="0">
                <a:solidFill>
                  <a:schemeClr val="tx1"/>
                </a:solidFill>
              </a:rPr>
              <a:t>銀</a:t>
            </a:r>
            <a:r>
              <a:rPr lang="en-US" altLang="zh-TW" sz="2300" b="1" dirty="0" smtClean="0">
                <a:solidFill>
                  <a:schemeClr val="tx1"/>
                </a:solidFill>
              </a:rPr>
              <a:t> </a:t>
            </a:r>
            <a:r>
              <a:rPr lang="zh-TW" altLang="zh-TW" sz="2300" b="1" dirty="0" smtClean="0">
                <a:solidFill>
                  <a:schemeClr val="tx1"/>
                </a:solidFill>
              </a:rPr>
              <a:t>行願意</a:t>
            </a:r>
            <a:endParaRPr lang="en-US" altLang="zh-TW" sz="2300" b="1" dirty="0" smtClean="0">
              <a:solidFill>
                <a:schemeClr val="tx1"/>
              </a:solidFill>
            </a:endParaRPr>
          </a:p>
          <a:p>
            <a:r>
              <a:rPr lang="en-US" altLang="zh-TW" sz="2300" b="1" dirty="0">
                <a:solidFill>
                  <a:schemeClr val="tx1"/>
                </a:solidFill>
              </a:rPr>
              <a:t> </a:t>
            </a:r>
            <a:r>
              <a:rPr lang="en-US" altLang="zh-TW" sz="2300" b="1" dirty="0" smtClean="0">
                <a:solidFill>
                  <a:schemeClr val="tx1"/>
                </a:solidFill>
              </a:rPr>
              <a:t>          </a:t>
            </a:r>
            <a:r>
              <a:rPr lang="zh-TW" altLang="zh-TW" sz="2300" b="1" dirty="0" smtClean="0">
                <a:solidFill>
                  <a:schemeClr val="tx1"/>
                </a:solidFill>
              </a:rPr>
              <a:t>介入</a:t>
            </a:r>
            <a:r>
              <a:rPr lang="zh-TW" altLang="zh-TW" sz="2300" b="1" dirty="0">
                <a:solidFill>
                  <a:schemeClr val="tx1"/>
                </a:solidFill>
              </a:rPr>
              <a:t>這項機制她必須考慮到以下三點</a:t>
            </a:r>
            <a:r>
              <a:rPr lang="zh-TW" altLang="zh-TW" sz="2300" b="1" dirty="0" smtClean="0">
                <a:solidFill>
                  <a:schemeClr val="tx1"/>
                </a:solidFill>
              </a:rPr>
              <a:t>而訂</a:t>
            </a:r>
            <a:r>
              <a:rPr lang="zh-TW" altLang="zh-TW" sz="2300" b="1" dirty="0">
                <a:solidFill>
                  <a:schemeClr val="tx1"/>
                </a:solidFill>
              </a:rPr>
              <a:t>出開狀</a:t>
            </a:r>
            <a:r>
              <a:rPr lang="zh-TW" altLang="zh-TW" sz="2300" b="1" dirty="0" smtClean="0">
                <a:solidFill>
                  <a:schemeClr val="tx1"/>
                </a:solidFill>
              </a:rPr>
              <a:t>的手續費</a:t>
            </a:r>
            <a:r>
              <a:rPr lang="zh-TW" altLang="zh-TW" sz="2300" b="1" dirty="0">
                <a:solidFill>
                  <a:schemeClr val="tx1"/>
                </a:solidFill>
              </a:rPr>
              <a:t>或</a:t>
            </a:r>
            <a:r>
              <a:rPr lang="zh-TW" altLang="zh-TW" sz="2300" b="1" dirty="0" smtClean="0">
                <a:solidFill>
                  <a:schemeClr val="tx1"/>
                </a:solidFill>
              </a:rPr>
              <a:t>郵</a:t>
            </a:r>
            <a:endParaRPr lang="en-US" altLang="zh-TW" sz="2300" b="1" dirty="0" smtClean="0">
              <a:solidFill>
                <a:schemeClr val="tx1"/>
              </a:solidFill>
            </a:endParaRPr>
          </a:p>
          <a:p>
            <a:r>
              <a:rPr lang="en-US" altLang="zh-TW" sz="2300" b="1" dirty="0">
                <a:solidFill>
                  <a:schemeClr val="tx1"/>
                </a:solidFill>
              </a:rPr>
              <a:t> </a:t>
            </a:r>
            <a:r>
              <a:rPr lang="en-US" altLang="zh-TW" sz="2300" b="1" dirty="0" smtClean="0">
                <a:solidFill>
                  <a:schemeClr val="tx1"/>
                </a:solidFill>
              </a:rPr>
              <a:t>          </a:t>
            </a:r>
            <a:r>
              <a:rPr lang="zh-TW" altLang="zh-TW" sz="2300" b="1" dirty="0" smtClean="0">
                <a:solidFill>
                  <a:schemeClr val="tx1"/>
                </a:solidFill>
              </a:rPr>
              <a:t>電費</a:t>
            </a:r>
            <a:r>
              <a:rPr lang="zh-TW" altLang="zh-TW" sz="2300" b="1" dirty="0">
                <a:solidFill>
                  <a:schemeClr val="tx1"/>
                </a:solidFill>
              </a:rPr>
              <a:t>：</a:t>
            </a:r>
          </a:p>
          <a:p>
            <a:r>
              <a:rPr lang="en-US" altLang="zh-TW" sz="2300" b="1" dirty="0">
                <a:solidFill>
                  <a:schemeClr val="tx1"/>
                </a:solidFill>
              </a:rPr>
              <a:t>    </a:t>
            </a:r>
            <a:r>
              <a:rPr lang="en-US" altLang="zh-TW" sz="2300" b="1" dirty="0" smtClean="0">
                <a:solidFill>
                  <a:schemeClr val="tx1"/>
                </a:solidFill>
              </a:rPr>
              <a:t>       1 </a:t>
            </a:r>
            <a:r>
              <a:rPr lang="en-US" altLang="zh-TW" sz="2300" b="1" dirty="0">
                <a:solidFill>
                  <a:schemeClr val="tx1"/>
                </a:solidFill>
              </a:rPr>
              <a:t>. </a:t>
            </a:r>
            <a:r>
              <a:rPr lang="zh-TW" altLang="zh-TW" sz="2300" b="1" dirty="0">
                <a:solidFill>
                  <a:schemeClr val="tx1"/>
                </a:solidFill>
              </a:rPr>
              <a:t>銀行所承擔風險，這主要涉及開狀申請人信用的變化對</a:t>
            </a:r>
            <a:r>
              <a:rPr lang="zh-TW" altLang="zh-TW" sz="2300" b="1" dirty="0" smtClean="0">
                <a:solidFill>
                  <a:schemeClr val="tx1"/>
                </a:solidFill>
              </a:rPr>
              <a:t>銀</a:t>
            </a:r>
            <a:r>
              <a:rPr lang="en-US" altLang="zh-TW" sz="2300" b="1" dirty="0" smtClean="0">
                <a:solidFill>
                  <a:schemeClr val="tx1"/>
                </a:solidFill>
              </a:rPr>
              <a:t> </a:t>
            </a:r>
          </a:p>
          <a:p>
            <a:r>
              <a:rPr lang="en-US" altLang="zh-TW" sz="2300" b="1" dirty="0">
                <a:solidFill>
                  <a:schemeClr val="tx1"/>
                </a:solidFill>
              </a:rPr>
              <a:t> </a:t>
            </a:r>
            <a:r>
              <a:rPr lang="en-US" altLang="zh-TW" sz="2300" b="1" dirty="0" smtClean="0">
                <a:solidFill>
                  <a:schemeClr val="tx1"/>
                </a:solidFill>
              </a:rPr>
              <a:t>               </a:t>
            </a:r>
            <a:r>
              <a:rPr lang="zh-TW" altLang="zh-TW" sz="2300" b="1" dirty="0" smtClean="0">
                <a:solidFill>
                  <a:schemeClr val="tx1"/>
                </a:solidFill>
              </a:rPr>
              <a:t>行</a:t>
            </a:r>
            <a:r>
              <a:rPr lang="zh-TW" altLang="zh-TW" sz="2300" b="1" dirty="0">
                <a:solidFill>
                  <a:schemeClr val="tx1"/>
                </a:solidFill>
              </a:rPr>
              <a:t>所產生的影響。</a:t>
            </a:r>
          </a:p>
          <a:p>
            <a:r>
              <a:rPr lang="en-US" altLang="zh-TW" sz="2300" b="1" dirty="0">
                <a:solidFill>
                  <a:schemeClr val="tx1"/>
                </a:solidFill>
              </a:rPr>
              <a:t>    </a:t>
            </a:r>
            <a:r>
              <a:rPr lang="en-US" altLang="zh-TW" sz="2300" b="1" dirty="0" smtClean="0">
                <a:solidFill>
                  <a:schemeClr val="tx1"/>
                </a:solidFill>
              </a:rPr>
              <a:t>       2 </a:t>
            </a:r>
            <a:r>
              <a:rPr lang="en-US" altLang="zh-TW" sz="2300" b="1" dirty="0">
                <a:solidFill>
                  <a:schemeClr val="tx1"/>
                </a:solidFill>
              </a:rPr>
              <a:t>. </a:t>
            </a:r>
            <a:r>
              <a:rPr lang="zh-TW" altLang="zh-TW" sz="2300" b="1" dirty="0">
                <a:solidFill>
                  <a:schemeClr val="tx1"/>
                </a:solidFill>
              </a:rPr>
              <a:t>銀行在信用狀機制下所負擔的義務與責任，若未盡到</a:t>
            </a:r>
            <a:r>
              <a:rPr lang="zh-TW" altLang="zh-TW" sz="2300" b="1" dirty="0" smtClean="0">
                <a:solidFill>
                  <a:schemeClr val="tx1"/>
                </a:solidFill>
              </a:rPr>
              <a:t>相當</a:t>
            </a:r>
            <a:endParaRPr lang="en-US" altLang="zh-TW" sz="2300" b="1" dirty="0" smtClean="0">
              <a:solidFill>
                <a:schemeClr val="tx1"/>
              </a:solidFill>
            </a:endParaRPr>
          </a:p>
          <a:p>
            <a:r>
              <a:rPr lang="en-US" altLang="zh-TW" sz="2300" b="1" dirty="0">
                <a:solidFill>
                  <a:schemeClr val="tx1"/>
                </a:solidFill>
              </a:rPr>
              <a:t> </a:t>
            </a:r>
            <a:r>
              <a:rPr lang="en-US" altLang="zh-TW" sz="2300" b="1" dirty="0" smtClean="0">
                <a:solidFill>
                  <a:schemeClr val="tx1"/>
                </a:solidFill>
              </a:rPr>
              <a:t>               </a:t>
            </a:r>
            <a:r>
              <a:rPr lang="zh-TW" altLang="zh-TW" sz="2300" b="1" dirty="0" smtClean="0">
                <a:solidFill>
                  <a:schemeClr val="tx1"/>
                </a:solidFill>
              </a:rPr>
              <a:t>注意</a:t>
            </a:r>
            <a:r>
              <a:rPr lang="zh-TW" altLang="zh-TW" sz="2300" b="1" dirty="0">
                <a:solidFill>
                  <a:schemeClr val="tx1"/>
                </a:solidFill>
              </a:rPr>
              <a:t>即不能從開狀申請人處得到補償。</a:t>
            </a:r>
          </a:p>
          <a:p>
            <a:r>
              <a:rPr lang="en-US" altLang="zh-TW" sz="2300" b="1" dirty="0">
                <a:solidFill>
                  <a:schemeClr val="tx1"/>
                </a:solidFill>
              </a:rPr>
              <a:t>    </a:t>
            </a:r>
            <a:r>
              <a:rPr lang="en-US" altLang="zh-TW" sz="2300" b="1" dirty="0" smtClean="0">
                <a:solidFill>
                  <a:schemeClr val="tx1"/>
                </a:solidFill>
              </a:rPr>
              <a:t>       3 </a:t>
            </a:r>
            <a:r>
              <a:rPr lang="en-US" altLang="zh-TW" sz="2300" b="1" dirty="0">
                <a:solidFill>
                  <a:schemeClr val="tx1"/>
                </a:solidFill>
              </a:rPr>
              <a:t>. </a:t>
            </a:r>
            <a:r>
              <a:rPr lang="zh-TW" altLang="zh-TW" sz="2300" b="1" dirty="0">
                <a:solidFill>
                  <a:schemeClr val="tx1"/>
                </a:solidFill>
              </a:rPr>
              <a:t>銀行投入本項付款機制的工作成本，以及通知到單以迄</a:t>
            </a:r>
            <a:r>
              <a:rPr lang="zh-TW" altLang="zh-TW" sz="2300" b="1" dirty="0" smtClean="0">
                <a:solidFill>
                  <a:schemeClr val="tx1"/>
                </a:solidFill>
              </a:rPr>
              <a:t>得</a:t>
            </a:r>
            <a:endParaRPr lang="en-US" altLang="zh-TW" sz="2300" b="1" dirty="0" smtClean="0">
              <a:solidFill>
                <a:schemeClr val="tx1"/>
              </a:solidFill>
            </a:endParaRPr>
          </a:p>
          <a:p>
            <a:r>
              <a:rPr lang="en-US" altLang="zh-TW" sz="2300" b="1" dirty="0">
                <a:solidFill>
                  <a:schemeClr val="tx1"/>
                </a:solidFill>
              </a:rPr>
              <a:t> </a:t>
            </a:r>
            <a:r>
              <a:rPr lang="en-US" altLang="zh-TW" sz="2300" b="1" dirty="0" smtClean="0">
                <a:solidFill>
                  <a:schemeClr val="tx1"/>
                </a:solidFill>
              </a:rPr>
              <a:t>               </a:t>
            </a:r>
            <a:r>
              <a:rPr lang="zh-TW" altLang="zh-TW" sz="2300" b="1" dirty="0" smtClean="0">
                <a:solidFill>
                  <a:schemeClr val="tx1"/>
                </a:solidFill>
              </a:rPr>
              <a:t>到</a:t>
            </a:r>
            <a:r>
              <a:rPr lang="zh-TW" altLang="zh-TW" sz="2300" b="1" dirty="0">
                <a:solidFill>
                  <a:schemeClr val="tx1"/>
                </a:solidFill>
              </a:rPr>
              <a:t>有效付款的『時間成本』</a:t>
            </a:r>
            <a:r>
              <a:rPr lang="zh-TW" altLang="zh-TW" sz="2300" b="1" dirty="0" smtClean="0">
                <a:solidFill>
                  <a:schemeClr val="tx1"/>
                </a:solidFill>
              </a:rPr>
              <a:t>。</a:t>
            </a:r>
            <a:endParaRPr lang="zh-TW" altLang="zh-TW" sz="2300" b="1"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8403082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b="1" dirty="0"/>
              <a:t>第四章 </a:t>
            </a:r>
            <a:r>
              <a:rPr lang="en-US" altLang="zh-TW" b="1" dirty="0" smtClean="0"/>
              <a:t>  </a:t>
            </a:r>
            <a:r>
              <a:rPr lang="zh-TW" altLang="zh-TW" b="1" dirty="0" smtClean="0"/>
              <a:t>貿易</a:t>
            </a:r>
            <a:r>
              <a:rPr lang="zh-TW" altLang="zh-TW" b="1" dirty="0"/>
              <a:t>付款方式的選擇及策略</a:t>
            </a:r>
            <a:r>
              <a:rPr lang="en-US" altLang="zh-TW" sz="4400" b="1" dirty="0">
                <a:solidFill>
                  <a:schemeClr val="tx1"/>
                </a:solidFill>
              </a:rPr>
              <a:t/>
            </a:r>
            <a:br>
              <a:rPr lang="en-US" altLang="zh-TW" sz="4400" b="1" dirty="0">
                <a:solidFill>
                  <a:schemeClr val="tx1"/>
                </a:solidFill>
              </a:rPr>
            </a:br>
            <a:r>
              <a:rPr lang="en-US" altLang="zh-TW" sz="4400" b="1" dirty="0" smtClean="0">
                <a:solidFill>
                  <a:schemeClr val="tx1"/>
                </a:solidFill>
              </a:rPr>
              <a:t>       </a:t>
            </a:r>
            <a:r>
              <a:rPr lang="zh-TW" altLang="zh-TW" b="1" dirty="0" smtClean="0"/>
              <a:t>第</a:t>
            </a:r>
            <a:r>
              <a:rPr lang="zh-TW" altLang="en-US" b="1" dirty="0" smtClean="0"/>
              <a:t>二</a:t>
            </a:r>
            <a:r>
              <a:rPr lang="zh-TW" altLang="zh-TW" b="1" dirty="0" smtClean="0"/>
              <a:t>節</a:t>
            </a:r>
            <a:r>
              <a:rPr lang="zh-TW" altLang="zh-TW" b="1" dirty="0"/>
              <a:t>　信用狀</a:t>
            </a:r>
            <a:r>
              <a:rPr lang="en-US" altLang="zh-TW" b="1" dirty="0" smtClean="0"/>
              <a:t/>
            </a:r>
            <a:br>
              <a:rPr lang="en-US" altLang="zh-TW" b="1" dirty="0" smtClean="0"/>
            </a:br>
            <a:r>
              <a:rPr lang="en-US" altLang="zh-TW" b="1" dirty="0" smtClean="0"/>
              <a:t>         </a:t>
            </a:r>
            <a:endParaRPr lang="en-US" altLang="zh-TW" b="1" dirty="0">
              <a:solidFill>
                <a:schemeClr val="tx1"/>
              </a:solidFill>
            </a:endParaRPr>
          </a:p>
        </p:txBody>
      </p:sp>
      <p:sp>
        <p:nvSpPr>
          <p:cNvPr id="3" name="文字版面配置區 2"/>
          <p:cNvSpPr>
            <a:spLocks noGrp="1"/>
          </p:cNvSpPr>
          <p:nvPr>
            <p:ph type="body" idx="1"/>
          </p:nvPr>
        </p:nvSpPr>
        <p:spPr>
          <a:xfrm>
            <a:off x="107504" y="2492896"/>
            <a:ext cx="8856984" cy="961256"/>
          </a:xfrm>
        </p:spPr>
        <p:txBody>
          <a:bodyPr>
            <a:noAutofit/>
          </a:bodyPr>
          <a:lstStyle/>
          <a:p>
            <a:r>
              <a:rPr lang="zh-TW" altLang="en-US" sz="2300" b="1" dirty="0" smtClean="0">
                <a:solidFill>
                  <a:schemeClr val="tx1"/>
                </a:solidFill>
                <a:latin typeface="+mn-ea"/>
              </a:rPr>
              <a:t>二、缺點 </a:t>
            </a:r>
            <a:r>
              <a:rPr lang="en-US" altLang="zh-TW" sz="2300" b="1" dirty="0" smtClean="0">
                <a:solidFill>
                  <a:schemeClr val="tx1"/>
                </a:solidFill>
                <a:latin typeface="+mn-ea"/>
              </a:rPr>
              <a:t>:</a:t>
            </a:r>
          </a:p>
          <a:p>
            <a:r>
              <a:rPr lang="en-US" altLang="zh-TW" sz="2300" b="1" dirty="0">
                <a:solidFill>
                  <a:schemeClr val="tx1"/>
                </a:solidFill>
                <a:latin typeface="+mn-ea"/>
              </a:rPr>
              <a:t> </a:t>
            </a:r>
            <a:r>
              <a:rPr lang="en-US" altLang="zh-TW" sz="2300" b="1" dirty="0" smtClean="0">
                <a:solidFill>
                  <a:schemeClr val="tx1"/>
                </a:solidFill>
                <a:latin typeface="+mn-ea"/>
              </a:rPr>
              <a:t>  (</a:t>
            </a:r>
            <a:r>
              <a:rPr lang="zh-TW" altLang="en-US" sz="2300" b="1" dirty="0" smtClean="0">
                <a:solidFill>
                  <a:schemeClr val="tx1"/>
                </a:solidFill>
                <a:latin typeface="+mn-ea"/>
              </a:rPr>
              <a:t>二</a:t>
            </a:r>
            <a:r>
              <a:rPr lang="en-US" altLang="zh-TW" sz="2300" b="1" dirty="0" smtClean="0">
                <a:solidFill>
                  <a:schemeClr val="tx1"/>
                </a:solidFill>
                <a:latin typeface="+mn-ea"/>
              </a:rPr>
              <a:t>)</a:t>
            </a:r>
            <a:r>
              <a:rPr lang="zh-TW" altLang="zh-TW" sz="2300" b="1" dirty="0">
                <a:solidFill>
                  <a:schemeClr val="tx1"/>
                </a:solidFill>
                <a:latin typeface="+mn-ea"/>
              </a:rPr>
              <a:t>詐欺或</a:t>
            </a:r>
            <a:r>
              <a:rPr lang="zh-TW" altLang="zh-TW" sz="2300" b="1" dirty="0" smtClean="0">
                <a:solidFill>
                  <a:schemeClr val="tx1"/>
                </a:solidFill>
                <a:latin typeface="+mn-ea"/>
              </a:rPr>
              <a:t>偽造</a:t>
            </a:r>
            <a:r>
              <a:rPr lang="en-US" altLang="zh-TW" sz="2300" b="1" dirty="0" smtClean="0">
                <a:solidFill>
                  <a:schemeClr val="tx1"/>
                </a:solidFill>
                <a:latin typeface="+mn-ea"/>
              </a:rPr>
              <a:t> :</a:t>
            </a:r>
          </a:p>
          <a:p>
            <a:r>
              <a:rPr lang="en-US" altLang="zh-TW" sz="2300" b="1" dirty="0">
                <a:solidFill>
                  <a:schemeClr val="tx1"/>
                </a:solidFill>
                <a:latin typeface="+mn-ea"/>
              </a:rPr>
              <a:t> </a:t>
            </a:r>
            <a:r>
              <a:rPr lang="en-US" altLang="zh-TW" sz="2300" b="1" dirty="0" smtClean="0">
                <a:solidFill>
                  <a:schemeClr val="tx1"/>
                </a:solidFill>
                <a:latin typeface="+mn-ea"/>
              </a:rPr>
              <a:t>      1.</a:t>
            </a:r>
            <a:r>
              <a:rPr lang="zh-TW" altLang="en-US" sz="2300" b="1" dirty="0">
                <a:solidFill>
                  <a:schemeClr val="tx1"/>
                </a:solidFill>
                <a:latin typeface="+mn-ea"/>
              </a:rPr>
              <a:t> </a:t>
            </a:r>
            <a:r>
              <a:rPr lang="zh-TW" altLang="zh-TW" sz="2300" b="1" dirty="0" smtClean="0">
                <a:solidFill>
                  <a:schemeClr val="tx1"/>
                </a:solidFill>
                <a:latin typeface="+mn-ea"/>
              </a:rPr>
              <a:t>信用</a:t>
            </a:r>
            <a:r>
              <a:rPr lang="zh-TW" altLang="zh-TW" sz="2300" b="1" dirty="0">
                <a:solidFill>
                  <a:schemeClr val="tx1"/>
                </a:solidFill>
                <a:latin typeface="+mn-ea"/>
              </a:rPr>
              <a:t>狀項下的單據其外觀製作的甚為完美</a:t>
            </a:r>
            <a:r>
              <a:rPr lang="zh-TW" altLang="zh-TW" sz="2300" b="1" dirty="0" smtClean="0">
                <a:solidFill>
                  <a:schemeClr val="tx1"/>
                </a:solidFill>
                <a:latin typeface="+mn-ea"/>
              </a:rPr>
              <a:t>也符合信用</a:t>
            </a:r>
            <a:r>
              <a:rPr lang="zh-TW" altLang="zh-TW" sz="2300" b="1" dirty="0">
                <a:solidFill>
                  <a:schemeClr val="tx1"/>
                </a:solidFill>
                <a:latin typeface="+mn-ea"/>
              </a:rPr>
              <a:t>狀</a:t>
            </a:r>
            <a:r>
              <a:rPr lang="zh-TW" altLang="zh-TW" sz="2300" b="1" dirty="0" smtClean="0">
                <a:solidFill>
                  <a:schemeClr val="tx1"/>
                </a:solidFill>
                <a:latin typeface="+mn-ea"/>
              </a:rPr>
              <a:t>的規</a:t>
            </a:r>
            <a:endParaRPr lang="en-US" altLang="zh-TW" sz="2300" b="1" dirty="0" smtClean="0">
              <a:solidFill>
                <a:schemeClr val="tx1"/>
              </a:solidFill>
              <a:latin typeface="+mn-ea"/>
            </a:endParaRPr>
          </a:p>
          <a:p>
            <a:r>
              <a:rPr lang="en-US" altLang="zh-TW" sz="2300" b="1" dirty="0">
                <a:solidFill>
                  <a:schemeClr val="tx1"/>
                </a:solidFill>
                <a:latin typeface="+mn-ea"/>
              </a:rPr>
              <a:t> </a:t>
            </a:r>
            <a:r>
              <a:rPr lang="en-US" altLang="zh-TW" sz="2300" b="1" dirty="0" smtClean="0">
                <a:solidFill>
                  <a:schemeClr val="tx1"/>
                </a:solidFill>
                <a:latin typeface="+mn-ea"/>
              </a:rPr>
              <a:t>          </a:t>
            </a:r>
            <a:r>
              <a:rPr lang="zh-TW" altLang="zh-TW" sz="2300" b="1" dirty="0" smtClean="0">
                <a:solidFill>
                  <a:schemeClr val="tx1"/>
                </a:solidFill>
                <a:latin typeface="+mn-ea"/>
              </a:rPr>
              <a:t>定</a:t>
            </a:r>
            <a:r>
              <a:rPr lang="zh-TW" altLang="zh-TW" sz="2300" b="1" dirty="0">
                <a:solidFill>
                  <a:schemeClr val="tx1"/>
                </a:solidFill>
                <a:latin typeface="+mn-ea"/>
              </a:rPr>
              <a:t>，但可能貨物裝的是</a:t>
            </a:r>
            <a:r>
              <a:rPr lang="zh-TW" altLang="zh-TW" sz="2300" b="1" dirty="0" smtClean="0">
                <a:solidFill>
                  <a:schemeClr val="tx1"/>
                </a:solidFill>
                <a:latin typeface="+mn-ea"/>
              </a:rPr>
              <a:t>破布而</a:t>
            </a:r>
            <a:r>
              <a:rPr lang="zh-TW" altLang="zh-TW" sz="2300" b="1" dirty="0">
                <a:solidFill>
                  <a:schemeClr val="tx1"/>
                </a:solidFill>
                <a:latin typeface="+mn-ea"/>
              </a:rPr>
              <a:t>非</a:t>
            </a:r>
            <a:r>
              <a:rPr lang="zh-TW" altLang="zh-TW" sz="2300" b="1" dirty="0" smtClean="0">
                <a:solidFill>
                  <a:schemeClr val="tx1"/>
                </a:solidFill>
                <a:latin typeface="+mn-ea"/>
              </a:rPr>
              <a:t>成衣，</a:t>
            </a:r>
            <a:r>
              <a:rPr lang="zh-TW" altLang="zh-TW" sz="2300" b="1" dirty="0">
                <a:solidFill>
                  <a:schemeClr val="tx1"/>
                </a:solidFill>
                <a:latin typeface="+mn-ea"/>
              </a:rPr>
              <a:t>甚至並未裝船</a:t>
            </a:r>
            <a:r>
              <a:rPr lang="zh-TW" altLang="zh-TW" sz="2300" b="1" dirty="0" smtClean="0">
                <a:solidFill>
                  <a:schemeClr val="tx1"/>
                </a:solidFill>
                <a:latin typeface="+mn-ea"/>
              </a:rPr>
              <a:t>而偽造</a:t>
            </a:r>
            <a:endParaRPr lang="en-US" altLang="zh-TW" sz="2300" b="1" dirty="0" smtClean="0">
              <a:solidFill>
                <a:schemeClr val="tx1"/>
              </a:solidFill>
              <a:latin typeface="+mn-ea"/>
            </a:endParaRPr>
          </a:p>
          <a:p>
            <a:r>
              <a:rPr lang="en-US" altLang="zh-TW" sz="2300" b="1" dirty="0">
                <a:solidFill>
                  <a:schemeClr val="tx1"/>
                </a:solidFill>
                <a:latin typeface="+mn-ea"/>
              </a:rPr>
              <a:t> </a:t>
            </a:r>
            <a:r>
              <a:rPr lang="en-US" altLang="zh-TW" sz="2300" b="1" dirty="0" smtClean="0">
                <a:solidFill>
                  <a:schemeClr val="tx1"/>
                </a:solidFill>
                <a:latin typeface="+mn-ea"/>
              </a:rPr>
              <a:t>          </a:t>
            </a:r>
            <a:r>
              <a:rPr lang="zh-TW" altLang="zh-TW" sz="2300" b="1" dirty="0" smtClean="0">
                <a:solidFill>
                  <a:schemeClr val="tx1"/>
                </a:solidFill>
                <a:latin typeface="+mn-ea"/>
              </a:rPr>
              <a:t>所有</a:t>
            </a:r>
            <a:r>
              <a:rPr lang="zh-TW" altLang="zh-TW" sz="2300" b="1" dirty="0">
                <a:solidFill>
                  <a:schemeClr val="tx1"/>
                </a:solidFill>
                <a:latin typeface="+mn-ea"/>
              </a:rPr>
              <a:t>單據</a:t>
            </a:r>
            <a:r>
              <a:rPr lang="zh-TW" altLang="zh-TW" sz="2300" b="1" dirty="0" smtClean="0">
                <a:solidFill>
                  <a:schemeClr val="tx1"/>
                </a:solidFill>
                <a:latin typeface="+mn-ea"/>
              </a:rPr>
              <a:t>取得</a:t>
            </a:r>
            <a:r>
              <a:rPr lang="zh-TW" altLang="zh-TW" sz="2300" b="1" dirty="0">
                <a:solidFill>
                  <a:schemeClr val="tx1"/>
                </a:solidFill>
                <a:latin typeface="+mn-ea"/>
              </a:rPr>
              <a:t>付款</a:t>
            </a:r>
            <a:r>
              <a:rPr lang="zh-TW" altLang="zh-TW" sz="2300" b="1" dirty="0" smtClean="0">
                <a:solidFill>
                  <a:schemeClr val="tx1"/>
                </a:solidFill>
                <a:latin typeface="+mn-ea"/>
              </a:rPr>
              <a:t>。</a:t>
            </a:r>
            <a:endParaRPr lang="en-US" altLang="zh-TW" sz="2300" b="1" dirty="0" smtClean="0">
              <a:solidFill>
                <a:schemeClr val="tx1"/>
              </a:solidFill>
              <a:latin typeface="+mn-ea"/>
            </a:endParaRPr>
          </a:p>
          <a:p>
            <a:r>
              <a:rPr lang="en-US" altLang="zh-TW" sz="2300" b="1" dirty="0">
                <a:solidFill>
                  <a:schemeClr val="tx1"/>
                </a:solidFill>
                <a:latin typeface="+mn-ea"/>
              </a:rPr>
              <a:t> </a:t>
            </a:r>
            <a:r>
              <a:rPr lang="en-US" altLang="zh-TW" sz="2300" b="1" dirty="0" smtClean="0">
                <a:solidFill>
                  <a:schemeClr val="tx1"/>
                </a:solidFill>
                <a:latin typeface="+mn-ea"/>
              </a:rPr>
              <a:t>      2. </a:t>
            </a:r>
            <a:r>
              <a:rPr lang="zh-TW" altLang="zh-TW" sz="2300" b="1" dirty="0" smtClean="0">
                <a:solidFill>
                  <a:schemeClr val="tx1"/>
                </a:solidFill>
                <a:latin typeface="+mn-ea"/>
              </a:rPr>
              <a:t>雖然</a:t>
            </a:r>
            <a:r>
              <a:rPr lang="zh-TW" altLang="en-US" sz="2300" b="1" dirty="0" smtClean="0">
                <a:solidFill>
                  <a:schemeClr val="tx1"/>
                </a:solidFill>
                <a:latin typeface="+mn-ea"/>
              </a:rPr>
              <a:t>可</a:t>
            </a:r>
            <a:r>
              <a:rPr lang="zh-TW" altLang="zh-TW" sz="2300" b="1" dirty="0" smtClean="0">
                <a:solidFill>
                  <a:schemeClr val="tx1"/>
                </a:solidFill>
                <a:latin typeface="+mn-ea"/>
              </a:rPr>
              <a:t>請求</a:t>
            </a:r>
            <a:r>
              <a:rPr lang="zh-TW" altLang="zh-TW" sz="2300" b="1" dirty="0">
                <a:solidFill>
                  <a:schemeClr val="tx1"/>
                </a:solidFill>
                <a:latin typeface="+mn-ea"/>
              </a:rPr>
              <a:t>法院的假扣押或假處分得暫停開狀</a:t>
            </a:r>
            <a:r>
              <a:rPr lang="zh-TW" altLang="zh-TW" sz="2300" b="1" dirty="0" smtClean="0">
                <a:solidFill>
                  <a:schemeClr val="tx1"/>
                </a:solidFill>
                <a:latin typeface="+mn-ea"/>
              </a:rPr>
              <a:t>銀行</a:t>
            </a:r>
            <a:r>
              <a:rPr lang="zh-TW" altLang="zh-TW" sz="2300" b="1" dirty="0">
                <a:solidFill>
                  <a:schemeClr val="tx1"/>
                </a:solidFill>
                <a:latin typeface="+mn-ea"/>
              </a:rPr>
              <a:t>付款</a:t>
            </a:r>
            <a:r>
              <a:rPr lang="zh-TW" altLang="zh-TW" sz="2300" b="1" dirty="0" smtClean="0">
                <a:solidFill>
                  <a:schemeClr val="tx1"/>
                </a:solidFill>
                <a:latin typeface="+mn-ea"/>
              </a:rPr>
              <a:t>可加</a:t>
            </a:r>
            <a:endParaRPr lang="en-US" altLang="zh-TW" sz="2300" b="1" dirty="0" smtClean="0">
              <a:solidFill>
                <a:schemeClr val="tx1"/>
              </a:solidFill>
              <a:latin typeface="+mn-ea"/>
            </a:endParaRPr>
          </a:p>
          <a:p>
            <a:r>
              <a:rPr lang="en-US" altLang="zh-TW" sz="2300" b="1" dirty="0">
                <a:solidFill>
                  <a:schemeClr val="tx1"/>
                </a:solidFill>
                <a:latin typeface="+mn-ea"/>
              </a:rPr>
              <a:t> </a:t>
            </a:r>
            <a:r>
              <a:rPr lang="en-US" altLang="zh-TW" sz="2300" b="1" dirty="0" smtClean="0">
                <a:solidFill>
                  <a:schemeClr val="tx1"/>
                </a:solidFill>
                <a:latin typeface="+mn-ea"/>
              </a:rPr>
              <a:t>          </a:t>
            </a:r>
            <a:r>
              <a:rPr lang="zh-TW" altLang="zh-TW" sz="2300" b="1" dirty="0" smtClean="0">
                <a:solidFill>
                  <a:schemeClr val="tx1"/>
                </a:solidFill>
                <a:latin typeface="+mn-ea"/>
              </a:rPr>
              <a:t>以</a:t>
            </a:r>
            <a:r>
              <a:rPr lang="zh-TW" altLang="zh-TW" sz="2300" b="1" dirty="0">
                <a:solidFill>
                  <a:schemeClr val="tx1"/>
                </a:solidFill>
                <a:latin typeface="+mn-ea"/>
              </a:rPr>
              <a:t>救濟，但這樣的救濟路徑比較</a:t>
            </a:r>
            <a:r>
              <a:rPr lang="zh-TW" altLang="zh-TW" sz="2300" b="1" dirty="0" smtClean="0">
                <a:solidFill>
                  <a:schemeClr val="tx1"/>
                </a:solidFill>
                <a:latin typeface="+mn-ea"/>
              </a:rPr>
              <a:t>狹隘，</a:t>
            </a:r>
            <a:r>
              <a:rPr lang="zh-TW" altLang="zh-TW" sz="2300" b="1" dirty="0">
                <a:solidFill>
                  <a:schemeClr val="tx1"/>
                </a:solidFill>
                <a:latin typeface="+mn-ea"/>
              </a:rPr>
              <a:t>適用的要件也</a:t>
            </a:r>
            <a:r>
              <a:rPr lang="zh-TW" altLang="zh-TW" sz="2300" b="1" dirty="0" smtClean="0">
                <a:solidFill>
                  <a:schemeClr val="tx1"/>
                </a:solidFill>
                <a:latin typeface="+mn-ea"/>
              </a:rPr>
              <a:t>受到嚴</a:t>
            </a:r>
            <a:endParaRPr lang="en-US" altLang="zh-TW" sz="2300" b="1" dirty="0" smtClean="0">
              <a:solidFill>
                <a:schemeClr val="tx1"/>
              </a:solidFill>
              <a:latin typeface="+mn-ea"/>
            </a:endParaRPr>
          </a:p>
          <a:p>
            <a:r>
              <a:rPr lang="en-US" altLang="zh-TW" sz="2300" b="1" dirty="0">
                <a:solidFill>
                  <a:schemeClr val="tx1"/>
                </a:solidFill>
                <a:latin typeface="+mn-ea"/>
              </a:rPr>
              <a:t> </a:t>
            </a:r>
            <a:r>
              <a:rPr lang="en-US" altLang="zh-TW" sz="2300" b="1" dirty="0" smtClean="0">
                <a:solidFill>
                  <a:schemeClr val="tx1"/>
                </a:solidFill>
                <a:latin typeface="+mn-ea"/>
              </a:rPr>
              <a:t>          </a:t>
            </a:r>
            <a:r>
              <a:rPr lang="zh-TW" altLang="zh-TW" sz="2300" b="1" dirty="0" smtClean="0">
                <a:solidFill>
                  <a:schemeClr val="tx1"/>
                </a:solidFill>
                <a:latin typeface="+mn-ea"/>
              </a:rPr>
              <a:t>格</a:t>
            </a:r>
            <a:r>
              <a:rPr lang="zh-TW" altLang="zh-TW" sz="2300" b="1" dirty="0">
                <a:solidFill>
                  <a:schemeClr val="tx1"/>
                </a:solidFill>
                <a:latin typeface="+mn-ea"/>
              </a:rPr>
              <a:t>限制</a:t>
            </a:r>
            <a:r>
              <a:rPr lang="zh-TW" altLang="zh-TW" sz="2300" b="1" dirty="0" smtClean="0">
                <a:solidFill>
                  <a:schemeClr val="tx1"/>
                </a:solidFill>
                <a:latin typeface="+mn-ea"/>
              </a:rPr>
              <a:t>。</a:t>
            </a:r>
            <a:endParaRPr lang="en-US" altLang="zh-TW" sz="2300" b="1" dirty="0">
              <a:solidFill>
                <a:schemeClr val="tx1"/>
              </a:solidFill>
              <a:latin typeface="+mn-ea"/>
            </a:endParaRPr>
          </a:p>
          <a:p>
            <a:r>
              <a:rPr lang="zh-TW" altLang="en-US" sz="2300" b="1" dirty="0" smtClean="0">
                <a:solidFill>
                  <a:schemeClr val="tx1"/>
                </a:solidFill>
                <a:latin typeface="+mn-ea"/>
              </a:rPr>
              <a:t>三、適用情形</a:t>
            </a:r>
            <a:r>
              <a:rPr lang="en-US" altLang="zh-TW" sz="2300" b="1" dirty="0" smtClean="0">
                <a:solidFill>
                  <a:schemeClr val="tx1"/>
                </a:solidFill>
                <a:latin typeface="+mn-ea"/>
              </a:rPr>
              <a:t>:</a:t>
            </a:r>
            <a:r>
              <a:rPr lang="zh-TW" altLang="zh-TW" sz="2300" b="1" dirty="0" smtClean="0">
                <a:solidFill>
                  <a:schemeClr val="tx1"/>
                </a:solidFill>
                <a:latin typeface="+mn-ea"/>
              </a:rPr>
              <a:t>出口商</a:t>
            </a:r>
            <a:r>
              <a:rPr lang="zh-TW" altLang="zh-TW" sz="2300" b="1" dirty="0">
                <a:solidFill>
                  <a:schemeClr val="tx1"/>
                </a:solidFill>
                <a:latin typeface="+mn-ea"/>
              </a:rPr>
              <a:t>與新的貿易夥伴建立關係時本於安全考量</a:t>
            </a:r>
            <a:r>
              <a:rPr lang="zh-TW" altLang="zh-TW" sz="2300" b="1" dirty="0" smtClean="0">
                <a:solidFill>
                  <a:schemeClr val="tx1"/>
                </a:solidFill>
                <a:latin typeface="+mn-ea"/>
              </a:rPr>
              <a:t>，</a:t>
            </a:r>
            <a:endParaRPr lang="en-US" altLang="zh-TW" sz="2300" b="1" dirty="0" smtClean="0">
              <a:solidFill>
                <a:schemeClr val="tx1"/>
              </a:solidFill>
              <a:latin typeface="+mn-ea"/>
            </a:endParaRPr>
          </a:p>
          <a:p>
            <a:r>
              <a:rPr lang="en-US" altLang="zh-TW" sz="2300" b="1" dirty="0">
                <a:solidFill>
                  <a:schemeClr val="tx1"/>
                </a:solidFill>
                <a:latin typeface="+mn-ea"/>
              </a:rPr>
              <a:t> </a:t>
            </a:r>
            <a:r>
              <a:rPr lang="en-US" altLang="zh-TW" sz="2300" b="1" dirty="0" smtClean="0">
                <a:solidFill>
                  <a:schemeClr val="tx1"/>
                </a:solidFill>
                <a:latin typeface="+mn-ea"/>
              </a:rPr>
              <a:t>                       </a:t>
            </a:r>
            <a:r>
              <a:rPr lang="zh-TW" altLang="zh-TW" sz="2300" b="1" dirty="0" smtClean="0">
                <a:solidFill>
                  <a:schemeClr val="tx1"/>
                </a:solidFill>
                <a:latin typeface="+mn-ea"/>
              </a:rPr>
              <a:t>會</a:t>
            </a:r>
            <a:r>
              <a:rPr lang="zh-TW" altLang="zh-TW" sz="2300" b="1" dirty="0">
                <a:solidFill>
                  <a:schemeClr val="tx1"/>
                </a:solidFill>
                <a:latin typeface="+mn-ea"/>
              </a:rPr>
              <a:t>使用信用狀。</a:t>
            </a:r>
          </a:p>
        </p:txBody>
      </p:sp>
    </p:spTree>
    <p:extLst>
      <p:ext uri="{BB962C8B-B14F-4D97-AF65-F5344CB8AC3E}">
        <p14:creationId xmlns:p14="http://schemas.microsoft.com/office/powerpoint/2010/main" val="380345179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b="1" dirty="0"/>
              <a:t>第四章 </a:t>
            </a:r>
            <a:r>
              <a:rPr lang="en-US" altLang="zh-TW" b="1" dirty="0" smtClean="0"/>
              <a:t>  </a:t>
            </a:r>
            <a:r>
              <a:rPr lang="zh-TW" altLang="zh-TW" b="1" dirty="0" smtClean="0"/>
              <a:t>貿易</a:t>
            </a:r>
            <a:r>
              <a:rPr lang="zh-TW" altLang="zh-TW" b="1" dirty="0"/>
              <a:t>付款方式的選擇及策略</a:t>
            </a:r>
            <a:r>
              <a:rPr lang="en-US" altLang="zh-TW" sz="4400" b="1" dirty="0">
                <a:solidFill>
                  <a:schemeClr val="tx1"/>
                </a:solidFill>
              </a:rPr>
              <a:t/>
            </a:r>
            <a:br>
              <a:rPr lang="en-US" altLang="zh-TW" sz="4400" b="1" dirty="0">
                <a:solidFill>
                  <a:schemeClr val="tx1"/>
                </a:solidFill>
              </a:rPr>
            </a:br>
            <a:r>
              <a:rPr lang="en-US" altLang="zh-TW" sz="4400" b="1" dirty="0" smtClean="0">
                <a:solidFill>
                  <a:schemeClr val="tx1"/>
                </a:solidFill>
              </a:rPr>
              <a:t>       </a:t>
            </a:r>
            <a:r>
              <a:rPr lang="zh-TW" altLang="zh-TW" b="1" dirty="0" smtClean="0"/>
              <a:t>第</a:t>
            </a:r>
            <a:r>
              <a:rPr lang="zh-TW" altLang="en-US" b="1" dirty="0" smtClean="0"/>
              <a:t>三</a:t>
            </a:r>
            <a:r>
              <a:rPr lang="zh-TW" altLang="zh-TW" b="1" dirty="0" smtClean="0"/>
              <a:t>節</a:t>
            </a:r>
            <a:r>
              <a:rPr lang="zh-TW" altLang="zh-TW" b="1" dirty="0"/>
              <a:t>　託收</a:t>
            </a:r>
            <a:r>
              <a:rPr lang="en-US" altLang="zh-TW" b="1" dirty="0" smtClean="0"/>
              <a:t/>
            </a:r>
            <a:br>
              <a:rPr lang="en-US" altLang="zh-TW" b="1" dirty="0" smtClean="0"/>
            </a:br>
            <a:r>
              <a:rPr lang="en-US" altLang="zh-TW" b="1" dirty="0" smtClean="0"/>
              <a:t>         </a:t>
            </a:r>
            <a:endParaRPr lang="en-US" altLang="zh-TW" b="1" dirty="0">
              <a:solidFill>
                <a:schemeClr val="tx1"/>
              </a:solidFill>
            </a:endParaRPr>
          </a:p>
        </p:txBody>
      </p:sp>
      <p:sp>
        <p:nvSpPr>
          <p:cNvPr id="3" name="文字版面配置區 2"/>
          <p:cNvSpPr>
            <a:spLocks noGrp="1"/>
          </p:cNvSpPr>
          <p:nvPr>
            <p:ph type="body" idx="1"/>
          </p:nvPr>
        </p:nvSpPr>
        <p:spPr>
          <a:xfrm>
            <a:off x="107504" y="2492896"/>
            <a:ext cx="8856984" cy="2808312"/>
          </a:xfrm>
        </p:spPr>
        <p:txBody>
          <a:bodyPr>
            <a:noAutofit/>
          </a:bodyPr>
          <a:lstStyle/>
          <a:p>
            <a:r>
              <a:rPr lang="zh-TW" altLang="en-US" sz="2600" b="1" dirty="0" smtClean="0">
                <a:solidFill>
                  <a:schemeClr val="tx1"/>
                </a:solidFill>
                <a:latin typeface="+mn-ea"/>
              </a:rPr>
              <a:t>一、定義 </a:t>
            </a:r>
            <a:r>
              <a:rPr lang="en-US" altLang="zh-TW" sz="2600" b="1" dirty="0" smtClean="0">
                <a:solidFill>
                  <a:schemeClr val="tx1"/>
                </a:solidFill>
                <a:latin typeface="+mn-ea"/>
              </a:rPr>
              <a:t>:</a:t>
            </a:r>
          </a:p>
          <a:p>
            <a:r>
              <a:rPr lang="en-US" altLang="zh-TW" sz="2600" b="1" dirty="0">
                <a:solidFill>
                  <a:schemeClr val="tx1"/>
                </a:solidFill>
                <a:latin typeface="+mn-ea"/>
              </a:rPr>
              <a:t> </a:t>
            </a:r>
            <a:r>
              <a:rPr lang="en-US" altLang="zh-TW" sz="2600" b="1" dirty="0" smtClean="0">
                <a:solidFill>
                  <a:schemeClr val="tx1"/>
                </a:solidFill>
                <a:latin typeface="+mn-ea"/>
              </a:rPr>
              <a:t>       </a:t>
            </a:r>
            <a:r>
              <a:rPr lang="zh-TW" altLang="zh-TW" sz="2600" b="1" dirty="0" smtClean="0">
                <a:solidFill>
                  <a:schemeClr val="tx1"/>
                </a:solidFill>
              </a:rPr>
              <a:t>乃指出口商依照買賣契約約定，將貨物裝運出口後</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zh-TW" altLang="zh-TW" sz="2600" b="1" dirty="0" smtClean="0">
                <a:solidFill>
                  <a:schemeClr val="tx1"/>
                </a:solidFill>
              </a:rPr>
              <a:t> ，開具以進口商為付款人的</a:t>
            </a:r>
            <a:r>
              <a:rPr lang="zh-TW" altLang="en-US" sz="2600" b="1" dirty="0" smtClean="0">
                <a:solidFill>
                  <a:schemeClr val="tx1"/>
                </a:solidFill>
              </a:rPr>
              <a:t>匯票</a:t>
            </a:r>
            <a:r>
              <a:rPr lang="zh-TW" altLang="zh-TW" sz="2600" b="1" dirty="0" smtClean="0">
                <a:solidFill>
                  <a:schemeClr val="tx1"/>
                </a:solidFill>
              </a:rPr>
              <a:t>，檢附</a:t>
            </a:r>
            <a:r>
              <a:rPr lang="zh-TW" altLang="en-US" sz="2600" b="1" dirty="0" smtClean="0">
                <a:solidFill>
                  <a:schemeClr val="tx1"/>
                </a:solidFill>
              </a:rPr>
              <a:t>貨運</a:t>
            </a:r>
            <a:r>
              <a:rPr lang="zh-TW" altLang="zh-TW" sz="2600" b="1" dirty="0" smtClean="0">
                <a:solidFill>
                  <a:schemeClr val="tx1"/>
                </a:solidFill>
              </a:rPr>
              <a:t>單據，</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zh-TW" altLang="zh-TW" sz="2600" b="1" dirty="0" smtClean="0">
                <a:solidFill>
                  <a:schemeClr val="tx1"/>
                </a:solidFill>
              </a:rPr>
              <a:t>委託銀行代向進口商收取貨款之意</a:t>
            </a:r>
            <a:r>
              <a:rPr lang="zh-TW" altLang="en-US" sz="2600" b="1" dirty="0" smtClean="0">
                <a:solidFill>
                  <a:schemeClr val="tx1"/>
                </a:solidFill>
              </a:rPr>
              <a:t>。</a:t>
            </a:r>
            <a:endParaRPr lang="en-US" altLang="zh-TW" sz="2600" b="1" dirty="0" smtClean="0">
              <a:solidFill>
                <a:schemeClr val="tx1"/>
              </a:solidFill>
            </a:endParaRPr>
          </a:p>
          <a:p>
            <a:r>
              <a:rPr lang="zh-TW" altLang="en-US" sz="2600" b="1" dirty="0" smtClean="0">
                <a:solidFill>
                  <a:schemeClr val="tx1"/>
                </a:solidFill>
                <a:latin typeface="+mn-ea"/>
              </a:rPr>
              <a:t>二、</a:t>
            </a:r>
            <a:r>
              <a:rPr lang="zh-TW" altLang="zh-TW" sz="2600" b="1" dirty="0">
                <a:solidFill>
                  <a:schemeClr val="tx1"/>
                </a:solidFill>
              </a:rPr>
              <a:t>銀行在託收的主要</a:t>
            </a:r>
            <a:r>
              <a:rPr lang="zh-TW" altLang="zh-TW" sz="2600" b="1" dirty="0" smtClean="0">
                <a:solidFill>
                  <a:schemeClr val="tx1"/>
                </a:solidFill>
              </a:rPr>
              <a:t>功能</a:t>
            </a:r>
            <a:r>
              <a:rPr lang="en-US" altLang="zh-TW" sz="2600" b="1" dirty="0" smtClean="0">
                <a:solidFill>
                  <a:schemeClr val="tx1"/>
                </a:solidFill>
              </a:rPr>
              <a:t> : </a:t>
            </a:r>
          </a:p>
          <a:p>
            <a:r>
              <a:rPr lang="en-US" altLang="zh-TW" sz="2600" b="1" dirty="0">
                <a:solidFill>
                  <a:schemeClr val="tx1"/>
                </a:solidFill>
              </a:rPr>
              <a:t> </a:t>
            </a:r>
            <a:r>
              <a:rPr lang="en-US" altLang="zh-TW" sz="2600" b="1" dirty="0" smtClean="0">
                <a:solidFill>
                  <a:schemeClr val="tx1"/>
                </a:solidFill>
              </a:rPr>
              <a:t>        </a:t>
            </a:r>
            <a:r>
              <a:rPr lang="zh-TW" altLang="zh-TW" sz="2600" b="1" dirty="0" smtClean="0">
                <a:solidFill>
                  <a:schemeClr val="tx1"/>
                </a:solidFill>
              </a:rPr>
              <a:t>出口商</a:t>
            </a:r>
            <a:r>
              <a:rPr lang="zh-TW" altLang="zh-TW" sz="2600" b="1" dirty="0">
                <a:solidFill>
                  <a:schemeClr val="tx1"/>
                </a:solidFill>
              </a:rPr>
              <a:t>出貨後取得的提單，受貨人欄會記載</a:t>
            </a:r>
            <a:r>
              <a:rPr lang="en-US" altLang="zh-TW" sz="2600" b="1" dirty="0">
                <a:solidFill>
                  <a:schemeClr val="tx1"/>
                </a:solidFill>
              </a:rPr>
              <a:t>”</a:t>
            </a:r>
            <a:r>
              <a:rPr lang="en-US" altLang="zh-TW" sz="2600" b="1" dirty="0" smtClean="0">
                <a:solidFill>
                  <a:schemeClr val="tx1"/>
                </a:solidFill>
              </a:rPr>
              <a:t>To order of</a:t>
            </a:r>
          </a:p>
          <a:p>
            <a:r>
              <a:rPr lang="en-US" altLang="zh-TW" sz="2600" b="1" dirty="0">
                <a:solidFill>
                  <a:schemeClr val="tx1"/>
                </a:solidFill>
              </a:rPr>
              <a:t> </a:t>
            </a:r>
            <a:r>
              <a:rPr lang="en-US" altLang="zh-TW" sz="2600" b="1" dirty="0" smtClean="0">
                <a:solidFill>
                  <a:schemeClr val="tx1"/>
                </a:solidFill>
              </a:rPr>
              <a:t>        </a:t>
            </a:r>
            <a:r>
              <a:rPr lang="en-US" altLang="zh-TW" sz="2600" b="1" dirty="0">
                <a:solidFill>
                  <a:schemeClr val="tx1"/>
                </a:solidFill>
              </a:rPr>
              <a:t>shipper</a:t>
            </a:r>
            <a:r>
              <a:rPr lang="zh-TW" altLang="zh-TW" sz="2600" b="1" dirty="0">
                <a:solidFill>
                  <a:schemeClr val="tx1"/>
                </a:solidFill>
              </a:rPr>
              <a:t>＂</a:t>
            </a:r>
            <a:r>
              <a:rPr lang="zh-TW" altLang="zh-TW" sz="2600" b="1" dirty="0" smtClean="0">
                <a:solidFill>
                  <a:schemeClr val="tx1"/>
                </a:solidFill>
              </a:rPr>
              <a:t>或“</a:t>
            </a:r>
            <a:r>
              <a:rPr lang="en-US" altLang="zh-TW" sz="2600" b="1" dirty="0" smtClean="0">
                <a:solidFill>
                  <a:schemeClr val="tx1"/>
                </a:solidFill>
              </a:rPr>
              <a:t>To order </a:t>
            </a:r>
            <a:r>
              <a:rPr lang="en-US" altLang="zh-TW" sz="2600" b="1" dirty="0">
                <a:solidFill>
                  <a:schemeClr val="tx1"/>
                </a:solidFill>
              </a:rPr>
              <a:t>of collecting bank</a:t>
            </a:r>
            <a:r>
              <a:rPr lang="zh-TW" altLang="zh-TW" sz="2600" b="1" dirty="0">
                <a:solidFill>
                  <a:schemeClr val="tx1"/>
                </a:solidFill>
              </a:rPr>
              <a:t>＂，必於</a:t>
            </a:r>
            <a:r>
              <a:rPr lang="zh-TW" altLang="zh-TW" sz="2600" b="1" dirty="0" smtClean="0">
                <a:solidFill>
                  <a:schemeClr val="tx1"/>
                </a:solidFill>
              </a:rPr>
              <a:t>進口</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zh-TW" altLang="zh-TW" sz="2600" b="1" dirty="0" smtClean="0">
                <a:solidFill>
                  <a:schemeClr val="tx1"/>
                </a:solidFill>
              </a:rPr>
              <a:t>商</a:t>
            </a:r>
            <a:r>
              <a:rPr lang="zh-TW" altLang="zh-TW" sz="2600" b="1" dirty="0">
                <a:solidFill>
                  <a:schemeClr val="tx1"/>
                </a:solidFill>
              </a:rPr>
              <a:t>承兌或付款後方始交付單據，用來控制貨物的</a:t>
            </a:r>
            <a:r>
              <a:rPr lang="zh-TW" altLang="zh-TW" sz="2600" b="1" dirty="0" smtClean="0">
                <a:solidFill>
                  <a:schemeClr val="tx1"/>
                </a:solidFill>
              </a:rPr>
              <a:t>所有權</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zh-TW" altLang="zh-TW" sz="2600" b="1" dirty="0" smtClean="0">
                <a:solidFill>
                  <a:schemeClr val="tx1"/>
                </a:solidFill>
              </a:rPr>
              <a:t>，這是</a:t>
            </a:r>
            <a:r>
              <a:rPr lang="zh-TW" altLang="zh-TW" sz="2600" b="1" dirty="0">
                <a:solidFill>
                  <a:schemeClr val="tx1"/>
                </a:solidFill>
              </a:rPr>
              <a:t>託收比記帳貿易（Ｏ</a:t>
            </a:r>
            <a:r>
              <a:rPr lang="en-US" altLang="zh-TW" sz="2600" b="1" dirty="0">
                <a:solidFill>
                  <a:schemeClr val="tx1"/>
                </a:solidFill>
              </a:rPr>
              <a:t>/</a:t>
            </a:r>
            <a:r>
              <a:rPr lang="zh-TW" altLang="zh-TW" sz="2600" b="1" dirty="0">
                <a:solidFill>
                  <a:schemeClr val="tx1"/>
                </a:solidFill>
              </a:rPr>
              <a:t>Ａ）較受歡迎之處。</a:t>
            </a:r>
            <a:endParaRPr lang="zh-TW" altLang="zh-TW" sz="2600" b="1" dirty="0">
              <a:solidFill>
                <a:schemeClr val="tx1"/>
              </a:solidFill>
              <a:latin typeface="+mn-ea"/>
            </a:endParaRPr>
          </a:p>
        </p:txBody>
      </p:sp>
    </p:spTree>
    <p:extLst>
      <p:ext uri="{BB962C8B-B14F-4D97-AF65-F5344CB8AC3E}">
        <p14:creationId xmlns:p14="http://schemas.microsoft.com/office/powerpoint/2010/main" val="2946184434"/>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b="1" dirty="0"/>
              <a:t>第四章 </a:t>
            </a:r>
            <a:r>
              <a:rPr lang="en-US" altLang="zh-TW" b="1" dirty="0" smtClean="0"/>
              <a:t>  </a:t>
            </a:r>
            <a:r>
              <a:rPr lang="zh-TW" altLang="zh-TW" b="1" dirty="0" smtClean="0"/>
              <a:t>貿易</a:t>
            </a:r>
            <a:r>
              <a:rPr lang="zh-TW" altLang="zh-TW" b="1" dirty="0"/>
              <a:t>付款方式的選擇及策略</a:t>
            </a:r>
            <a:r>
              <a:rPr lang="en-US" altLang="zh-TW" sz="4400" b="1" dirty="0">
                <a:solidFill>
                  <a:schemeClr val="tx1"/>
                </a:solidFill>
              </a:rPr>
              <a:t/>
            </a:r>
            <a:br>
              <a:rPr lang="en-US" altLang="zh-TW" sz="4400" b="1" dirty="0">
                <a:solidFill>
                  <a:schemeClr val="tx1"/>
                </a:solidFill>
              </a:rPr>
            </a:br>
            <a:r>
              <a:rPr lang="en-US" altLang="zh-TW" sz="4400" b="1" dirty="0" smtClean="0">
                <a:solidFill>
                  <a:schemeClr val="tx1"/>
                </a:solidFill>
              </a:rPr>
              <a:t>       </a:t>
            </a:r>
            <a:r>
              <a:rPr lang="zh-TW" altLang="zh-TW" b="1" dirty="0" smtClean="0"/>
              <a:t>第</a:t>
            </a:r>
            <a:r>
              <a:rPr lang="zh-TW" altLang="en-US" b="1" dirty="0" smtClean="0"/>
              <a:t>三</a:t>
            </a:r>
            <a:r>
              <a:rPr lang="zh-TW" altLang="zh-TW" b="1" dirty="0" smtClean="0"/>
              <a:t>節</a:t>
            </a:r>
            <a:r>
              <a:rPr lang="zh-TW" altLang="zh-TW" b="1" dirty="0"/>
              <a:t>　託收</a:t>
            </a:r>
            <a:r>
              <a:rPr lang="en-US" altLang="zh-TW" b="1" dirty="0" smtClean="0"/>
              <a:t/>
            </a:r>
            <a:br>
              <a:rPr lang="en-US" altLang="zh-TW" b="1" dirty="0" smtClean="0"/>
            </a:br>
            <a:r>
              <a:rPr lang="en-US" altLang="zh-TW" b="1" dirty="0" smtClean="0"/>
              <a:t>         </a:t>
            </a:r>
            <a:endParaRPr lang="en-US" altLang="zh-TW" b="1" dirty="0">
              <a:solidFill>
                <a:schemeClr val="tx1"/>
              </a:solidFill>
            </a:endParaRPr>
          </a:p>
        </p:txBody>
      </p:sp>
      <p:sp>
        <p:nvSpPr>
          <p:cNvPr id="3" name="文字版面配置區 2"/>
          <p:cNvSpPr>
            <a:spLocks noGrp="1"/>
          </p:cNvSpPr>
          <p:nvPr>
            <p:ph type="body" idx="1"/>
          </p:nvPr>
        </p:nvSpPr>
        <p:spPr>
          <a:xfrm>
            <a:off x="107504" y="2492896"/>
            <a:ext cx="8856984" cy="2808312"/>
          </a:xfrm>
        </p:spPr>
        <p:txBody>
          <a:bodyPr>
            <a:noAutofit/>
          </a:bodyPr>
          <a:lstStyle/>
          <a:p>
            <a:r>
              <a:rPr lang="zh-TW" altLang="en-US" sz="2600" b="1" dirty="0" smtClean="0">
                <a:solidFill>
                  <a:schemeClr val="tx1"/>
                </a:solidFill>
              </a:rPr>
              <a:t>三、</a:t>
            </a:r>
            <a:r>
              <a:rPr lang="zh-TW" altLang="zh-TW" sz="2600" b="1" dirty="0" smtClean="0">
                <a:solidFill>
                  <a:schemeClr val="tx1"/>
                </a:solidFill>
              </a:rPr>
              <a:t>承兌</a:t>
            </a:r>
            <a:r>
              <a:rPr lang="zh-TW" altLang="zh-TW" sz="2600" b="1" dirty="0">
                <a:solidFill>
                  <a:schemeClr val="tx1"/>
                </a:solidFill>
              </a:rPr>
              <a:t>後的處理方式</a:t>
            </a:r>
          </a:p>
          <a:p>
            <a:r>
              <a:rPr lang="en-US" altLang="zh-TW" sz="2600" b="1" dirty="0" smtClean="0">
                <a:solidFill>
                  <a:schemeClr val="tx1"/>
                </a:solidFill>
              </a:rPr>
              <a:t>     (</a:t>
            </a:r>
            <a:r>
              <a:rPr lang="zh-TW" altLang="en-US" sz="2600" b="1" dirty="0" smtClean="0">
                <a:solidFill>
                  <a:schemeClr val="tx1"/>
                </a:solidFill>
              </a:rPr>
              <a:t>一</a:t>
            </a:r>
            <a:r>
              <a:rPr lang="en-US" altLang="zh-TW" sz="2600" b="1" dirty="0" smtClean="0">
                <a:solidFill>
                  <a:schemeClr val="tx1"/>
                </a:solidFill>
              </a:rPr>
              <a:t>)</a:t>
            </a:r>
            <a:r>
              <a:rPr lang="zh-TW" altLang="zh-TW" sz="2600" b="1" dirty="0" smtClean="0">
                <a:solidFill>
                  <a:schemeClr val="tx1"/>
                </a:solidFill>
              </a:rPr>
              <a:t>匯票</a:t>
            </a:r>
            <a:r>
              <a:rPr lang="zh-TW" altLang="zh-TW" sz="2600" b="1" dirty="0">
                <a:solidFill>
                  <a:schemeClr val="tx1"/>
                </a:solidFill>
              </a:rPr>
              <a:t>經進口商承兌後該匯票即留存在提示</a:t>
            </a:r>
            <a:r>
              <a:rPr lang="zh-TW" altLang="zh-TW" sz="2600" b="1" dirty="0" smtClean="0">
                <a:solidFill>
                  <a:schemeClr val="tx1"/>
                </a:solidFill>
              </a:rPr>
              <a:t>銀行</a:t>
            </a:r>
            <a:r>
              <a:rPr lang="zh-TW" altLang="en-US" sz="2600" b="1" dirty="0" smtClean="0">
                <a:solidFill>
                  <a:schemeClr val="tx1"/>
                </a:solidFill>
              </a:rPr>
              <a:t>，</a:t>
            </a:r>
            <a:r>
              <a:rPr lang="zh-TW" altLang="zh-TW" sz="2600" b="1" dirty="0" smtClean="0">
                <a:solidFill>
                  <a:schemeClr val="tx1"/>
                </a:solidFill>
              </a:rPr>
              <a:t>於</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zh-TW" altLang="zh-TW" sz="2600" b="1" dirty="0" smtClean="0">
                <a:solidFill>
                  <a:schemeClr val="tx1"/>
                </a:solidFill>
              </a:rPr>
              <a:t>到期</a:t>
            </a:r>
            <a:r>
              <a:rPr lang="zh-TW" altLang="zh-TW" sz="2600" b="1" dirty="0">
                <a:solidFill>
                  <a:schemeClr val="tx1"/>
                </a:solidFill>
              </a:rPr>
              <a:t>日再</a:t>
            </a:r>
            <a:r>
              <a:rPr lang="zh-TW" altLang="zh-TW" sz="2600" b="1" dirty="0" smtClean="0">
                <a:solidFill>
                  <a:schemeClr val="tx1"/>
                </a:solidFill>
              </a:rPr>
              <a:t>提示</a:t>
            </a:r>
            <a:r>
              <a:rPr lang="zh-TW" altLang="en-US" sz="2600" b="1" dirty="0" smtClean="0">
                <a:solidFill>
                  <a:schemeClr val="tx1"/>
                </a:solidFill>
              </a:rPr>
              <a:t>，</a:t>
            </a:r>
            <a:r>
              <a:rPr lang="zh-TW" altLang="zh-TW" sz="2600" b="1" dirty="0" smtClean="0">
                <a:solidFill>
                  <a:schemeClr val="tx1"/>
                </a:solidFill>
              </a:rPr>
              <a:t>在</a:t>
            </a:r>
            <a:r>
              <a:rPr lang="zh-TW" altLang="zh-TW" sz="2600" b="1" dirty="0">
                <a:solidFill>
                  <a:schemeClr val="tx1"/>
                </a:solidFill>
              </a:rPr>
              <a:t>到期日將屆至之前通知</a:t>
            </a:r>
            <a:r>
              <a:rPr lang="zh-TW" altLang="zh-TW" sz="2600" b="1" dirty="0" smtClean="0">
                <a:solidFill>
                  <a:schemeClr val="tx1"/>
                </a:solidFill>
              </a:rPr>
              <a:t>進口商</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zh-TW" altLang="zh-TW" sz="2600" b="1" dirty="0" smtClean="0">
                <a:solidFill>
                  <a:schemeClr val="tx1"/>
                </a:solidFill>
              </a:rPr>
              <a:t>前來</a:t>
            </a:r>
            <a:r>
              <a:rPr lang="zh-TW" altLang="zh-TW" sz="2600" b="1" dirty="0">
                <a:solidFill>
                  <a:schemeClr val="tx1"/>
                </a:solidFill>
              </a:rPr>
              <a:t>付款。</a:t>
            </a:r>
          </a:p>
          <a:p>
            <a:r>
              <a:rPr lang="en-US" altLang="zh-TW" sz="2600" b="1" dirty="0">
                <a:solidFill>
                  <a:schemeClr val="tx1"/>
                </a:solidFill>
              </a:rPr>
              <a:t>    </a:t>
            </a:r>
            <a:r>
              <a:rPr lang="en-US" altLang="zh-TW" sz="2600" b="1" dirty="0" smtClean="0">
                <a:solidFill>
                  <a:schemeClr val="tx1"/>
                </a:solidFill>
              </a:rPr>
              <a:t> (</a:t>
            </a:r>
            <a:r>
              <a:rPr lang="zh-TW" altLang="en-US" sz="2600" b="1" dirty="0" smtClean="0">
                <a:solidFill>
                  <a:schemeClr val="tx1"/>
                </a:solidFill>
              </a:rPr>
              <a:t>二</a:t>
            </a:r>
            <a:r>
              <a:rPr lang="en-US" altLang="zh-TW" sz="2600" b="1" dirty="0" smtClean="0">
                <a:solidFill>
                  <a:schemeClr val="tx1"/>
                </a:solidFill>
              </a:rPr>
              <a:t>)</a:t>
            </a:r>
            <a:r>
              <a:rPr lang="zh-TW" altLang="zh-TW" sz="2600" b="1" dirty="0" smtClean="0">
                <a:solidFill>
                  <a:schemeClr val="tx1"/>
                </a:solidFill>
              </a:rPr>
              <a:t>有些</a:t>
            </a:r>
            <a:r>
              <a:rPr lang="zh-TW" altLang="zh-TW" sz="2600" b="1" dirty="0">
                <a:solidFill>
                  <a:schemeClr val="tx1"/>
                </a:solidFill>
              </a:rPr>
              <a:t>託收銀行會要求於承兌</a:t>
            </a:r>
            <a:r>
              <a:rPr lang="zh-TW" altLang="zh-TW" sz="2600" b="1" dirty="0" smtClean="0">
                <a:solidFill>
                  <a:schemeClr val="tx1"/>
                </a:solidFill>
              </a:rPr>
              <a:t>後</a:t>
            </a:r>
            <a:r>
              <a:rPr lang="zh-TW" altLang="en-US" sz="2600" b="1" dirty="0">
                <a:solidFill>
                  <a:schemeClr val="tx1"/>
                </a:solidFill>
              </a:rPr>
              <a:t>，</a:t>
            </a:r>
            <a:r>
              <a:rPr lang="zh-TW" altLang="zh-TW" sz="2600" b="1" dirty="0" smtClean="0">
                <a:solidFill>
                  <a:schemeClr val="tx1"/>
                </a:solidFill>
              </a:rPr>
              <a:t>進口</a:t>
            </a:r>
            <a:r>
              <a:rPr lang="zh-TW" altLang="zh-TW" sz="2600" b="1" dirty="0">
                <a:solidFill>
                  <a:schemeClr val="tx1"/>
                </a:solidFill>
              </a:rPr>
              <a:t>地的提示</a:t>
            </a:r>
            <a:r>
              <a:rPr lang="zh-TW" altLang="zh-TW" sz="2600" b="1" dirty="0" smtClean="0">
                <a:solidFill>
                  <a:schemeClr val="tx1"/>
                </a:solidFill>
              </a:rPr>
              <a:t>銀行</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zh-TW" altLang="zh-TW" sz="2600" b="1" dirty="0" smtClean="0">
                <a:solidFill>
                  <a:schemeClr val="tx1"/>
                </a:solidFill>
              </a:rPr>
              <a:t>將</a:t>
            </a:r>
            <a:r>
              <a:rPr lang="zh-TW" altLang="zh-TW" sz="2600" b="1" dirty="0">
                <a:solidFill>
                  <a:schemeClr val="tx1"/>
                </a:solidFill>
              </a:rPr>
              <a:t>匯票寄</a:t>
            </a:r>
            <a:r>
              <a:rPr lang="zh-TW" altLang="zh-TW" sz="2600" b="1" dirty="0" smtClean="0">
                <a:solidFill>
                  <a:schemeClr val="tx1"/>
                </a:solidFill>
              </a:rPr>
              <a:t>還</a:t>
            </a:r>
            <a:r>
              <a:rPr lang="zh-TW" altLang="en-US" sz="2600" b="1" dirty="0" smtClean="0">
                <a:solidFill>
                  <a:schemeClr val="tx1"/>
                </a:solidFill>
              </a:rPr>
              <a:t>，</a:t>
            </a:r>
            <a:r>
              <a:rPr lang="zh-TW" altLang="zh-TW" sz="2600" b="1" dirty="0" smtClean="0">
                <a:solidFill>
                  <a:schemeClr val="tx1"/>
                </a:solidFill>
              </a:rPr>
              <a:t>即</a:t>
            </a:r>
            <a:r>
              <a:rPr lang="zh-TW" altLang="zh-TW" sz="2600" b="1" dirty="0">
                <a:solidFill>
                  <a:schemeClr val="tx1"/>
                </a:solidFill>
              </a:rPr>
              <a:t>應依其指示</a:t>
            </a:r>
            <a:r>
              <a:rPr lang="zh-TW" altLang="zh-TW" sz="2600" b="1" dirty="0" smtClean="0">
                <a:solidFill>
                  <a:schemeClr val="tx1"/>
                </a:solidFill>
              </a:rPr>
              <a:t>處理</a:t>
            </a:r>
            <a:r>
              <a:rPr lang="zh-TW" altLang="en-US" sz="2600" b="1" dirty="0" smtClean="0">
                <a:solidFill>
                  <a:schemeClr val="tx1"/>
                </a:solidFill>
              </a:rPr>
              <a:t>。</a:t>
            </a:r>
            <a:r>
              <a:rPr lang="zh-TW" altLang="zh-TW" sz="2600" b="1" dirty="0">
                <a:solidFill>
                  <a:schemeClr val="tx1"/>
                </a:solidFill>
              </a:rPr>
              <a:t>因為有些託收</a:t>
            </a:r>
            <a:r>
              <a:rPr lang="zh-TW" altLang="zh-TW" sz="2600" b="1" dirty="0" smtClean="0">
                <a:solidFill>
                  <a:schemeClr val="tx1"/>
                </a:solidFill>
              </a:rPr>
              <a:t>人</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zh-TW" altLang="zh-TW" sz="2600" b="1" dirty="0" smtClean="0">
                <a:solidFill>
                  <a:schemeClr val="tx1"/>
                </a:solidFill>
              </a:rPr>
              <a:t>或</a:t>
            </a:r>
            <a:r>
              <a:rPr lang="zh-TW" altLang="zh-TW" sz="2600" b="1" dirty="0">
                <a:solidFill>
                  <a:schemeClr val="tx1"/>
                </a:solidFill>
              </a:rPr>
              <a:t>託收銀行會將該承兌匯票於短期票券市場脫手</a:t>
            </a:r>
            <a:r>
              <a:rPr lang="en-US" altLang="zh-TW" sz="2600" b="1" dirty="0" smtClean="0">
                <a:solidFill>
                  <a:schemeClr val="tx1"/>
                </a:solidFill>
              </a:rPr>
              <a:t>,</a:t>
            </a:r>
          </a:p>
          <a:p>
            <a:r>
              <a:rPr lang="en-US" altLang="zh-TW" sz="2600" b="1" dirty="0">
                <a:solidFill>
                  <a:schemeClr val="tx1"/>
                </a:solidFill>
              </a:rPr>
              <a:t> </a:t>
            </a:r>
            <a:r>
              <a:rPr lang="en-US" altLang="zh-TW" sz="2600" b="1" dirty="0" smtClean="0">
                <a:solidFill>
                  <a:schemeClr val="tx1"/>
                </a:solidFill>
              </a:rPr>
              <a:t>            </a:t>
            </a:r>
            <a:r>
              <a:rPr lang="zh-TW" altLang="zh-TW" sz="2600" b="1" dirty="0" smtClean="0">
                <a:solidFill>
                  <a:schemeClr val="tx1"/>
                </a:solidFill>
              </a:rPr>
              <a:t>執</a:t>
            </a:r>
            <a:r>
              <a:rPr lang="zh-TW" altLang="zh-TW" sz="2600" b="1" dirty="0">
                <a:solidFill>
                  <a:schemeClr val="tx1"/>
                </a:solidFill>
              </a:rPr>
              <a:t>票人或託收銀行會於到期日前寄來該票據由</a:t>
            </a:r>
            <a:r>
              <a:rPr lang="zh-TW" altLang="zh-TW" sz="2600" b="1" dirty="0" smtClean="0">
                <a:solidFill>
                  <a:schemeClr val="tx1"/>
                </a:solidFill>
              </a:rPr>
              <a:t>提示</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zh-TW" altLang="zh-TW" sz="2600" b="1" dirty="0" smtClean="0">
                <a:solidFill>
                  <a:schemeClr val="tx1"/>
                </a:solidFill>
              </a:rPr>
              <a:t>銀行</a:t>
            </a:r>
            <a:r>
              <a:rPr lang="zh-TW" altLang="zh-TW" sz="2600" b="1" dirty="0">
                <a:solidFill>
                  <a:schemeClr val="tx1"/>
                </a:solidFill>
              </a:rPr>
              <a:t>提示付款。</a:t>
            </a:r>
            <a:endParaRPr lang="zh-TW" altLang="zh-TW" sz="2600" b="1" dirty="0">
              <a:solidFill>
                <a:schemeClr val="tx1"/>
              </a:solidFill>
              <a:latin typeface="+mn-ea"/>
            </a:endParaRPr>
          </a:p>
        </p:txBody>
      </p:sp>
    </p:spTree>
    <p:extLst>
      <p:ext uri="{BB962C8B-B14F-4D97-AF65-F5344CB8AC3E}">
        <p14:creationId xmlns:p14="http://schemas.microsoft.com/office/powerpoint/2010/main" val="2688159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548680"/>
            <a:ext cx="7772400" cy="1362075"/>
          </a:xfrm>
        </p:spPr>
        <p:txBody>
          <a:bodyPr>
            <a:normAutofit/>
          </a:bodyPr>
          <a:lstStyle/>
          <a:p>
            <a:r>
              <a:rPr lang="zh-TW" altLang="zh-TW" b="1" dirty="0"/>
              <a:t>第一章　國際貿易法的意義</a:t>
            </a:r>
            <a:r>
              <a:rPr lang="en-US" altLang="zh-TW" b="1" dirty="0"/>
              <a:t/>
            </a:r>
            <a:br>
              <a:rPr lang="en-US" altLang="zh-TW" b="1" dirty="0"/>
            </a:br>
            <a:r>
              <a:rPr lang="en-US" altLang="zh-TW" dirty="0" smtClean="0"/>
              <a:t>        </a:t>
            </a:r>
            <a:r>
              <a:rPr lang="zh-TW" altLang="zh-TW" b="1" dirty="0" smtClean="0">
                <a:solidFill>
                  <a:schemeClr val="tx1"/>
                </a:solidFill>
              </a:rPr>
              <a:t>三</a:t>
            </a:r>
            <a:r>
              <a:rPr lang="zh-TW" altLang="zh-TW" b="1" dirty="0">
                <a:solidFill>
                  <a:schemeClr val="tx1"/>
                </a:solidFill>
              </a:rPr>
              <a:t>、國際貿易法的發展階段</a:t>
            </a:r>
            <a:endParaRPr lang="zh-TW" altLang="en-US" b="1" dirty="0">
              <a:solidFill>
                <a:schemeClr val="tx1"/>
              </a:solidFill>
            </a:endParaRPr>
          </a:p>
        </p:txBody>
      </p:sp>
      <p:sp>
        <p:nvSpPr>
          <p:cNvPr id="3" name="文字版面配置區 2"/>
          <p:cNvSpPr>
            <a:spLocks noGrp="1"/>
          </p:cNvSpPr>
          <p:nvPr>
            <p:ph type="body" idx="1"/>
          </p:nvPr>
        </p:nvSpPr>
        <p:spPr>
          <a:xfrm>
            <a:off x="323528" y="2547938"/>
            <a:ext cx="8640960" cy="3545358"/>
          </a:xfrm>
        </p:spPr>
        <p:txBody>
          <a:bodyPr>
            <a:noAutofit/>
          </a:bodyPr>
          <a:lstStyle/>
          <a:p>
            <a:r>
              <a:rPr lang="zh-TW" altLang="zh-TW" sz="3000" b="1" dirty="0" smtClean="0">
                <a:solidFill>
                  <a:schemeClr val="tx1"/>
                </a:solidFill>
              </a:rPr>
              <a:t>三</a:t>
            </a:r>
            <a:r>
              <a:rPr lang="zh-TW" altLang="en-US" sz="3000" b="1" dirty="0" smtClean="0">
                <a:solidFill>
                  <a:schemeClr val="tx1"/>
                </a:solidFill>
              </a:rPr>
              <a:t>、</a:t>
            </a:r>
            <a:r>
              <a:rPr lang="zh-TW" altLang="zh-TW" sz="3000" b="1" dirty="0" smtClean="0">
                <a:solidFill>
                  <a:schemeClr val="tx1"/>
                </a:solidFill>
              </a:rPr>
              <a:t>第三</a:t>
            </a:r>
            <a:r>
              <a:rPr lang="zh-TW" altLang="zh-TW" sz="3000" b="1" dirty="0">
                <a:solidFill>
                  <a:schemeClr val="tx1"/>
                </a:solidFill>
              </a:rPr>
              <a:t>發展階段（ </a:t>
            </a:r>
            <a:r>
              <a:rPr lang="en-US" altLang="zh-TW" sz="3000" b="1" dirty="0">
                <a:solidFill>
                  <a:schemeClr val="tx1"/>
                </a:solidFill>
              </a:rPr>
              <a:t>1965-1994 </a:t>
            </a:r>
            <a:r>
              <a:rPr lang="zh-TW" altLang="zh-TW" sz="3000" b="1" dirty="0" smtClean="0">
                <a:solidFill>
                  <a:schemeClr val="tx1"/>
                </a:solidFill>
              </a:rPr>
              <a:t>）</a:t>
            </a:r>
            <a:endParaRPr lang="en-US" altLang="zh-TW" sz="3000" b="1" dirty="0" smtClean="0">
              <a:solidFill>
                <a:schemeClr val="tx1"/>
              </a:solidFill>
            </a:endParaRPr>
          </a:p>
          <a:p>
            <a:r>
              <a:rPr lang="en-US" altLang="zh-TW" sz="3000" b="1" dirty="0" smtClean="0">
                <a:solidFill>
                  <a:schemeClr val="tx1"/>
                </a:solidFill>
              </a:rPr>
              <a:t>(</a:t>
            </a:r>
            <a:r>
              <a:rPr lang="zh-TW" altLang="en-US" sz="3000" b="1" dirty="0" smtClean="0">
                <a:solidFill>
                  <a:schemeClr val="tx1"/>
                </a:solidFill>
              </a:rPr>
              <a:t>一</a:t>
            </a:r>
            <a:r>
              <a:rPr lang="en-US" altLang="zh-TW" sz="3000" b="1" dirty="0" smtClean="0">
                <a:solidFill>
                  <a:schemeClr val="tx1"/>
                </a:solidFill>
              </a:rPr>
              <a:t>)1966</a:t>
            </a:r>
            <a:r>
              <a:rPr lang="zh-TW" altLang="zh-TW" sz="3000" b="1" dirty="0" smtClean="0">
                <a:solidFill>
                  <a:schemeClr val="tx1"/>
                </a:solidFill>
              </a:rPr>
              <a:t>年</a:t>
            </a:r>
            <a:r>
              <a:rPr lang="en-US" altLang="zh-TW" sz="3000" b="1" dirty="0" smtClean="0">
                <a:solidFill>
                  <a:schemeClr val="tx1"/>
                </a:solidFill>
              </a:rPr>
              <a:t>12</a:t>
            </a:r>
            <a:r>
              <a:rPr lang="zh-TW" altLang="zh-TW" sz="3000" b="1" dirty="0" smtClean="0">
                <a:solidFill>
                  <a:schemeClr val="tx1"/>
                </a:solidFill>
              </a:rPr>
              <a:t>月</a:t>
            </a:r>
            <a:r>
              <a:rPr lang="zh-TW" altLang="en-US" sz="3000" b="1" dirty="0" smtClean="0">
                <a:solidFill>
                  <a:schemeClr val="tx1"/>
                </a:solidFill>
              </a:rPr>
              <a:t>成立</a:t>
            </a:r>
            <a:r>
              <a:rPr lang="zh-TW" altLang="zh-TW" sz="3000" b="1" dirty="0">
                <a:solidFill>
                  <a:schemeClr val="tx1"/>
                </a:solidFill>
              </a:rPr>
              <a:t>聯合國國際貿易法</a:t>
            </a:r>
            <a:r>
              <a:rPr lang="zh-TW" altLang="zh-TW" sz="3000" b="1" dirty="0" smtClean="0">
                <a:solidFill>
                  <a:schemeClr val="tx1"/>
                </a:solidFill>
              </a:rPr>
              <a:t>委員會</a:t>
            </a:r>
            <a:endParaRPr lang="en-US" altLang="zh-TW" sz="3000" b="1" dirty="0" smtClean="0">
              <a:solidFill>
                <a:schemeClr val="tx1"/>
              </a:solidFill>
            </a:endParaRPr>
          </a:p>
          <a:p>
            <a:r>
              <a:rPr lang="en-US" altLang="zh-TW" sz="3000" b="1" dirty="0" smtClean="0">
                <a:solidFill>
                  <a:schemeClr val="tx1"/>
                </a:solidFill>
              </a:rPr>
              <a:t>     1</a:t>
            </a:r>
            <a:r>
              <a:rPr lang="zh-TW" altLang="en-US" sz="3000" b="1" dirty="0" smtClean="0">
                <a:solidFill>
                  <a:schemeClr val="tx1"/>
                </a:solidFill>
              </a:rPr>
              <a:t>、</a:t>
            </a:r>
            <a:r>
              <a:rPr lang="zh-TW" altLang="zh-TW" sz="3000" b="1" dirty="0" smtClean="0">
                <a:solidFill>
                  <a:schemeClr val="tx1"/>
                </a:solidFill>
              </a:rPr>
              <a:t>主要宗旨</a:t>
            </a:r>
            <a:r>
              <a:rPr lang="en-US" altLang="zh-TW" sz="3000" b="1" dirty="0" smtClean="0">
                <a:solidFill>
                  <a:schemeClr val="tx1"/>
                </a:solidFill>
              </a:rPr>
              <a:t>:</a:t>
            </a:r>
          </a:p>
          <a:p>
            <a:r>
              <a:rPr lang="en-US" altLang="zh-TW" sz="3000" b="1" dirty="0" smtClean="0">
                <a:solidFill>
                  <a:schemeClr val="tx1"/>
                </a:solidFill>
              </a:rPr>
              <a:t>(1)</a:t>
            </a:r>
            <a:r>
              <a:rPr lang="zh-TW" altLang="zh-TW" sz="3000" b="1" dirty="0" smtClean="0">
                <a:solidFill>
                  <a:schemeClr val="tx1"/>
                </a:solidFill>
              </a:rPr>
              <a:t>連</a:t>
            </a:r>
            <a:r>
              <a:rPr lang="zh-TW" altLang="zh-TW" sz="3000" b="1" dirty="0">
                <a:solidFill>
                  <a:schemeClr val="tx1"/>
                </a:solidFill>
              </a:rPr>
              <a:t>繫各國政府、有關機構和專家學者彼此合作</a:t>
            </a:r>
            <a:r>
              <a:rPr lang="zh-TW" altLang="zh-TW" sz="3000" b="1" dirty="0" smtClean="0">
                <a:solidFill>
                  <a:schemeClr val="tx1"/>
                </a:solidFill>
              </a:rPr>
              <a:t>。</a:t>
            </a:r>
            <a:endParaRPr lang="en-US" altLang="zh-TW" sz="3000" b="1" dirty="0" smtClean="0">
              <a:solidFill>
                <a:schemeClr val="tx1"/>
              </a:solidFill>
            </a:endParaRPr>
          </a:p>
          <a:p>
            <a:r>
              <a:rPr lang="en-US" altLang="zh-TW" sz="3000" b="1" dirty="0" smtClean="0">
                <a:solidFill>
                  <a:schemeClr val="tx1"/>
                </a:solidFill>
              </a:rPr>
              <a:t>(2)</a:t>
            </a:r>
            <a:r>
              <a:rPr lang="zh-TW" altLang="zh-TW" sz="3000" b="1" dirty="0" smtClean="0">
                <a:solidFill>
                  <a:schemeClr val="tx1"/>
                </a:solidFill>
              </a:rPr>
              <a:t>將</a:t>
            </a:r>
            <a:r>
              <a:rPr lang="zh-TW" altLang="zh-TW" sz="3000" b="1" dirty="0">
                <a:solidFill>
                  <a:schemeClr val="tx1"/>
                </a:solidFill>
              </a:rPr>
              <a:t>國際貿易法朝調和及統一化的目標推進</a:t>
            </a:r>
            <a:r>
              <a:rPr lang="zh-TW" altLang="zh-TW" sz="3000" b="1" dirty="0" smtClean="0">
                <a:solidFill>
                  <a:schemeClr val="tx1"/>
                </a:solidFill>
              </a:rPr>
              <a:t>。</a:t>
            </a:r>
            <a:endParaRPr lang="en-US" altLang="zh-TW" sz="3000" b="1" dirty="0" smtClean="0">
              <a:solidFill>
                <a:schemeClr val="tx1"/>
              </a:solidFill>
            </a:endParaRPr>
          </a:p>
          <a:p>
            <a:r>
              <a:rPr lang="en-US" altLang="zh-TW" sz="3000" b="1" dirty="0" smtClean="0">
                <a:solidFill>
                  <a:schemeClr val="tx1"/>
                </a:solidFill>
              </a:rPr>
              <a:t>(3)</a:t>
            </a:r>
            <a:r>
              <a:rPr lang="zh-TW" altLang="zh-TW" sz="3000" b="1" dirty="0" smtClean="0">
                <a:solidFill>
                  <a:schemeClr val="tx1"/>
                </a:solidFill>
              </a:rPr>
              <a:t>制定</a:t>
            </a:r>
            <a:r>
              <a:rPr lang="zh-TW" altLang="zh-TW" sz="3000" b="1" dirty="0">
                <a:solidFill>
                  <a:schemeClr val="tx1"/>
                </a:solidFill>
              </a:rPr>
              <a:t>新而統一之法</a:t>
            </a:r>
            <a:r>
              <a:rPr lang="zh-TW" altLang="zh-TW" sz="3000" b="1" dirty="0" smtClean="0">
                <a:solidFill>
                  <a:schemeClr val="tx1"/>
                </a:solidFill>
              </a:rPr>
              <a:t>。</a:t>
            </a:r>
            <a:endParaRPr lang="en-US" altLang="zh-TW" sz="3000" b="1" dirty="0" smtClean="0">
              <a:solidFill>
                <a:schemeClr val="tx1"/>
              </a:solidFill>
            </a:endParaRPr>
          </a:p>
          <a:p>
            <a:r>
              <a:rPr lang="en-US" altLang="zh-TW" sz="3000" b="1" dirty="0" smtClean="0">
                <a:solidFill>
                  <a:schemeClr val="tx1"/>
                </a:solidFill>
              </a:rPr>
              <a:t>(4)</a:t>
            </a:r>
            <a:r>
              <a:rPr lang="zh-TW" altLang="zh-TW" sz="3000" b="1" dirty="0" smtClean="0">
                <a:solidFill>
                  <a:schemeClr val="tx1"/>
                </a:solidFill>
              </a:rPr>
              <a:t>促進</a:t>
            </a:r>
            <a:r>
              <a:rPr lang="zh-TW" altLang="zh-TW" sz="3000" b="1" dirty="0">
                <a:solidFill>
                  <a:schemeClr val="tx1"/>
                </a:solidFill>
              </a:rPr>
              <a:t>新的國際經濟秩序。</a:t>
            </a:r>
          </a:p>
          <a:p>
            <a:endParaRPr lang="en-US" altLang="zh-TW" sz="3200" b="1" dirty="0" smtClean="0"/>
          </a:p>
        </p:txBody>
      </p:sp>
    </p:spTree>
    <p:extLst>
      <p:ext uri="{BB962C8B-B14F-4D97-AF65-F5344CB8AC3E}">
        <p14:creationId xmlns:p14="http://schemas.microsoft.com/office/powerpoint/2010/main" val="366289846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b="1" dirty="0"/>
              <a:t>第四章 </a:t>
            </a:r>
            <a:r>
              <a:rPr lang="en-US" altLang="zh-TW" b="1" dirty="0" smtClean="0"/>
              <a:t>  </a:t>
            </a:r>
            <a:r>
              <a:rPr lang="zh-TW" altLang="zh-TW" b="1" dirty="0" smtClean="0"/>
              <a:t>貿易</a:t>
            </a:r>
            <a:r>
              <a:rPr lang="zh-TW" altLang="zh-TW" b="1" dirty="0"/>
              <a:t>付款方式的選擇及策略</a:t>
            </a:r>
            <a:r>
              <a:rPr lang="en-US" altLang="zh-TW" sz="4400" b="1" dirty="0">
                <a:solidFill>
                  <a:schemeClr val="tx1"/>
                </a:solidFill>
              </a:rPr>
              <a:t/>
            </a:r>
            <a:br>
              <a:rPr lang="en-US" altLang="zh-TW" sz="4400" b="1" dirty="0">
                <a:solidFill>
                  <a:schemeClr val="tx1"/>
                </a:solidFill>
              </a:rPr>
            </a:br>
            <a:r>
              <a:rPr lang="en-US" altLang="zh-TW" sz="4400" b="1" dirty="0" smtClean="0">
                <a:solidFill>
                  <a:schemeClr val="tx1"/>
                </a:solidFill>
              </a:rPr>
              <a:t>       </a:t>
            </a:r>
            <a:r>
              <a:rPr lang="zh-TW" altLang="zh-TW" b="1" dirty="0" smtClean="0"/>
              <a:t>第</a:t>
            </a:r>
            <a:r>
              <a:rPr lang="zh-TW" altLang="en-US" b="1" dirty="0" smtClean="0"/>
              <a:t>三</a:t>
            </a:r>
            <a:r>
              <a:rPr lang="zh-TW" altLang="zh-TW" b="1" dirty="0" smtClean="0"/>
              <a:t>節</a:t>
            </a:r>
            <a:r>
              <a:rPr lang="zh-TW" altLang="zh-TW" b="1" dirty="0"/>
              <a:t>　託收</a:t>
            </a:r>
            <a:r>
              <a:rPr lang="en-US" altLang="zh-TW" b="1" dirty="0" smtClean="0"/>
              <a:t/>
            </a:r>
            <a:br>
              <a:rPr lang="en-US" altLang="zh-TW" b="1" dirty="0" smtClean="0"/>
            </a:br>
            <a:r>
              <a:rPr lang="en-US" altLang="zh-TW" b="1" dirty="0" smtClean="0"/>
              <a:t>         </a:t>
            </a:r>
            <a:endParaRPr lang="en-US" altLang="zh-TW" b="1" dirty="0">
              <a:solidFill>
                <a:schemeClr val="tx1"/>
              </a:solidFill>
            </a:endParaRPr>
          </a:p>
        </p:txBody>
      </p:sp>
      <p:sp>
        <p:nvSpPr>
          <p:cNvPr id="3" name="文字版面配置區 2"/>
          <p:cNvSpPr>
            <a:spLocks noGrp="1"/>
          </p:cNvSpPr>
          <p:nvPr>
            <p:ph type="body" idx="1"/>
          </p:nvPr>
        </p:nvSpPr>
        <p:spPr>
          <a:xfrm>
            <a:off x="827584" y="2708920"/>
            <a:ext cx="7344816" cy="2808312"/>
          </a:xfrm>
        </p:spPr>
        <p:txBody>
          <a:bodyPr>
            <a:noAutofit/>
          </a:bodyPr>
          <a:lstStyle/>
          <a:p>
            <a:r>
              <a:rPr lang="zh-TW" altLang="en-US" sz="2600" b="1" dirty="0" smtClean="0">
                <a:solidFill>
                  <a:schemeClr val="tx1"/>
                </a:solidFill>
              </a:rPr>
              <a:t>四、</a:t>
            </a:r>
            <a:r>
              <a:rPr lang="zh-TW" altLang="zh-TW" sz="2800" b="1" dirty="0">
                <a:solidFill>
                  <a:schemeClr val="tx1"/>
                </a:solidFill>
              </a:rPr>
              <a:t>已承兌之到期匯票未獲付款的處理方式</a:t>
            </a:r>
          </a:p>
          <a:p>
            <a:r>
              <a:rPr lang="en-US" altLang="zh-TW" sz="2800" b="1" dirty="0" smtClean="0">
                <a:solidFill>
                  <a:schemeClr val="tx1"/>
                </a:solidFill>
              </a:rPr>
              <a:t>         </a:t>
            </a:r>
            <a:r>
              <a:rPr lang="zh-TW" altLang="zh-TW" sz="2800" b="1" dirty="0" smtClean="0">
                <a:solidFill>
                  <a:schemeClr val="tx1"/>
                </a:solidFill>
              </a:rPr>
              <a:t>提示</a:t>
            </a:r>
            <a:r>
              <a:rPr lang="zh-TW" altLang="en-US" sz="2800" b="1" dirty="0" smtClean="0">
                <a:solidFill>
                  <a:schemeClr val="tx1"/>
                </a:solidFill>
              </a:rPr>
              <a:t>銀</a:t>
            </a:r>
            <a:r>
              <a:rPr lang="zh-TW" altLang="zh-TW" sz="2800" b="1" dirty="0" smtClean="0">
                <a:solidFill>
                  <a:schemeClr val="tx1"/>
                </a:solidFill>
              </a:rPr>
              <a:t>行</a:t>
            </a:r>
            <a:r>
              <a:rPr lang="zh-TW" altLang="zh-TW" sz="2800" b="1" dirty="0">
                <a:solidFill>
                  <a:schemeClr val="tx1"/>
                </a:solidFill>
              </a:rPr>
              <a:t>應</a:t>
            </a:r>
            <a:r>
              <a:rPr lang="zh-TW" altLang="zh-TW" sz="2800" b="1" dirty="0" smtClean="0">
                <a:solidFill>
                  <a:schemeClr val="tx1"/>
                </a:solidFill>
              </a:rPr>
              <a:t>通知託收</a:t>
            </a:r>
            <a:r>
              <a:rPr lang="zh-TW" altLang="en-US" sz="2800" b="1" dirty="0" smtClean="0">
                <a:solidFill>
                  <a:schemeClr val="tx1"/>
                </a:solidFill>
              </a:rPr>
              <a:t>銀</a:t>
            </a:r>
            <a:r>
              <a:rPr lang="zh-TW" altLang="zh-TW" sz="2800" b="1" dirty="0" smtClean="0">
                <a:solidFill>
                  <a:schemeClr val="tx1"/>
                </a:solidFill>
              </a:rPr>
              <a:t>行</a:t>
            </a:r>
            <a:r>
              <a:rPr lang="zh-TW" altLang="en-US" sz="2800" b="1" dirty="0" smtClean="0">
                <a:solidFill>
                  <a:schemeClr val="tx1"/>
                </a:solidFill>
              </a:rPr>
              <a:t>，</a:t>
            </a:r>
            <a:r>
              <a:rPr lang="zh-TW" altLang="zh-TW" sz="2800" b="1" dirty="0" smtClean="0">
                <a:solidFill>
                  <a:schemeClr val="tx1"/>
                </a:solidFill>
              </a:rPr>
              <a:t>若</a:t>
            </a:r>
            <a:r>
              <a:rPr lang="zh-TW" altLang="zh-TW" sz="2800" b="1" dirty="0">
                <a:solidFill>
                  <a:schemeClr val="tx1"/>
                </a:solidFill>
              </a:rPr>
              <a:t>指示書載</a:t>
            </a:r>
            <a:r>
              <a:rPr lang="zh-TW" altLang="zh-TW" sz="2800" b="1" dirty="0" smtClean="0">
                <a:solidFill>
                  <a:schemeClr val="tx1"/>
                </a:solidFill>
              </a:rPr>
              <a:t>明</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應</a:t>
            </a:r>
            <a:r>
              <a:rPr lang="zh-TW" altLang="zh-TW" sz="2800" b="1" dirty="0">
                <a:solidFill>
                  <a:schemeClr val="tx1"/>
                </a:solidFill>
              </a:rPr>
              <a:t>做成拒絕證書</a:t>
            </a:r>
            <a:r>
              <a:rPr lang="en-US" altLang="zh-TW" sz="2800" b="1" dirty="0">
                <a:solidFill>
                  <a:schemeClr val="tx1"/>
                </a:solidFill>
              </a:rPr>
              <a:t>(Protest</a:t>
            </a:r>
            <a:r>
              <a:rPr lang="en-US" altLang="zh-TW" sz="2800" b="1" dirty="0" smtClean="0">
                <a:solidFill>
                  <a:schemeClr val="tx1"/>
                </a:solidFill>
              </a:rPr>
              <a:t>)</a:t>
            </a:r>
            <a:r>
              <a:rPr lang="zh-TW" altLang="en-US" sz="2800" b="1" dirty="0" smtClean="0">
                <a:solidFill>
                  <a:schemeClr val="tx1"/>
                </a:solidFill>
              </a:rPr>
              <a:t>，</a:t>
            </a:r>
            <a:r>
              <a:rPr lang="zh-TW" altLang="zh-TW" sz="2800" b="1" dirty="0" smtClean="0">
                <a:solidFill>
                  <a:schemeClr val="tx1"/>
                </a:solidFill>
              </a:rPr>
              <a:t>即</a:t>
            </a:r>
            <a:r>
              <a:rPr lang="zh-TW" altLang="zh-TW" sz="2800" b="1" dirty="0">
                <a:solidFill>
                  <a:schemeClr val="tx1"/>
                </a:solidFill>
              </a:rPr>
              <a:t>應依該</a:t>
            </a:r>
            <a:r>
              <a:rPr lang="zh-TW" altLang="zh-TW" sz="2800" b="1" dirty="0" smtClean="0">
                <a:solidFill>
                  <a:schemeClr val="tx1"/>
                </a:solidFill>
              </a:rPr>
              <a:t>指示</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處理</a:t>
            </a:r>
            <a:r>
              <a:rPr lang="zh-TW" altLang="en-US" sz="2800" b="1" dirty="0" smtClean="0">
                <a:solidFill>
                  <a:schemeClr val="tx1"/>
                </a:solidFill>
              </a:rPr>
              <a:t>。</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因會</a:t>
            </a:r>
            <a:r>
              <a:rPr lang="zh-TW" altLang="zh-TW" sz="2800" b="1" dirty="0">
                <a:solidFill>
                  <a:schemeClr val="tx1"/>
                </a:solidFill>
              </a:rPr>
              <a:t>影響到未來票據追索權的法律</a:t>
            </a:r>
            <a:r>
              <a:rPr lang="zh-TW" altLang="zh-TW" sz="2800" b="1" dirty="0" smtClean="0">
                <a:solidFill>
                  <a:schemeClr val="tx1"/>
                </a:solidFill>
              </a:rPr>
              <a:t>問題。</a:t>
            </a:r>
            <a:endParaRPr lang="zh-TW" altLang="zh-TW" sz="2600" b="1" dirty="0">
              <a:solidFill>
                <a:schemeClr val="tx1"/>
              </a:solidFill>
              <a:latin typeface="+mn-ea"/>
            </a:endParaRPr>
          </a:p>
        </p:txBody>
      </p:sp>
    </p:spTree>
    <p:extLst>
      <p:ext uri="{BB962C8B-B14F-4D97-AF65-F5344CB8AC3E}">
        <p14:creationId xmlns:p14="http://schemas.microsoft.com/office/powerpoint/2010/main" val="389854282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620688"/>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b="1" dirty="0"/>
              <a:t>第四章 </a:t>
            </a:r>
            <a:r>
              <a:rPr lang="en-US" altLang="zh-TW" b="1" dirty="0" smtClean="0"/>
              <a:t>  </a:t>
            </a:r>
            <a:r>
              <a:rPr lang="zh-TW" altLang="zh-TW" b="1" dirty="0" smtClean="0"/>
              <a:t>貿易</a:t>
            </a:r>
            <a:r>
              <a:rPr lang="zh-TW" altLang="zh-TW" b="1" dirty="0"/>
              <a:t>付款方式的選擇及策略</a:t>
            </a:r>
            <a:r>
              <a:rPr lang="en-US" altLang="zh-TW" sz="4400" b="1" dirty="0">
                <a:solidFill>
                  <a:schemeClr val="tx1"/>
                </a:solidFill>
              </a:rPr>
              <a:t/>
            </a:r>
            <a:br>
              <a:rPr lang="en-US" altLang="zh-TW" sz="4400" b="1" dirty="0">
                <a:solidFill>
                  <a:schemeClr val="tx1"/>
                </a:solidFill>
              </a:rPr>
            </a:br>
            <a:r>
              <a:rPr lang="en-US" altLang="zh-TW" sz="4400" b="1" dirty="0" smtClean="0">
                <a:solidFill>
                  <a:schemeClr val="tx1"/>
                </a:solidFill>
              </a:rPr>
              <a:t>       </a:t>
            </a:r>
            <a:r>
              <a:rPr lang="zh-TW" altLang="zh-TW" b="1" dirty="0" smtClean="0"/>
              <a:t>第</a:t>
            </a:r>
            <a:r>
              <a:rPr lang="zh-TW" altLang="en-US" b="1" dirty="0" smtClean="0"/>
              <a:t>四</a:t>
            </a:r>
            <a:r>
              <a:rPr lang="zh-TW" altLang="zh-TW" b="1" dirty="0" smtClean="0"/>
              <a:t>節</a:t>
            </a:r>
            <a:r>
              <a:rPr lang="zh-TW" altLang="zh-TW" b="1" dirty="0"/>
              <a:t>　記帳貿易</a:t>
            </a:r>
            <a:r>
              <a:rPr lang="zh-TW" altLang="zh-TW" dirty="0" smtClean="0"/>
              <a:t>（</a:t>
            </a:r>
            <a:r>
              <a:rPr lang="en-US" altLang="zh-TW" dirty="0" smtClean="0"/>
              <a:t>Open Account</a:t>
            </a:r>
            <a:r>
              <a:rPr lang="zh-TW" altLang="zh-TW" dirty="0" smtClean="0"/>
              <a:t>）</a:t>
            </a:r>
            <a:r>
              <a:rPr lang="en-US" altLang="zh-TW" b="1" dirty="0" smtClean="0"/>
              <a:t/>
            </a:r>
            <a:br>
              <a:rPr lang="en-US" altLang="zh-TW" b="1" dirty="0" smtClean="0"/>
            </a:br>
            <a:r>
              <a:rPr lang="en-US" altLang="zh-TW" b="1" dirty="0" smtClean="0"/>
              <a:t>         </a:t>
            </a:r>
            <a:endParaRPr lang="en-US" altLang="zh-TW" b="1" dirty="0">
              <a:solidFill>
                <a:schemeClr val="tx1"/>
              </a:solidFill>
            </a:endParaRPr>
          </a:p>
        </p:txBody>
      </p:sp>
      <p:sp>
        <p:nvSpPr>
          <p:cNvPr id="3" name="文字版面配置區 2"/>
          <p:cNvSpPr>
            <a:spLocks noGrp="1"/>
          </p:cNvSpPr>
          <p:nvPr>
            <p:ph type="body" idx="1"/>
          </p:nvPr>
        </p:nvSpPr>
        <p:spPr>
          <a:xfrm>
            <a:off x="251520" y="2564904"/>
            <a:ext cx="8568952" cy="2808312"/>
          </a:xfrm>
        </p:spPr>
        <p:txBody>
          <a:bodyPr>
            <a:noAutofit/>
          </a:bodyPr>
          <a:lstStyle/>
          <a:p>
            <a:r>
              <a:rPr lang="zh-TW" altLang="en-US" sz="2600" b="1" dirty="0">
                <a:solidFill>
                  <a:schemeClr val="tx1"/>
                </a:solidFill>
              </a:rPr>
              <a:t>一</a:t>
            </a:r>
            <a:r>
              <a:rPr lang="zh-TW" altLang="en-US" sz="2600" b="1" dirty="0" smtClean="0">
                <a:solidFill>
                  <a:schemeClr val="tx1"/>
                </a:solidFill>
              </a:rPr>
              <a:t>、</a:t>
            </a:r>
            <a:r>
              <a:rPr lang="zh-TW" altLang="zh-TW" sz="2800" b="1" dirty="0">
                <a:solidFill>
                  <a:schemeClr val="tx1"/>
                </a:solidFill>
              </a:rPr>
              <a:t>國際貿易付款方式使用記帳</a:t>
            </a:r>
            <a:r>
              <a:rPr lang="zh-TW" altLang="zh-TW" sz="2800" b="1" dirty="0" smtClean="0">
                <a:solidFill>
                  <a:schemeClr val="tx1"/>
                </a:solidFill>
              </a:rPr>
              <a:t>方式</a:t>
            </a:r>
            <a:r>
              <a:rPr lang="zh-TW" altLang="en-US" sz="2800" b="1" dirty="0" smtClean="0">
                <a:solidFill>
                  <a:schemeClr val="tx1"/>
                </a:solidFill>
              </a:rPr>
              <a:t>比率 </a:t>
            </a:r>
            <a:r>
              <a:rPr lang="en-US" altLang="zh-TW" sz="2800" b="1" dirty="0" smtClean="0">
                <a:solidFill>
                  <a:schemeClr val="tx1"/>
                </a:solidFill>
              </a:rPr>
              <a:t>: </a:t>
            </a:r>
            <a:r>
              <a:rPr lang="zh-TW" altLang="zh-TW" sz="2800" b="1" dirty="0" smtClean="0">
                <a:solidFill>
                  <a:schemeClr val="tx1"/>
                </a:solidFill>
              </a:rPr>
              <a:t>約在</a:t>
            </a:r>
            <a:r>
              <a:rPr lang="en-US" altLang="zh-TW" sz="2800" b="1" dirty="0" smtClean="0">
                <a:solidFill>
                  <a:schemeClr val="tx1"/>
                </a:solidFill>
              </a:rPr>
              <a:t>70</a:t>
            </a:r>
            <a:r>
              <a:rPr lang="zh-TW" altLang="zh-TW" sz="2800" b="1" dirty="0" smtClean="0">
                <a:solidFill>
                  <a:schemeClr val="tx1"/>
                </a:solidFill>
              </a:rPr>
              <a:t>％</a:t>
            </a:r>
            <a:endParaRPr lang="en-US" altLang="zh-TW" sz="2800" b="1" dirty="0" smtClean="0">
              <a:solidFill>
                <a:schemeClr val="tx1"/>
              </a:solidFill>
            </a:endParaRPr>
          </a:p>
          <a:p>
            <a:r>
              <a:rPr lang="zh-TW" altLang="en-US" sz="2800" b="1" dirty="0" smtClean="0">
                <a:solidFill>
                  <a:schemeClr val="tx1"/>
                </a:solidFill>
                <a:latin typeface="+mn-ea"/>
              </a:rPr>
              <a:t>二、定義 </a:t>
            </a:r>
            <a:r>
              <a:rPr lang="en-US" altLang="zh-TW" sz="2800" b="1" dirty="0" smtClean="0">
                <a:solidFill>
                  <a:schemeClr val="tx1"/>
                </a:solidFill>
                <a:latin typeface="+mn-ea"/>
              </a:rPr>
              <a:t>:</a:t>
            </a:r>
          </a:p>
          <a:p>
            <a:r>
              <a:rPr lang="en-US" altLang="zh-TW" sz="2800" b="1" dirty="0" smtClean="0">
                <a:solidFill>
                  <a:schemeClr val="tx1"/>
                </a:solidFill>
              </a:rPr>
              <a:t>         </a:t>
            </a:r>
            <a:r>
              <a:rPr lang="zh-TW" altLang="zh-TW" sz="2800" b="1" dirty="0" smtClean="0">
                <a:solidFill>
                  <a:schemeClr val="tx1"/>
                </a:solidFill>
              </a:rPr>
              <a:t>出口商</a:t>
            </a:r>
            <a:r>
              <a:rPr lang="zh-TW" altLang="zh-TW" sz="2800" b="1" dirty="0">
                <a:solidFill>
                  <a:schemeClr val="tx1"/>
                </a:solidFill>
              </a:rPr>
              <a:t>出貨後連同所須單據寄給進口商領貨後</a:t>
            </a:r>
            <a:r>
              <a:rPr lang="zh-TW" altLang="zh-TW" sz="2800" b="1" dirty="0" smtClean="0">
                <a:solidFill>
                  <a:schemeClr val="tx1"/>
                </a:solidFill>
              </a:rPr>
              <a:t>，</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進口商</a:t>
            </a:r>
            <a:r>
              <a:rPr lang="zh-TW" altLang="zh-TW" sz="2800" b="1" dirty="0">
                <a:solidFill>
                  <a:schemeClr val="tx1"/>
                </a:solidFill>
              </a:rPr>
              <a:t>再將該筆應付帳款科目計入買方帳戶</a:t>
            </a:r>
            <a:r>
              <a:rPr lang="zh-TW" altLang="zh-TW" sz="2800" b="1" dirty="0" smtClean="0">
                <a:solidFill>
                  <a:schemeClr val="tx1"/>
                </a:solidFill>
              </a:rPr>
              <a:t>貸方</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a:t>
            </a:r>
            <a:r>
              <a:rPr lang="zh-TW" altLang="zh-TW" sz="2800" b="1" dirty="0">
                <a:solidFill>
                  <a:schemeClr val="tx1"/>
                </a:solidFill>
              </a:rPr>
              <a:t>並將欠賣方貨款金額顯現於帳戶，賣方在依</a:t>
            </a:r>
            <a:r>
              <a:rPr lang="zh-TW" altLang="zh-TW" sz="2800" b="1" dirty="0" smtClean="0">
                <a:solidFill>
                  <a:schemeClr val="tx1"/>
                </a:solidFill>
              </a:rPr>
              <a:t>雙</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方</a:t>
            </a:r>
            <a:r>
              <a:rPr lang="zh-TW" altLang="zh-TW" sz="2800" b="1" dirty="0">
                <a:solidFill>
                  <a:schemeClr val="tx1"/>
                </a:solidFill>
              </a:rPr>
              <a:t>約定的信用額度繼續出貨，每筆應付帳款</a:t>
            </a:r>
            <a:r>
              <a:rPr lang="zh-TW" altLang="zh-TW" sz="2800" b="1" dirty="0" smtClean="0">
                <a:solidFill>
                  <a:schemeClr val="tx1"/>
                </a:solidFill>
              </a:rPr>
              <a:t>期限</a:t>
            </a:r>
            <a:endParaRPr lang="en-US" altLang="zh-TW" sz="2800" b="1" dirty="0" smtClean="0">
              <a:solidFill>
                <a:schemeClr val="tx1"/>
              </a:solidFill>
            </a:endParaRPr>
          </a:p>
          <a:p>
            <a:r>
              <a:rPr lang="en-US" altLang="zh-TW" sz="2800" b="1">
                <a:solidFill>
                  <a:schemeClr val="tx1"/>
                </a:solidFill>
              </a:rPr>
              <a:t> </a:t>
            </a:r>
            <a:r>
              <a:rPr lang="en-US" altLang="zh-TW" sz="2800" b="1" smtClean="0">
                <a:solidFill>
                  <a:schemeClr val="tx1"/>
                </a:solidFill>
              </a:rPr>
              <a:t>        </a:t>
            </a:r>
            <a:r>
              <a:rPr lang="zh-TW" altLang="zh-TW" sz="2800" b="1" smtClean="0">
                <a:solidFill>
                  <a:schemeClr val="tx1"/>
                </a:solidFill>
              </a:rPr>
              <a:t>屆</a:t>
            </a:r>
            <a:r>
              <a:rPr lang="zh-TW" altLang="zh-TW" sz="2800" b="1" dirty="0">
                <a:solidFill>
                  <a:schemeClr val="tx1"/>
                </a:solidFill>
              </a:rPr>
              <a:t>至還款給出口商銷帳。</a:t>
            </a:r>
            <a:endParaRPr lang="zh-TW" altLang="zh-TW" sz="2600" b="1" dirty="0">
              <a:solidFill>
                <a:schemeClr val="tx1"/>
              </a:solidFill>
              <a:latin typeface="+mn-ea"/>
            </a:endParaRPr>
          </a:p>
        </p:txBody>
      </p:sp>
    </p:spTree>
    <p:extLst>
      <p:ext uri="{BB962C8B-B14F-4D97-AF65-F5344CB8AC3E}">
        <p14:creationId xmlns:p14="http://schemas.microsoft.com/office/powerpoint/2010/main" val="43147222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620688"/>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b="1" dirty="0"/>
              <a:t>第四章 </a:t>
            </a:r>
            <a:r>
              <a:rPr lang="en-US" altLang="zh-TW" b="1" dirty="0" smtClean="0"/>
              <a:t>  </a:t>
            </a:r>
            <a:r>
              <a:rPr lang="zh-TW" altLang="zh-TW" b="1" dirty="0" smtClean="0"/>
              <a:t>貿易</a:t>
            </a:r>
            <a:r>
              <a:rPr lang="zh-TW" altLang="zh-TW" b="1" dirty="0"/>
              <a:t>付款方式的選擇及策略</a:t>
            </a:r>
            <a:r>
              <a:rPr lang="en-US" altLang="zh-TW" sz="4400" b="1" dirty="0">
                <a:solidFill>
                  <a:schemeClr val="tx1"/>
                </a:solidFill>
              </a:rPr>
              <a:t/>
            </a:r>
            <a:br>
              <a:rPr lang="en-US" altLang="zh-TW" sz="4400" b="1" dirty="0">
                <a:solidFill>
                  <a:schemeClr val="tx1"/>
                </a:solidFill>
              </a:rPr>
            </a:br>
            <a:r>
              <a:rPr lang="en-US" altLang="zh-TW" sz="4400" b="1" dirty="0" smtClean="0">
                <a:solidFill>
                  <a:schemeClr val="tx1"/>
                </a:solidFill>
              </a:rPr>
              <a:t>       </a:t>
            </a:r>
            <a:r>
              <a:rPr lang="zh-TW" altLang="zh-TW" b="1" dirty="0" smtClean="0"/>
              <a:t>第</a:t>
            </a:r>
            <a:r>
              <a:rPr lang="zh-TW" altLang="en-US" b="1" dirty="0" smtClean="0"/>
              <a:t>四</a:t>
            </a:r>
            <a:r>
              <a:rPr lang="zh-TW" altLang="zh-TW" b="1" dirty="0" smtClean="0"/>
              <a:t>節</a:t>
            </a:r>
            <a:r>
              <a:rPr lang="zh-TW" altLang="zh-TW" b="1" dirty="0"/>
              <a:t>　記帳貿易</a:t>
            </a:r>
            <a:r>
              <a:rPr lang="zh-TW" altLang="zh-TW" dirty="0" smtClean="0"/>
              <a:t>（</a:t>
            </a:r>
            <a:r>
              <a:rPr lang="en-US" altLang="zh-TW" dirty="0" smtClean="0"/>
              <a:t>Open Account</a:t>
            </a:r>
            <a:r>
              <a:rPr lang="zh-TW" altLang="zh-TW" dirty="0" smtClean="0"/>
              <a:t>）</a:t>
            </a:r>
            <a:r>
              <a:rPr lang="en-US" altLang="zh-TW" b="1" dirty="0" smtClean="0"/>
              <a:t/>
            </a:r>
            <a:br>
              <a:rPr lang="en-US" altLang="zh-TW" b="1" dirty="0" smtClean="0"/>
            </a:br>
            <a:r>
              <a:rPr lang="en-US" altLang="zh-TW" b="1" dirty="0" smtClean="0"/>
              <a:t>         </a:t>
            </a:r>
            <a:endParaRPr lang="en-US" altLang="zh-TW" b="1" dirty="0">
              <a:solidFill>
                <a:schemeClr val="tx1"/>
              </a:solidFill>
            </a:endParaRPr>
          </a:p>
        </p:txBody>
      </p:sp>
      <p:sp>
        <p:nvSpPr>
          <p:cNvPr id="3" name="文字版面配置區 2"/>
          <p:cNvSpPr>
            <a:spLocks noGrp="1"/>
          </p:cNvSpPr>
          <p:nvPr>
            <p:ph type="body" idx="1"/>
          </p:nvPr>
        </p:nvSpPr>
        <p:spPr>
          <a:xfrm>
            <a:off x="251520" y="2564904"/>
            <a:ext cx="8568952" cy="2808312"/>
          </a:xfrm>
        </p:spPr>
        <p:txBody>
          <a:bodyPr>
            <a:noAutofit/>
          </a:bodyPr>
          <a:lstStyle/>
          <a:p>
            <a:r>
              <a:rPr lang="zh-TW" altLang="en-US" b="1" dirty="0">
                <a:solidFill>
                  <a:schemeClr val="tx1"/>
                </a:solidFill>
              </a:rPr>
              <a:t>三</a:t>
            </a:r>
            <a:r>
              <a:rPr lang="zh-TW" altLang="en-US" b="1" dirty="0" smtClean="0">
                <a:solidFill>
                  <a:schemeClr val="tx1"/>
                </a:solidFill>
              </a:rPr>
              <a:t>、</a:t>
            </a:r>
            <a:r>
              <a:rPr lang="zh-TW" altLang="zh-TW" b="1" dirty="0">
                <a:solidFill>
                  <a:schemeClr val="tx1"/>
                </a:solidFill>
              </a:rPr>
              <a:t>記帳貿易的</a:t>
            </a:r>
            <a:r>
              <a:rPr lang="zh-TW" altLang="zh-TW" b="1" dirty="0" smtClean="0">
                <a:solidFill>
                  <a:schemeClr val="tx1"/>
                </a:solidFill>
              </a:rPr>
              <a:t>優點</a:t>
            </a:r>
            <a:endParaRPr lang="en-US" altLang="zh-TW" b="1" dirty="0" smtClean="0">
              <a:solidFill>
                <a:schemeClr val="tx1"/>
              </a:solidFill>
            </a:endParaRPr>
          </a:p>
          <a:p>
            <a:r>
              <a:rPr lang="en-US" altLang="zh-TW" b="1" dirty="0">
                <a:solidFill>
                  <a:schemeClr val="tx1"/>
                </a:solidFill>
                <a:latin typeface="+mn-ea"/>
              </a:rPr>
              <a:t> </a:t>
            </a:r>
            <a:r>
              <a:rPr lang="en-US" altLang="zh-TW" b="1" dirty="0" smtClean="0">
                <a:solidFill>
                  <a:schemeClr val="tx1"/>
                </a:solidFill>
                <a:latin typeface="+mn-ea"/>
              </a:rPr>
              <a:t>    (</a:t>
            </a:r>
            <a:r>
              <a:rPr lang="zh-TW" altLang="en-US" b="1" dirty="0" smtClean="0">
                <a:solidFill>
                  <a:schemeClr val="tx1"/>
                </a:solidFill>
                <a:latin typeface="+mn-ea"/>
              </a:rPr>
              <a:t>一</a:t>
            </a:r>
            <a:r>
              <a:rPr lang="en-US" altLang="zh-TW" b="1" dirty="0" smtClean="0">
                <a:solidFill>
                  <a:schemeClr val="tx1"/>
                </a:solidFill>
                <a:latin typeface="+mn-ea"/>
              </a:rPr>
              <a:t>)</a:t>
            </a:r>
            <a:r>
              <a:rPr lang="zh-TW" altLang="zh-TW" b="1" dirty="0">
                <a:solidFill>
                  <a:schemeClr val="tx1"/>
                </a:solidFill>
              </a:rPr>
              <a:t>對買方</a:t>
            </a:r>
            <a:r>
              <a:rPr lang="zh-TW" altLang="zh-TW" b="1" dirty="0" smtClean="0">
                <a:solidFill>
                  <a:schemeClr val="tx1"/>
                </a:solidFill>
              </a:rPr>
              <a:t>而言</a:t>
            </a:r>
            <a:r>
              <a:rPr lang="en-US" altLang="zh-TW" b="1" dirty="0" smtClean="0">
                <a:solidFill>
                  <a:schemeClr val="tx1"/>
                </a:solidFill>
              </a:rPr>
              <a:t> : </a:t>
            </a:r>
          </a:p>
          <a:p>
            <a:r>
              <a:rPr lang="en-US" altLang="zh-TW" b="1" dirty="0">
                <a:solidFill>
                  <a:schemeClr val="tx1"/>
                </a:solidFill>
              </a:rPr>
              <a:t> </a:t>
            </a:r>
            <a:r>
              <a:rPr lang="en-US" altLang="zh-TW" b="1" dirty="0" smtClean="0">
                <a:solidFill>
                  <a:schemeClr val="tx1"/>
                </a:solidFill>
              </a:rPr>
              <a:t>          1</a:t>
            </a:r>
            <a:r>
              <a:rPr lang="zh-TW" altLang="en-US" b="1" dirty="0" smtClean="0">
                <a:solidFill>
                  <a:schemeClr val="tx1"/>
                </a:solidFill>
              </a:rPr>
              <a:t>、</a:t>
            </a:r>
            <a:r>
              <a:rPr lang="zh-TW" altLang="zh-TW" b="1" dirty="0" smtClean="0">
                <a:solidFill>
                  <a:schemeClr val="tx1"/>
                </a:solidFill>
              </a:rPr>
              <a:t>收到</a:t>
            </a:r>
            <a:r>
              <a:rPr lang="zh-TW" altLang="zh-TW" b="1" dirty="0">
                <a:solidFill>
                  <a:schemeClr val="tx1"/>
                </a:solidFill>
              </a:rPr>
              <a:t>貨物不必預先付款，在約定付款期限屆至前</a:t>
            </a:r>
            <a:r>
              <a:rPr lang="zh-TW" altLang="zh-TW" b="1" dirty="0" smtClean="0">
                <a:solidFill>
                  <a:schemeClr val="tx1"/>
                </a:solidFill>
              </a:rPr>
              <a:t>貨物</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若</a:t>
            </a:r>
            <a:r>
              <a:rPr lang="zh-TW" altLang="zh-TW" b="1" dirty="0">
                <a:solidFill>
                  <a:schemeClr val="tx1"/>
                </a:solidFill>
              </a:rPr>
              <a:t>已銷畢，即有現金可以支付貨款</a:t>
            </a:r>
            <a:r>
              <a:rPr lang="zh-TW" altLang="zh-TW" b="1" dirty="0" smtClean="0">
                <a:solidFill>
                  <a:schemeClr val="tx1"/>
                </a:solidFill>
              </a:rPr>
              <a:t>，</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2</a:t>
            </a:r>
            <a:r>
              <a:rPr lang="zh-TW" altLang="en-US" b="1" dirty="0" smtClean="0">
                <a:solidFill>
                  <a:schemeClr val="tx1"/>
                </a:solidFill>
              </a:rPr>
              <a:t>、</a:t>
            </a:r>
            <a:r>
              <a:rPr lang="zh-TW" altLang="zh-TW" b="1" dirty="0" smtClean="0">
                <a:solidFill>
                  <a:schemeClr val="tx1"/>
                </a:solidFill>
              </a:rPr>
              <a:t>賣方</a:t>
            </a:r>
            <a:r>
              <a:rPr lang="zh-TW" altLang="zh-TW" b="1" dirty="0">
                <a:solidFill>
                  <a:schemeClr val="tx1"/>
                </a:solidFill>
              </a:rPr>
              <a:t>運送的貨物有部分瑕疵或者整批貨物以折扣</a:t>
            </a:r>
            <a:r>
              <a:rPr lang="zh-TW" altLang="zh-TW" b="1" dirty="0" smtClean="0">
                <a:solidFill>
                  <a:schemeClr val="tx1"/>
                </a:solidFill>
              </a:rPr>
              <a:t>方式</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調整</a:t>
            </a:r>
            <a:r>
              <a:rPr lang="zh-TW" altLang="zh-TW" b="1" dirty="0">
                <a:solidFill>
                  <a:schemeClr val="tx1"/>
                </a:solidFill>
              </a:rPr>
              <a:t>應付貨款</a:t>
            </a:r>
            <a:r>
              <a:rPr lang="zh-TW" altLang="zh-TW" b="1" dirty="0" smtClean="0">
                <a:solidFill>
                  <a:schemeClr val="tx1"/>
                </a:solidFill>
              </a:rPr>
              <a:t>。</a:t>
            </a:r>
            <a:endParaRPr lang="en-US" altLang="zh-TW" b="1" dirty="0" smtClean="0">
              <a:solidFill>
                <a:schemeClr val="tx1"/>
              </a:solidFill>
            </a:endParaRPr>
          </a:p>
          <a:p>
            <a:r>
              <a:rPr lang="en-US" altLang="zh-TW" b="1" dirty="0">
                <a:solidFill>
                  <a:schemeClr val="tx1"/>
                </a:solidFill>
                <a:latin typeface="+mn-ea"/>
              </a:rPr>
              <a:t> </a:t>
            </a:r>
            <a:r>
              <a:rPr lang="en-US" altLang="zh-TW" b="1" dirty="0" smtClean="0">
                <a:solidFill>
                  <a:schemeClr val="tx1"/>
                </a:solidFill>
                <a:latin typeface="+mn-ea"/>
              </a:rPr>
              <a:t>    (</a:t>
            </a:r>
            <a:r>
              <a:rPr lang="zh-TW" altLang="en-US" b="1" dirty="0" smtClean="0">
                <a:solidFill>
                  <a:schemeClr val="tx1"/>
                </a:solidFill>
                <a:latin typeface="+mn-ea"/>
              </a:rPr>
              <a:t>二</a:t>
            </a:r>
            <a:r>
              <a:rPr lang="en-US" altLang="zh-TW" b="1" dirty="0" smtClean="0">
                <a:solidFill>
                  <a:schemeClr val="tx1"/>
                </a:solidFill>
                <a:latin typeface="+mn-ea"/>
              </a:rPr>
              <a:t>)</a:t>
            </a:r>
            <a:r>
              <a:rPr lang="zh-TW" altLang="zh-TW" b="1" dirty="0">
                <a:solidFill>
                  <a:schemeClr val="tx1"/>
                </a:solidFill>
              </a:rPr>
              <a:t>對買賣</a:t>
            </a:r>
            <a:r>
              <a:rPr lang="zh-TW" altLang="zh-TW" b="1" dirty="0" smtClean="0">
                <a:solidFill>
                  <a:schemeClr val="tx1"/>
                </a:solidFill>
              </a:rPr>
              <a:t>雙方</a:t>
            </a:r>
            <a:r>
              <a:rPr lang="zh-TW" altLang="zh-TW" b="1" dirty="0">
                <a:solidFill>
                  <a:schemeClr val="tx1"/>
                </a:solidFill>
              </a:rPr>
              <a:t>而言</a:t>
            </a:r>
            <a:r>
              <a:rPr lang="en-US" altLang="zh-TW" b="1" dirty="0">
                <a:solidFill>
                  <a:schemeClr val="tx1"/>
                </a:solidFill>
              </a:rPr>
              <a:t> </a:t>
            </a:r>
            <a:r>
              <a:rPr lang="en-US" altLang="zh-TW" b="1" dirty="0" smtClean="0">
                <a:solidFill>
                  <a:schemeClr val="tx1"/>
                </a:solidFill>
              </a:rPr>
              <a:t>: </a:t>
            </a:r>
          </a:p>
          <a:p>
            <a:r>
              <a:rPr lang="en-US" altLang="zh-TW" b="1" dirty="0" smtClean="0">
                <a:solidFill>
                  <a:schemeClr val="tx1"/>
                </a:solidFill>
              </a:rPr>
              <a:t>           1</a:t>
            </a:r>
            <a:r>
              <a:rPr lang="zh-TW" altLang="en-US" b="1" dirty="0" smtClean="0">
                <a:solidFill>
                  <a:schemeClr val="tx1"/>
                </a:solidFill>
              </a:rPr>
              <a:t>、</a:t>
            </a:r>
            <a:r>
              <a:rPr lang="zh-TW" altLang="zh-TW" b="1" dirty="0" smtClean="0">
                <a:solidFill>
                  <a:schemeClr val="tx1"/>
                </a:solidFill>
              </a:rPr>
              <a:t>無</a:t>
            </a:r>
            <a:r>
              <a:rPr lang="zh-TW" altLang="zh-TW" b="1" dirty="0">
                <a:solidFill>
                  <a:schemeClr val="tx1"/>
                </a:solidFill>
              </a:rPr>
              <a:t>銀行的介入，因此銀行並無有關的手續貨郵電</a:t>
            </a:r>
            <a:r>
              <a:rPr lang="zh-TW" altLang="zh-TW" b="1" dirty="0" smtClean="0">
                <a:solidFill>
                  <a:schemeClr val="tx1"/>
                </a:solidFill>
              </a:rPr>
              <a:t>費</a:t>
            </a:r>
            <a:r>
              <a:rPr lang="zh-TW" altLang="en-US" b="1" dirty="0">
                <a:solidFill>
                  <a:schemeClr val="tx1"/>
                </a:solidFill>
              </a:rPr>
              <a:t>。</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2</a:t>
            </a:r>
            <a:r>
              <a:rPr lang="zh-TW" altLang="en-US" b="1" dirty="0" smtClean="0">
                <a:solidFill>
                  <a:schemeClr val="tx1"/>
                </a:solidFill>
              </a:rPr>
              <a:t>、</a:t>
            </a:r>
            <a:r>
              <a:rPr lang="zh-TW" altLang="zh-TW" b="1" dirty="0" smtClean="0">
                <a:solidFill>
                  <a:schemeClr val="tx1"/>
                </a:solidFill>
              </a:rPr>
              <a:t>所</a:t>
            </a:r>
            <a:r>
              <a:rPr lang="zh-TW" altLang="zh-TW" b="1" dirty="0">
                <a:solidFill>
                  <a:schemeClr val="tx1"/>
                </a:solidFill>
              </a:rPr>
              <a:t>須</a:t>
            </a:r>
            <a:r>
              <a:rPr lang="zh-TW" altLang="zh-TW" b="1" dirty="0" smtClean="0">
                <a:solidFill>
                  <a:schemeClr val="tx1"/>
                </a:solidFill>
              </a:rPr>
              <a:t>單據相對</a:t>
            </a:r>
            <a:r>
              <a:rPr lang="zh-TW" altLang="zh-TW" b="1" dirty="0">
                <a:solidFill>
                  <a:schemeClr val="tx1"/>
                </a:solidFill>
              </a:rPr>
              <a:t>減少可省下一筆文書作業費。</a:t>
            </a:r>
            <a:endParaRPr lang="zh-TW" altLang="zh-TW" b="1" dirty="0">
              <a:solidFill>
                <a:schemeClr val="tx1"/>
              </a:solidFill>
              <a:latin typeface="+mn-ea"/>
            </a:endParaRPr>
          </a:p>
        </p:txBody>
      </p:sp>
    </p:spTree>
    <p:extLst>
      <p:ext uri="{BB962C8B-B14F-4D97-AF65-F5344CB8AC3E}">
        <p14:creationId xmlns:p14="http://schemas.microsoft.com/office/powerpoint/2010/main" val="75980649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620688"/>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b="1" dirty="0"/>
              <a:t>第四章 </a:t>
            </a:r>
            <a:r>
              <a:rPr lang="en-US" altLang="zh-TW" b="1" dirty="0" smtClean="0"/>
              <a:t>  </a:t>
            </a:r>
            <a:r>
              <a:rPr lang="zh-TW" altLang="zh-TW" b="1" dirty="0" smtClean="0"/>
              <a:t>貿易</a:t>
            </a:r>
            <a:r>
              <a:rPr lang="zh-TW" altLang="zh-TW" b="1" dirty="0"/>
              <a:t>付款方式的選擇及策略</a:t>
            </a:r>
            <a:r>
              <a:rPr lang="en-US" altLang="zh-TW" sz="4400" b="1" dirty="0">
                <a:solidFill>
                  <a:schemeClr val="tx1"/>
                </a:solidFill>
              </a:rPr>
              <a:t/>
            </a:r>
            <a:br>
              <a:rPr lang="en-US" altLang="zh-TW" sz="4400" b="1" dirty="0">
                <a:solidFill>
                  <a:schemeClr val="tx1"/>
                </a:solidFill>
              </a:rPr>
            </a:br>
            <a:r>
              <a:rPr lang="en-US" altLang="zh-TW" sz="4400" b="1" dirty="0" smtClean="0">
                <a:solidFill>
                  <a:schemeClr val="tx1"/>
                </a:solidFill>
              </a:rPr>
              <a:t>       </a:t>
            </a:r>
            <a:r>
              <a:rPr lang="zh-TW" altLang="zh-TW" b="1" dirty="0" smtClean="0"/>
              <a:t>第</a:t>
            </a:r>
            <a:r>
              <a:rPr lang="zh-TW" altLang="en-US" b="1" dirty="0" smtClean="0"/>
              <a:t>四</a:t>
            </a:r>
            <a:r>
              <a:rPr lang="zh-TW" altLang="zh-TW" b="1" dirty="0" smtClean="0"/>
              <a:t>節</a:t>
            </a:r>
            <a:r>
              <a:rPr lang="zh-TW" altLang="zh-TW" b="1" dirty="0"/>
              <a:t>　記帳貿易</a:t>
            </a:r>
            <a:r>
              <a:rPr lang="zh-TW" altLang="zh-TW" dirty="0" smtClean="0"/>
              <a:t>（</a:t>
            </a:r>
            <a:r>
              <a:rPr lang="en-US" altLang="zh-TW" dirty="0" smtClean="0"/>
              <a:t>Open Account</a:t>
            </a:r>
            <a:r>
              <a:rPr lang="zh-TW" altLang="zh-TW" dirty="0" smtClean="0"/>
              <a:t>）</a:t>
            </a:r>
            <a:r>
              <a:rPr lang="en-US" altLang="zh-TW" b="1" dirty="0" smtClean="0"/>
              <a:t/>
            </a:r>
            <a:br>
              <a:rPr lang="en-US" altLang="zh-TW" b="1" dirty="0" smtClean="0"/>
            </a:br>
            <a:r>
              <a:rPr lang="en-US" altLang="zh-TW" b="1" dirty="0" smtClean="0"/>
              <a:t>         </a:t>
            </a:r>
            <a:endParaRPr lang="en-US" altLang="zh-TW" b="1" dirty="0">
              <a:solidFill>
                <a:schemeClr val="tx1"/>
              </a:solidFill>
            </a:endParaRPr>
          </a:p>
        </p:txBody>
      </p:sp>
      <p:sp>
        <p:nvSpPr>
          <p:cNvPr id="3" name="文字版面配置區 2"/>
          <p:cNvSpPr>
            <a:spLocks noGrp="1"/>
          </p:cNvSpPr>
          <p:nvPr>
            <p:ph type="body" idx="1"/>
          </p:nvPr>
        </p:nvSpPr>
        <p:spPr>
          <a:xfrm>
            <a:off x="251520" y="2564904"/>
            <a:ext cx="8568952" cy="2808312"/>
          </a:xfrm>
        </p:spPr>
        <p:txBody>
          <a:bodyPr>
            <a:noAutofit/>
          </a:bodyPr>
          <a:lstStyle/>
          <a:p>
            <a:r>
              <a:rPr lang="zh-TW" altLang="en-US" sz="2200" b="1" dirty="0" smtClean="0">
                <a:solidFill>
                  <a:schemeClr val="tx1"/>
                </a:solidFill>
              </a:rPr>
              <a:t>四、</a:t>
            </a:r>
            <a:r>
              <a:rPr lang="zh-TW" altLang="zh-TW" sz="2200" b="1" dirty="0">
                <a:solidFill>
                  <a:schemeClr val="tx1"/>
                </a:solidFill>
              </a:rPr>
              <a:t>記帳貿易</a:t>
            </a:r>
            <a:r>
              <a:rPr lang="zh-TW" altLang="zh-TW" sz="2200" b="1" dirty="0" smtClean="0">
                <a:solidFill>
                  <a:schemeClr val="tx1"/>
                </a:solidFill>
              </a:rPr>
              <a:t>的</a:t>
            </a:r>
            <a:r>
              <a:rPr lang="zh-TW" altLang="en-US" sz="2200" b="1" dirty="0">
                <a:solidFill>
                  <a:schemeClr val="tx1"/>
                </a:solidFill>
              </a:rPr>
              <a:t>缺</a:t>
            </a:r>
            <a:r>
              <a:rPr lang="zh-TW" altLang="zh-TW" sz="2200" b="1" dirty="0" smtClean="0">
                <a:solidFill>
                  <a:schemeClr val="tx1"/>
                </a:solidFill>
              </a:rPr>
              <a:t>點</a:t>
            </a:r>
            <a:endParaRPr lang="en-US" altLang="zh-TW" sz="2200" b="1" dirty="0" smtClean="0">
              <a:solidFill>
                <a:schemeClr val="tx1"/>
              </a:solidFill>
            </a:endParaRPr>
          </a:p>
          <a:p>
            <a:r>
              <a:rPr lang="en-US" altLang="zh-TW" sz="2200" b="1" dirty="0">
                <a:solidFill>
                  <a:schemeClr val="tx1"/>
                </a:solidFill>
                <a:latin typeface="+mn-ea"/>
              </a:rPr>
              <a:t> </a:t>
            </a:r>
            <a:r>
              <a:rPr lang="en-US" altLang="zh-TW" sz="2200" b="1" dirty="0" smtClean="0">
                <a:solidFill>
                  <a:schemeClr val="tx1"/>
                </a:solidFill>
                <a:latin typeface="+mn-ea"/>
              </a:rPr>
              <a:t>    (</a:t>
            </a:r>
            <a:r>
              <a:rPr lang="zh-TW" altLang="en-US" sz="2200" b="1" dirty="0" smtClean="0">
                <a:solidFill>
                  <a:schemeClr val="tx1"/>
                </a:solidFill>
                <a:latin typeface="+mn-ea"/>
              </a:rPr>
              <a:t>一</a:t>
            </a:r>
            <a:r>
              <a:rPr lang="en-US" altLang="zh-TW" sz="2200" b="1" dirty="0" smtClean="0">
                <a:solidFill>
                  <a:schemeClr val="tx1"/>
                </a:solidFill>
                <a:latin typeface="+mn-ea"/>
              </a:rPr>
              <a:t>)</a:t>
            </a:r>
            <a:r>
              <a:rPr lang="zh-TW" altLang="zh-TW" sz="2200" b="1" dirty="0" smtClean="0">
                <a:solidFill>
                  <a:schemeClr val="tx1"/>
                </a:solidFill>
              </a:rPr>
              <a:t>對</a:t>
            </a:r>
            <a:r>
              <a:rPr lang="zh-TW" altLang="en-US" sz="2200" b="1" dirty="0" smtClean="0">
                <a:solidFill>
                  <a:schemeClr val="tx1"/>
                </a:solidFill>
              </a:rPr>
              <a:t>賣</a:t>
            </a:r>
            <a:r>
              <a:rPr lang="zh-TW" altLang="zh-TW" sz="2200" b="1" dirty="0" smtClean="0">
                <a:solidFill>
                  <a:schemeClr val="tx1"/>
                </a:solidFill>
              </a:rPr>
              <a:t>方而言</a:t>
            </a:r>
            <a:r>
              <a:rPr lang="en-US" altLang="zh-TW" sz="2200" b="1" dirty="0" smtClean="0">
                <a:solidFill>
                  <a:schemeClr val="tx1"/>
                </a:solidFill>
              </a:rPr>
              <a:t> : </a:t>
            </a:r>
          </a:p>
          <a:p>
            <a:r>
              <a:rPr lang="en-US" altLang="zh-TW" sz="2200" b="1" dirty="0" smtClean="0">
                <a:solidFill>
                  <a:schemeClr val="tx1"/>
                </a:solidFill>
              </a:rPr>
              <a:t>             </a:t>
            </a:r>
            <a:r>
              <a:rPr lang="zh-TW" altLang="zh-TW" sz="2200" b="1" dirty="0" smtClean="0">
                <a:solidFill>
                  <a:schemeClr val="tx1"/>
                </a:solidFill>
              </a:rPr>
              <a:t>因</a:t>
            </a:r>
            <a:r>
              <a:rPr lang="zh-TW" altLang="en-US" sz="2200" b="1" dirty="0" smtClean="0">
                <a:solidFill>
                  <a:schemeClr val="tx1"/>
                </a:solidFill>
              </a:rPr>
              <a:t>先</a:t>
            </a:r>
            <a:r>
              <a:rPr lang="zh-TW" altLang="zh-TW" sz="2200" b="1" dirty="0" smtClean="0">
                <a:solidFill>
                  <a:schemeClr val="tx1"/>
                </a:solidFill>
              </a:rPr>
              <a:t>裝運</a:t>
            </a:r>
            <a:r>
              <a:rPr lang="zh-TW" altLang="en-US" sz="2200" b="1" dirty="0" smtClean="0">
                <a:solidFill>
                  <a:schemeClr val="tx1"/>
                </a:solidFill>
              </a:rPr>
              <a:t>後付款，</a:t>
            </a:r>
            <a:r>
              <a:rPr lang="zh-TW" altLang="zh-TW" sz="2200" b="1" dirty="0" smtClean="0">
                <a:solidFill>
                  <a:schemeClr val="tx1"/>
                </a:solidFill>
              </a:rPr>
              <a:t>是</a:t>
            </a:r>
            <a:r>
              <a:rPr lang="zh-TW" altLang="zh-TW" sz="2200" b="1" dirty="0">
                <a:solidFill>
                  <a:schemeClr val="tx1"/>
                </a:solidFill>
              </a:rPr>
              <a:t>一種不安全的付款方式</a:t>
            </a:r>
            <a:r>
              <a:rPr lang="zh-TW" altLang="zh-TW" sz="2200" b="1" dirty="0" smtClean="0">
                <a:solidFill>
                  <a:schemeClr val="tx1"/>
                </a:solidFill>
              </a:rPr>
              <a:t>，。</a:t>
            </a:r>
            <a:r>
              <a:rPr lang="en-US" altLang="zh-TW" sz="2200" b="1" dirty="0" smtClean="0">
                <a:solidFill>
                  <a:schemeClr val="tx1"/>
                </a:solidFill>
                <a:latin typeface="+mn-ea"/>
              </a:rPr>
              <a:t> </a:t>
            </a:r>
          </a:p>
          <a:p>
            <a:r>
              <a:rPr lang="en-US" altLang="zh-TW" sz="2200" b="1" dirty="0" smtClean="0">
                <a:solidFill>
                  <a:schemeClr val="tx1"/>
                </a:solidFill>
                <a:latin typeface="+mn-ea"/>
              </a:rPr>
              <a:t>     (</a:t>
            </a:r>
            <a:r>
              <a:rPr lang="zh-TW" altLang="en-US" sz="2200" b="1" dirty="0" smtClean="0">
                <a:solidFill>
                  <a:schemeClr val="tx1"/>
                </a:solidFill>
                <a:latin typeface="+mn-ea"/>
              </a:rPr>
              <a:t>二</a:t>
            </a:r>
            <a:r>
              <a:rPr lang="en-US" altLang="zh-TW" sz="2200" b="1" dirty="0" smtClean="0">
                <a:solidFill>
                  <a:schemeClr val="tx1"/>
                </a:solidFill>
                <a:latin typeface="+mn-ea"/>
              </a:rPr>
              <a:t>)</a:t>
            </a:r>
            <a:r>
              <a:rPr lang="zh-TW" altLang="zh-TW" sz="2200" b="1" dirty="0">
                <a:solidFill>
                  <a:schemeClr val="tx1"/>
                </a:solidFill>
              </a:rPr>
              <a:t>使用記帳貿易應注意的事項</a:t>
            </a:r>
            <a:r>
              <a:rPr lang="en-US" altLang="zh-TW" sz="2200" b="1" dirty="0" smtClean="0">
                <a:solidFill>
                  <a:schemeClr val="tx1"/>
                </a:solidFill>
              </a:rPr>
              <a:t>: </a:t>
            </a:r>
          </a:p>
          <a:p>
            <a:r>
              <a:rPr lang="en-US" altLang="zh-TW" sz="2200" b="1" dirty="0" smtClean="0">
                <a:solidFill>
                  <a:schemeClr val="tx1"/>
                </a:solidFill>
              </a:rPr>
              <a:t>           1</a:t>
            </a:r>
            <a:r>
              <a:rPr lang="zh-TW" altLang="en-US" sz="2200" b="1" dirty="0" smtClean="0">
                <a:solidFill>
                  <a:schemeClr val="tx1"/>
                </a:solidFill>
              </a:rPr>
              <a:t>、</a:t>
            </a:r>
            <a:r>
              <a:rPr lang="zh-TW" altLang="zh-TW" sz="2200" b="1" dirty="0">
                <a:solidFill>
                  <a:schemeClr val="tx1"/>
                </a:solidFill>
              </a:rPr>
              <a:t>需要買賣雙方具備高度的</a:t>
            </a:r>
            <a:r>
              <a:rPr lang="zh-TW" altLang="zh-TW" sz="2200" b="1" dirty="0" smtClean="0">
                <a:solidFill>
                  <a:schemeClr val="tx1"/>
                </a:solidFill>
              </a:rPr>
              <a:t>信任</a:t>
            </a:r>
            <a:r>
              <a:rPr lang="zh-TW" altLang="en-US" sz="2200" b="1" dirty="0" smtClean="0">
                <a:solidFill>
                  <a:schemeClr val="tx1"/>
                </a:solidFill>
              </a:rPr>
              <a:t>，</a:t>
            </a:r>
            <a:r>
              <a:rPr lang="zh-TW" altLang="zh-TW" sz="2200" b="1" dirty="0">
                <a:solidFill>
                  <a:schemeClr val="tx1"/>
                </a:solidFill>
              </a:rPr>
              <a:t>宜先做好信用調查給予</a:t>
            </a:r>
            <a:r>
              <a:rPr lang="zh-TW" altLang="zh-TW" sz="2200" b="1" dirty="0" smtClean="0">
                <a:solidFill>
                  <a:schemeClr val="tx1"/>
                </a:solidFill>
              </a:rPr>
              <a:t>信用</a:t>
            </a:r>
            <a:endParaRPr lang="en-US" altLang="zh-TW" sz="2200" b="1" dirty="0" smtClean="0">
              <a:solidFill>
                <a:schemeClr val="tx1"/>
              </a:solidFill>
            </a:endParaRPr>
          </a:p>
          <a:p>
            <a:r>
              <a:rPr lang="en-US" altLang="zh-TW" sz="2200" b="1" dirty="0">
                <a:solidFill>
                  <a:schemeClr val="tx1"/>
                </a:solidFill>
              </a:rPr>
              <a:t> </a:t>
            </a:r>
            <a:r>
              <a:rPr lang="en-US" altLang="zh-TW" sz="2200" b="1" dirty="0" smtClean="0">
                <a:solidFill>
                  <a:schemeClr val="tx1"/>
                </a:solidFill>
              </a:rPr>
              <a:t>                 </a:t>
            </a:r>
            <a:r>
              <a:rPr lang="zh-TW" altLang="zh-TW" sz="2200" b="1" dirty="0" smtClean="0">
                <a:solidFill>
                  <a:schemeClr val="tx1"/>
                </a:solidFill>
              </a:rPr>
              <a:t>額度</a:t>
            </a:r>
            <a:r>
              <a:rPr lang="zh-TW" altLang="zh-TW" sz="2200" b="1" dirty="0">
                <a:solidFill>
                  <a:schemeClr val="tx1"/>
                </a:solidFill>
              </a:rPr>
              <a:t>及</a:t>
            </a:r>
            <a:r>
              <a:rPr lang="zh-TW" altLang="zh-TW" sz="2200" b="1" dirty="0" smtClean="0">
                <a:solidFill>
                  <a:schemeClr val="tx1"/>
                </a:solidFill>
              </a:rPr>
              <a:t>期間</a:t>
            </a:r>
            <a:r>
              <a:rPr lang="zh-TW" altLang="en-US" sz="2200" b="1" dirty="0" smtClean="0">
                <a:solidFill>
                  <a:schemeClr val="tx1"/>
                </a:solidFill>
              </a:rPr>
              <a:t>。</a:t>
            </a:r>
            <a:endParaRPr lang="en-US" altLang="zh-TW" sz="2200" b="1" dirty="0" smtClean="0">
              <a:solidFill>
                <a:schemeClr val="tx1"/>
              </a:solidFill>
            </a:endParaRPr>
          </a:p>
          <a:p>
            <a:r>
              <a:rPr lang="en-US" altLang="zh-TW" sz="2200" b="1" dirty="0" smtClean="0">
                <a:solidFill>
                  <a:schemeClr val="tx1"/>
                </a:solidFill>
              </a:rPr>
              <a:t>           2</a:t>
            </a:r>
            <a:r>
              <a:rPr lang="zh-TW" altLang="en-US" sz="2200" b="1" dirty="0" smtClean="0">
                <a:solidFill>
                  <a:schemeClr val="tx1"/>
                </a:solidFill>
              </a:rPr>
              <a:t>、</a:t>
            </a:r>
            <a:r>
              <a:rPr lang="zh-TW" altLang="zh-TW" sz="2200" b="1" dirty="0">
                <a:solidFill>
                  <a:schemeClr val="tx1"/>
                </a:solidFill>
              </a:rPr>
              <a:t>不同的貿易</a:t>
            </a:r>
            <a:r>
              <a:rPr lang="zh-TW" altLang="zh-TW" sz="2200" b="1" dirty="0" smtClean="0">
                <a:solidFill>
                  <a:schemeClr val="tx1"/>
                </a:solidFill>
              </a:rPr>
              <a:t>季節</a:t>
            </a:r>
            <a:r>
              <a:rPr lang="zh-TW" altLang="en-US" sz="2200" b="1" dirty="0" smtClean="0">
                <a:solidFill>
                  <a:schemeClr val="tx1"/>
                </a:solidFill>
              </a:rPr>
              <a:t>、</a:t>
            </a:r>
            <a:r>
              <a:rPr lang="zh-TW" altLang="zh-TW" sz="2200" b="1" dirty="0" smtClean="0">
                <a:solidFill>
                  <a:schemeClr val="tx1"/>
                </a:solidFill>
              </a:rPr>
              <a:t>買賣</a:t>
            </a:r>
            <a:r>
              <a:rPr lang="zh-TW" altLang="zh-TW" sz="2200" b="1" dirty="0">
                <a:solidFill>
                  <a:schemeClr val="tx1"/>
                </a:solidFill>
              </a:rPr>
              <a:t>的數量與價值均會影響到出口商</a:t>
            </a:r>
            <a:r>
              <a:rPr lang="zh-TW" altLang="zh-TW" sz="2200" b="1" dirty="0" smtClean="0">
                <a:solidFill>
                  <a:schemeClr val="tx1"/>
                </a:solidFill>
              </a:rPr>
              <a:t>採用</a:t>
            </a:r>
            <a:endParaRPr lang="en-US" altLang="zh-TW" sz="2200" b="1" dirty="0" smtClean="0">
              <a:solidFill>
                <a:schemeClr val="tx1"/>
              </a:solidFill>
            </a:endParaRPr>
          </a:p>
          <a:p>
            <a:r>
              <a:rPr lang="en-US" altLang="zh-TW" sz="2200" b="1" dirty="0">
                <a:solidFill>
                  <a:schemeClr val="tx1"/>
                </a:solidFill>
              </a:rPr>
              <a:t> </a:t>
            </a:r>
            <a:r>
              <a:rPr lang="en-US" altLang="zh-TW" sz="2200" b="1" dirty="0" smtClean="0">
                <a:solidFill>
                  <a:schemeClr val="tx1"/>
                </a:solidFill>
              </a:rPr>
              <a:t>                </a:t>
            </a:r>
            <a:r>
              <a:rPr lang="zh-TW" altLang="zh-TW" sz="2200" b="1" dirty="0" smtClean="0">
                <a:solidFill>
                  <a:schemeClr val="tx1"/>
                </a:solidFill>
              </a:rPr>
              <a:t>本</a:t>
            </a:r>
            <a:r>
              <a:rPr lang="zh-TW" altLang="zh-TW" sz="2200" b="1" dirty="0">
                <a:solidFill>
                  <a:schemeClr val="tx1"/>
                </a:solidFill>
              </a:rPr>
              <a:t>方式的付款決定</a:t>
            </a:r>
            <a:r>
              <a:rPr lang="zh-TW" altLang="zh-TW" sz="2200" b="1" dirty="0" smtClean="0">
                <a:solidFill>
                  <a:schemeClr val="tx1"/>
                </a:solidFill>
              </a:rPr>
              <a:t>。</a:t>
            </a:r>
            <a:endParaRPr lang="en-US" altLang="zh-TW" sz="2200" b="1" dirty="0" smtClean="0">
              <a:solidFill>
                <a:schemeClr val="tx1"/>
              </a:solidFill>
            </a:endParaRPr>
          </a:p>
          <a:p>
            <a:r>
              <a:rPr lang="en-US" altLang="zh-TW" sz="2200" b="1" dirty="0">
                <a:solidFill>
                  <a:schemeClr val="tx1"/>
                </a:solidFill>
                <a:latin typeface="+mn-ea"/>
              </a:rPr>
              <a:t> </a:t>
            </a:r>
            <a:r>
              <a:rPr lang="en-US" altLang="zh-TW" sz="2200" b="1" dirty="0" smtClean="0">
                <a:solidFill>
                  <a:schemeClr val="tx1"/>
                </a:solidFill>
                <a:latin typeface="+mn-ea"/>
              </a:rPr>
              <a:t>        3</a:t>
            </a:r>
            <a:r>
              <a:rPr lang="zh-TW" altLang="en-US" sz="2200" b="1" dirty="0" smtClean="0">
                <a:solidFill>
                  <a:schemeClr val="tx1"/>
                </a:solidFill>
                <a:latin typeface="+mn-ea"/>
              </a:rPr>
              <a:t>、</a:t>
            </a:r>
            <a:r>
              <a:rPr lang="zh-TW" altLang="zh-TW" sz="2200" b="1" dirty="0">
                <a:solidFill>
                  <a:schemeClr val="tx1"/>
                </a:solidFill>
              </a:rPr>
              <a:t>若發現債信</a:t>
            </a:r>
            <a:r>
              <a:rPr lang="zh-TW" altLang="zh-TW" sz="2200" b="1" dirty="0" smtClean="0">
                <a:solidFill>
                  <a:schemeClr val="tx1"/>
                </a:solidFill>
              </a:rPr>
              <a:t>有變化應</a:t>
            </a:r>
            <a:r>
              <a:rPr lang="zh-TW" altLang="en-US" sz="2200" b="1" dirty="0" smtClean="0">
                <a:solidFill>
                  <a:schemeClr val="tx1"/>
                </a:solidFill>
              </a:rPr>
              <a:t>立即</a:t>
            </a:r>
            <a:r>
              <a:rPr lang="zh-TW" altLang="zh-TW" sz="2200" b="1" dirty="0" smtClean="0">
                <a:solidFill>
                  <a:schemeClr val="tx1"/>
                </a:solidFill>
              </a:rPr>
              <a:t>改變</a:t>
            </a:r>
            <a:r>
              <a:rPr lang="zh-TW" altLang="zh-TW" sz="2200" b="1" dirty="0">
                <a:solidFill>
                  <a:schemeClr val="tx1"/>
                </a:solidFill>
              </a:rPr>
              <a:t>付款模式</a:t>
            </a:r>
            <a:r>
              <a:rPr lang="zh-TW" altLang="zh-TW" sz="2200" b="1" dirty="0" smtClean="0">
                <a:solidFill>
                  <a:schemeClr val="tx1"/>
                </a:solidFill>
              </a:rPr>
              <a:t>。</a:t>
            </a:r>
            <a:endParaRPr lang="en-US" altLang="zh-TW" sz="2200" b="1" dirty="0" smtClean="0">
              <a:solidFill>
                <a:schemeClr val="tx1"/>
              </a:solidFill>
            </a:endParaRPr>
          </a:p>
          <a:p>
            <a:r>
              <a:rPr lang="en-US" altLang="zh-TW" sz="2200" b="1" dirty="0">
                <a:solidFill>
                  <a:schemeClr val="tx1"/>
                </a:solidFill>
              </a:rPr>
              <a:t> </a:t>
            </a:r>
            <a:r>
              <a:rPr lang="en-US" altLang="zh-TW" sz="2200" b="1" dirty="0" smtClean="0">
                <a:solidFill>
                  <a:schemeClr val="tx1"/>
                </a:solidFill>
              </a:rPr>
              <a:t>          4</a:t>
            </a:r>
            <a:r>
              <a:rPr lang="zh-TW" altLang="en-US" sz="2200" b="1" dirty="0" smtClean="0">
                <a:solidFill>
                  <a:schemeClr val="tx1"/>
                </a:solidFill>
              </a:rPr>
              <a:t>、向</a:t>
            </a:r>
            <a:r>
              <a:rPr lang="zh-TW" altLang="zh-TW" sz="2200" b="1" dirty="0" smtClean="0">
                <a:solidFill>
                  <a:schemeClr val="tx1"/>
                </a:solidFill>
              </a:rPr>
              <a:t>中國</a:t>
            </a:r>
            <a:r>
              <a:rPr lang="zh-TW" altLang="zh-TW" sz="2200" b="1" dirty="0">
                <a:solidFill>
                  <a:schemeClr val="tx1"/>
                </a:solidFill>
              </a:rPr>
              <a:t>輸出入</a:t>
            </a:r>
            <a:r>
              <a:rPr lang="zh-TW" altLang="zh-TW" sz="2200" b="1" dirty="0" smtClean="0">
                <a:solidFill>
                  <a:schemeClr val="tx1"/>
                </a:solidFill>
              </a:rPr>
              <a:t>銀行</a:t>
            </a:r>
            <a:r>
              <a:rPr lang="zh-TW" altLang="en-US" sz="2200" b="1" dirty="0" smtClean="0">
                <a:solidFill>
                  <a:schemeClr val="tx1"/>
                </a:solidFill>
              </a:rPr>
              <a:t>投保輸出</a:t>
            </a:r>
            <a:r>
              <a:rPr lang="zh-TW" altLang="zh-TW" sz="2200" b="1" dirty="0" smtClean="0">
                <a:solidFill>
                  <a:schemeClr val="tx1"/>
                </a:solidFill>
              </a:rPr>
              <a:t>保險</a:t>
            </a:r>
            <a:r>
              <a:rPr lang="zh-TW" altLang="en-US" sz="2200" b="1" dirty="0" smtClean="0">
                <a:solidFill>
                  <a:schemeClr val="tx1"/>
                </a:solidFill>
              </a:rPr>
              <a:t>。</a:t>
            </a:r>
            <a:endParaRPr lang="en-US" altLang="zh-TW" sz="2200" b="1" dirty="0" smtClean="0">
              <a:solidFill>
                <a:schemeClr val="tx1"/>
              </a:solidFill>
            </a:endParaRPr>
          </a:p>
          <a:p>
            <a:r>
              <a:rPr lang="en-US" altLang="zh-TW" b="1" dirty="0">
                <a:solidFill>
                  <a:schemeClr val="tx1"/>
                </a:solidFill>
                <a:latin typeface="+mn-ea"/>
              </a:rPr>
              <a:t> </a:t>
            </a:r>
            <a:endParaRPr lang="zh-TW" altLang="zh-TW" b="1" dirty="0">
              <a:solidFill>
                <a:schemeClr val="tx1"/>
              </a:solidFill>
              <a:latin typeface="+mn-ea"/>
            </a:endParaRPr>
          </a:p>
        </p:txBody>
      </p:sp>
    </p:spTree>
    <p:extLst>
      <p:ext uri="{BB962C8B-B14F-4D97-AF65-F5344CB8AC3E}">
        <p14:creationId xmlns:p14="http://schemas.microsoft.com/office/powerpoint/2010/main" val="300926677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15616" y="188640"/>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zh-TW" altLang="zh-TW" b="1" dirty="0" smtClean="0"/>
              <a:t>第</a:t>
            </a:r>
            <a:r>
              <a:rPr lang="zh-TW" altLang="en-US" b="1" dirty="0" smtClean="0"/>
              <a:t>五</a:t>
            </a:r>
            <a:r>
              <a:rPr lang="zh-TW" altLang="zh-TW" b="1" dirty="0" smtClean="0"/>
              <a:t>章</a:t>
            </a:r>
            <a:r>
              <a:rPr lang="en-US" altLang="zh-TW" b="1" dirty="0" smtClean="0"/>
              <a:t>    </a:t>
            </a:r>
            <a:r>
              <a:rPr lang="zh-TW" altLang="zh-TW" b="1" dirty="0" smtClean="0"/>
              <a:t>國際</a:t>
            </a:r>
            <a:r>
              <a:rPr lang="zh-TW" altLang="zh-TW" b="1" dirty="0"/>
              <a:t>商務</a:t>
            </a:r>
            <a:r>
              <a:rPr lang="zh-TW" altLang="zh-TW" b="1" dirty="0" smtClean="0"/>
              <a:t>仲裁</a:t>
            </a:r>
            <a:r>
              <a:rPr lang="en-US" altLang="zh-TW" b="1" dirty="0" smtClean="0"/>
              <a:t/>
            </a:r>
            <a:br>
              <a:rPr lang="en-US" altLang="zh-TW" b="1" dirty="0" smtClean="0"/>
            </a:br>
            <a:r>
              <a:rPr lang="en-US" altLang="zh-TW" b="1" dirty="0" smtClean="0"/>
              <a:t>        </a:t>
            </a:r>
            <a:r>
              <a:rPr lang="zh-TW" altLang="zh-TW" b="1" dirty="0" smtClean="0"/>
              <a:t>第</a:t>
            </a:r>
            <a:r>
              <a:rPr lang="zh-TW" altLang="en-US" b="1" dirty="0" smtClean="0"/>
              <a:t>一</a:t>
            </a:r>
            <a:r>
              <a:rPr lang="zh-TW" altLang="zh-TW" b="1" dirty="0" smtClean="0"/>
              <a:t>節</a:t>
            </a:r>
            <a:r>
              <a:rPr lang="zh-TW" altLang="zh-TW" b="1" dirty="0"/>
              <a:t>　國際商務仲裁的概念</a:t>
            </a:r>
            <a:endParaRPr lang="en-US" altLang="zh-TW" b="1" dirty="0">
              <a:solidFill>
                <a:schemeClr val="tx1"/>
              </a:solidFill>
            </a:endParaRPr>
          </a:p>
        </p:txBody>
      </p:sp>
      <p:sp>
        <p:nvSpPr>
          <p:cNvPr id="3" name="文字版面配置區 2"/>
          <p:cNvSpPr>
            <a:spLocks noGrp="1"/>
          </p:cNvSpPr>
          <p:nvPr>
            <p:ph type="body" idx="1"/>
          </p:nvPr>
        </p:nvSpPr>
        <p:spPr>
          <a:xfrm>
            <a:off x="251520" y="2564904"/>
            <a:ext cx="8568952" cy="2808312"/>
          </a:xfrm>
        </p:spPr>
        <p:txBody>
          <a:bodyPr>
            <a:noAutofit/>
          </a:bodyPr>
          <a:lstStyle/>
          <a:p>
            <a:r>
              <a:rPr lang="zh-TW" altLang="zh-TW" sz="2800" b="1" dirty="0">
                <a:solidFill>
                  <a:schemeClr val="tx1"/>
                </a:solidFill>
              </a:rPr>
              <a:t>一、國際商務仲裁的</a:t>
            </a:r>
            <a:r>
              <a:rPr lang="zh-TW" altLang="zh-TW" sz="2800" b="1" dirty="0" smtClean="0">
                <a:solidFill>
                  <a:schemeClr val="tx1"/>
                </a:solidFill>
              </a:rPr>
              <a:t>意義</a:t>
            </a:r>
            <a:r>
              <a:rPr lang="en-US" altLang="zh-TW" sz="2800" b="1" dirty="0" smtClean="0">
                <a:solidFill>
                  <a:schemeClr val="tx1"/>
                </a:solidFill>
              </a:rPr>
              <a:t> :</a:t>
            </a:r>
          </a:p>
          <a:p>
            <a:r>
              <a:rPr lang="en-US" altLang="zh-TW" sz="2800" b="1" smtClean="0">
                <a:solidFill>
                  <a:schemeClr val="tx1"/>
                </a:solidFill>
              </a:rPr>
              <a:t>         </a:t>
            </a:r>
            <a:r>
              <a:rPr lang="zh-TW" altLang="zh-TW" sz="2800" b="1" smtClean="0">
                <a:solidFill>
                  <a:schemeClr val="tx1"/>
                </a:solidFill>
              </a:rPr>
              <a:t>國際</a:t>
            </a:r>
            <a:r>
              <a:rPr lang="zh-TW" altLang="zh-TW" sz="2800" b="1" dirty="0">
                <a:solidFill>
                  <a:schemeClr val="tx1"/>
                </a:solidFill>
              </a:rPr>
              <a:t>商務仲裁乃指雙方當事人彼此達成合意，願意將在國際商務往來過程中發生的糾紛交由臨時仲裁庭或某一常設機構審理，該臨時或常設仲裁機構應依法律、慣例或公平原則等作出判斷，雙方並約定願意自動履行該判斷所確的義務之一種制度。</a:t>
            </a:r>
            <a:endParaRPr lang="zh-TW" altLang="zh-TW" sz="2800" b="1" dirty="0">
              <a:solidFill>
                <a:schemeClr val="tx1"/>
              </a:solidFill>
              <a:latin typeface="+mn-ea"/>
            </a:endParaRPr>
          </a:p>
        </p:txBody>
      </p:sp>
    </p:spTree>
    <p:extLst>
      <p:ext uri="{BB962C8B-B14F-4D97-AF65-F5344CB8AC3E}">
        <p14:creationId xmlns:p14="http://schemas.microsoft.com/office/powerpoint/2010/main" val="2395407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548680"/>
            <a:ext cx="7772400" cy="1362075"/>
          </a:xfrm>
        </p:spPr>
        <p:txBody>
          <a:bodyPr>
            <a:normAutofit/>
          </a:bodyPr>
          <a:lstStyle/>
          <a:p>
            <a:r>
              <a:rPr lang="zh-TW" altLang="zh-TW" b="1" dirty="0"/>
              <a:t>第一章　國際貿易法的意義</a:t>
            </a:r>
            <a:r>
              <a:rPr lang="en-US" altLang="zh-TW" b="1" dirty="0"/>
              <a:t/>
            </a:r>
            <a:br>
              <a:rPr lang="en-US" altLang="zh-TW" b="1" dirty="0"/>
            </a:br>
            <a:r>
              <a:rPr lang="en-US" altLang="zh-TW" dirty="0" smtClean="0"/>
              <a:t>        </a:t>
            </a:r>
            <a:r>
              <a:rPr lang="zh-TW" altLang="zh-TW" b="1" dirty="0" smtClean="0">
                <a:solidFill>
                  <a:schemeClr val="tx1"/>
                </a:solidFill>
              </a:rPr>
              <a:t>三</a:t>
            </a:r>
            <a:r>
              <a:rPr lang="zh-TW" altLang="zh-TW" b="1" dirty="0">
                <a:solidFill>
                  <a:schemeClr val="tx1"/>
                </a:solidFill>
              </a:rPr>
              <a:t>、國際貿易法的發展階段</a:t>
            </a:r>
            <a:endParaRPr lang="zh-TW" altLang="en-US" b="1" dirty="0">
              <a:solidFill>
                <a:schemeClr val="tx1"/>
              </a:solidFill>
            </a:endParaRPr>
          </a:p>
        </p:txBody>
      </p:sp>
      <p:sp>
        <p:nvSpPr>
          <p:cNvPr id="3" name="文字版面配置區 2"/>
          <p:cNvSpPr>
            <a:spLocks noGrp="1"/>
          </p:cNvSpPr>
          <p:nvPr>
            <p:ph type="body" idx="1"/>
          </p:nvPr>
        </p:nvSpPr>
        <p:spPr>
          <a:xfrm>
            <a:off x="323528" y="2547938"/>
            <a:ext cx="8640960" cy="3545358"/>
          </a:xfrm>
        </p:spPr>
        <p:txBody>
          <a:bodyPr>
            <a:noAutofit/>
          </a:bodyPr>
          <a:lstStyle/>
          <a:p>
            <a:r>
              <a:rPr lang="zh-TW" altLang="zh-TW" sz="3000" b="1" dirty="0" smtClean="0">
                <a:solidFill>
                  <a:schemeClr val="tx1"/>
                </a:solidFill>
              </a:rPr>
              <a:t>三</a:t>
            </a:r>
            <a:r>
              <a:rPr lang="zh-TW" altLang="en-US" sz="3000" b="1" dirty="0" smtClean="0">
                <a:solidFill>
                  <a:schemeClr val="tx1"/>
                </a:solidFill>
              </a:rPr>
              <a:t>、</a:t>
            </a:r>
            <a:r>
              <a:rPr lang="zh-TW" altLang="zh-TW" sz="3000" b="1" dirty="0" smtClean="0">
                <a:solidFill>
                  <a:schemeClr val="tx1"/>
                </a:solidFill>
              </a:rPr>
              <a:t>第三</a:t>
            </a:r>
            <a:r>
              <a:rPr lang="zh-TW" altLang="zh-TW" sz="3000" b="1" dirty="0">
                <a:solidFill>
                  <a:schemeClr val="tx1"/>
                </a:solidFill>
              </a:rPr>
              <a:t>發展階段（ </a:t>
            </a:r>
            <a:r>
              <a:rPr lang="en-US" altLang="zh-TW" sz="3000" b="1" dirty="0">
                <a:solidFill>
                  <a:schemeClr val="tx1"/>
                </a:solidFill>
              </a:rPr>
              <a:t>1965-1994 </a:t>
            </a:r>
            <a:r>
              <a:rPr lang="zh-TW" altLang="zh-TW" sz="3000" b="1" dirty="0" smtClean="0">
                <a:solidFill>
                  <a:schemeClr val="tx1"/>
                </a:solidFill>
              </a:rPr>
              <a:t>）</a:t>
            </a:r>
            <a:endParaRPr lang="en-US" altLang="zh-TW" sz="3000" b="1" dirty="0" smtClean="0">
              <a:solidFill>
                <a:schemeClr val="tx1"/>
              </a:solidFill>
            </a:endParaRPr>
          </a:p>
          <a:p>
            <a:r>
              <a:rPr lang="en-US" altLang="zh-TW" sz="2800" b="1" dirty="0">
                <a:solidFill>
                  <a:schemeClr val="tx1"/>
                </a:solidFill>
              </a:rPr>
              <a:t>(</a:t>
            </a:r>
            <a:r>
              <a:rPr lang="zh-TW" altLang="en-US" sz="2800" b="1" dirty="0">
                <a:solidFill>
                  <a:schemeClr val="tx1"/>
                </a:solidFill>
              </a:rPr>
              <a:t>一</a:t>
            </a:r>
            <a:r>
              <a:rPr lang="en-US" altLang="zh-TW" sz="2800" b="1" dirty="0">
                <a:solidFill>
                  <a:schemeClr val="tx1"/>
                </a:solidFill>
              </a:rPr>
              <a:t>)1966</a:t>
            </a:r>
            <a:r>
              <a:rPr lang="zh-TW" altLang="zh-TW" sz="2800" b="1" dirty="0">
                <a:solidFill>
                  <a:schemeClr val="tx1"/>
                </a:solidFill>
              </a:rPr>
              <a:t>年</a:t>
            </a:r>
            <a:r>
              <a:rPr lang="en-US" altLang="zh-TW" sz="2800" b="1" dirty="0">
                <a:solidFill>
                  <a:schemeClr val="tx1"/>
                </a:solidFill>
              </a:rPr>
              <a:t>12</a:t>
            </a:r>
            <a:r>
              <a:rPr lang="zh-TW" altLang="zh-TW" sz="2800" b="1" dirty="0">
                <a:solidFill>
                  <a:schemeClr val="tx1"/>
                </a:solidFill>
              </a:rPr>
              <a:t>月</a:t>
            </a:r>
            <a:r>
              <a:rPr lang="zh-TW" altLang="en-US" sz="2800" b="1" dirty="0">
                <a:solidFill>
                  <a:schemeClr val="tx1"/>
                </a:solidFill>
              </a:rPr>
              <a:t>成立</a:t>
            </a:r>
            <a:r>
              <a:rPr lang="zh-TW" altLang="zh-TW" sz="2800" b="1" dirty="0">
                <a:solidFill>
                  <a:schemeClr val="tx1"/>
                </a:solidFill>
              </a:rPr>
              <a:t>聯合國國際貿易法</a:t>
            </a:r>
            <a:r>
              <a:rPr lang="zh-TW" altLang="zh-TW" sz="2800" b="1" dirty="0" smtClean="0">
                <a:solidFill>
                  <a:schemeClr val="tx1"/>
                </a:solidFill>
              </a:rPr>
              <a:t>委員會</a:t>
            </a:r>
            <a:r>
              <a:rPr lang="en-US" altLang="zh-TW" sz="2800" b="1" dirty="0" smtClean="0">
                <a:solidFill>
                  <a:schemeClr val="tx1"/>
                </a:solidFill>
              </a:rPr>
              <a:t>     </a:t>
            </a:r>
          </a:p>
          <a:p>
            <a:r>
              <a:rPr lang="en-US" altLang="zh-TW" sz="2800" b="1" dirty="0" smtClean="0">
                <a:solidFill>
                  <a:schemeClr val="tx1"/>
                </a:solidFill>
              </a:rPr>
              <a:t>     2</a:t>
            </a:r>
            <a:r>
              <a:rPr lang="zh-TW" altLang="en-US" sz="2800" b="1" dirty="0" smtClean="0">
                <a:solidFill>
                  <a:schemeClr val="tx1"/>
                </a:solidFill>
              </a:rPr>
              <a:t>、</a:t>
            </a:r>
            <a:r>
              <a:rPr lang="zh-TW" altLang="zh-TW" sz="2800" b="1" dirty="0" smtClean="0">
                <a:solidFill>
                  <a:schemeClr val="tx1"/>
                </a:solidFill>
              </a:rPr>
              <a:t>簽訂重要</a:t>
            </a:r>
            <a:r>
              <a:rPr lang="zh-TW" altLang="zh-TW" sz="2800" b="1" dirty="0">
                <a:solidFill>
                  <a:schemeClr val="tx1"/>
                </a:solidFill>
              </a:rPr>
              <a:t>的公約和模範法：</a:t>
            </a:r>
          </a:p>
          <a:p>
            <a:r>
              <a:rPr lang="en-US" altLang="zh-TW" sz="2800" b="1" dirty="0" smtClean="0">
                <a:solidFill>
                  <a:schemeClr val="tx1"/>
                </a:solidFill>
              </a:rPr>
              <a:t>(</a:t>
            </a:r>
            <a:r>
              <a:rPr lang="zh-TW" altLang="zh-TW" sz="2800" b="1" dirty="0" smtClean="0">
                <a:solidFill>
                  <a:schemeClr val="tx1"/>
                </a:solidFill>
              </a:rPr>
              <a:t>1</a:t>
            </a:r>
            <a:r>
              <a:rPr lang="en-US" altLang="zh-TW" sz="2800" b="1" dirty="0" smtClean="0">
                <a:solidFill>
                  <a:schemeClr val="tx1"/>
                </a:solidFill>
              </a:rPr>
              <a:t>) </a:t>
            </a:r>
            <a:r>
              <a:rPr lang="zh-TW" altLang="zh-TW" sz="2800" b="1" dirty="0" smtClean="0">
                <a:solidFill>
                  <a:schemeClr val="tx1"/>
                </a:solidFill>
              </a:rPr>
              <a:t>1978年</a:t>
            </a:r>
            <a:r>
              <a:rPr lang="zh-TW" altLang="zh-TW" sz="2800" b="1" dirty="0">
                <a:solidFill>
                  <a:schemeClr val="tx1"/>
                </a:solidFill>
              </a:rPr>
              <a:t>聯合國海上貨物運輸公約(漢堡規則)。</a:t>
            </a:r>
          </a:p>
          <a:p>
            <a:r>
              <a:rPr lang="en-US" altLang="zh-TW" sz="2800" b="1" dirty="0" smtClean="0">
                <a:solidFill>
                  <a:schemeClr val="tx1"/>
                </a:solidFill>
              </a:rPr>
              <a:t>(</a:t>
            </a:r>
            <a:r>
              <a:rPr lang="zh-TW" altLang="zh-TW" sz="2800" b="1" dirty="0" smtClean="0">
                <a:solidFill>
                  <a:schemeClr val="tx1"/>
                </a:solidFill>
              </a:rPr>
              <a:t>2</a:t>
            </a:r>
            <a:r>
              <a:rPr lang="en-US" altLang="zh-TW" sz="2800" b="1" dirty="0" smtClean="0">
                <a:solidFill>
                  <a:schemeClr val="tx1"/>
                </a:solidFill>
              </a:rPr>
              <a:t>) </a:t>
            </a:r>
            <a:r>
              <a:rPr lang="zh-TW" altLang="zh-TW" sz="2800" b="1" dirty="0" smtClean="0">
                <a:solidFill>
                  <a:schemeClr val="tx1"/>
                </a:solidFill>
              </a:rPr>
              <a:t>1980年</a:t>
            </a:r>
            <a:r>
              <a:rPr lang="zh-TW" altLang="zh-TW" sz="2800" b="1" dirty="0">
                <a:solidFill>
                  <a:schemeClr val="tx1"/>
                </a:solidFill>
              </a:rPr>
              <a:t>聯合國國際商品買賣契約</a:t>
            </a:r>
            <a:r>
              <a:rPr lang="zh-TW" altLang="zh-TW" sz="2800" b="1" dirty="0" smtClean="0">
                <a:solidFill>
                  <a:schemeClr val="tx1"/>
                </a:solidFill>
              </a:rPr>
              <a:t>公約</a:t>
            </a:r>
            <a:r>
              <a:rPr lang="en-US" altLang="zh-TW" b="1" dirty="0" smtClean="0">
                <a:solidFill>
                  <a:schemeClr val="tx1"/>
                </a:solidFill>
              </a:rPr>
              <a:t> </a:t>
            </a:r>
            <a:r>
              <a:rPr lang="zh-TW" altLang="zh-TW" b="1" dirty="0" smtClean="0">
                <a:solidFill>
                  <a:schemeClr val="tx1"/>
                </a:solidFill>
              </a:rPr>
              <a:t>(</a:t>
            </a:r>
            <a:r>
              <a:rPr lang="en-US" altLang="zh-TW" b="1" dirty="0" smtClean="0">
                <a:solidFill>
                  <a:schemeClr val="tx1"/>
                </a:solidFill>
              </a:rPr>
              <a:t>Convention </a:t>
            </a:r>
            <a:r>
              <a:rPr lang="en-US" altLang="zh-TW" b="1" dirty="0">
                <a:solidFill>
                  <a:schemeClr val="tx1"/>
                </a:solidFill>
              </a:rPr>
              <a:t>on </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Contracts </a:t>
            </a:r>
            <a:r>
              <a:rPr lang="en-US" altLang="zh-TW" b="1" dirty="0">
                <a:solidFill>
                  <a:schemeClr val="tx1"/>
                </a:solidFill>
              </a:rPr>
              <a:t>for </a:t>
            </a:r>
            <a:r>
              <a:rPr lang="en-US" altLang="zh-TW" b="1" dirty="0" smtClean="0">
                <a:solidFill>
                  <a:schemeClr val="tx1"/>
                </a:solidFill>
              </a:rPr>
              <a:t>the International </a:t>
            </a:r>
            <a:r>
              <a:rPr lang="en-US" altLang="zh-TW" b="1" dirty="0">
                <a:solidFill>
                  <a:schemeClr val="tx1"/>
                </a:solidFill>
              </a:rPr>
              <a:t>Sale of </a:t>
            </a:r>
            <a:r>
              <a:rPr lang="en-US" altLang="zh-TW" b="1" dirty="0" smtClean="0">
                <a:solidFill>
                  <a:schemeClr val="tx1"/>
                </a:solidFill>
              </a:rPr>
              <a:t>Goods ; </a:t>
            </a:r>
            <a:r>
              <a:rPr lang="zh-TW" altLang="zh-TW" b="1" dirty="0" smtClean="0">
                <a:solidFill>
                  <a:schemeClr val="tx1"/>
                </a:solidFill>
              </a:rPr>
              <a:t>CISG</a:t>
            </a:r>
            <a:r>
              <a:rPr lang="zh-TW" altLang="zh-TW" b="1" dirty="0">
                <a:solidFill>
                  <a:schemeClr val="tx1"/>
                </a:solidFill>
              </a:rPr>
              <a:t>)。</a:t>
            </a:r>
          </a:p>
          <a:p>
            <a:r>
              <a:rPr lang="en-US" altLang="zh-TW" sz="2800" b="1" dirty="0" smtClean="0">
                <a:solidFill>
                  <a:schemeClr val="tx1"/>
                </a:solidFill>
              </a:rPr>
              <a:t>(3) 2010</a:t>
            </a:r>
            <a:r>
              <a:rPr lang="zh-TW" altLang="zh-TW" sz="2800" b="1" dirty="0">
                <a:solidFill>
                  <a:schemeClr val="tx1"/>
                </a:solidFill>
              </a:rPr>
              <a:t>年修正之</a:t>
            </a:r>
            <a:r>
              <a:rPr lang="en-US" altLang="zh-TW" sz="2800" b="1" dirty="0">
                <a:solidFill>
                  <a:schemeClr val="tx1"/>
                </a:solidFill>
              </a:rPr>
              <a:t>1976</a:t>
            </a:r>
            <a:r>
              <a:rPr lang="zh-TW" altLang="zh-TW" sz="2800" b="1" dirty="0">
                <a:solidFill>
                  <a:schemeClr val="tx1"/>
                </a:solidFill>
              </a:rPr>
              <a:t>年聯合國仲裁規則及</a:t>
            </a:r>
            <a:r>
              <a:rPr lang="en-US" altLang="zh-TW" sz="2800" b="1" dirty="0">
                <a:solidFill>
                  <a:schemeClr val="tx1"/>
                </a:solidFill>
              </a:rPr>
              <a:t>2006</a:t>
            </a:r>
            <a:r>
              <a:rPr lang="zh-TW" altLang="zh-TW" sz="2800" b="1" dirty="0">
                <a:solidFill>
                  <a:schemeClr val="tx1"/>
                </a:solidFill>
              </a:rPr>
              <a:t>年</a:t>
            </a:r>
            <a:r>
              <a:rPr lang="zh-TW" altLang="zh-TW" sz="2800" b="1" dirty="0" smtClean="0">
                <a:solidFill>
                  <a:schemeClr val="tx1"/>
                </a:solidFill>
              </a:rPr>
              <a:t>修正</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1985</a:t>
            </a:r>
            <a:r>
              <a:rPr lang="zh-TW" altLang="zh-TW" sz="2800" b="1" dirty="0">
                <a:solidFill>
                  <a:schemeClr val="tx1"/>
                </a:solidFill>
              </a:rPr>
              <a:t>年制定之國際商務仲裁模範法。</a:t>
            </a:r>
            <a:endParaRPr lang="en-US" altLang="zh-TW" sz="2800" b="1" dirty="0" smtClean="0">
              <a:solidFill>
                <a:schemeClr val="tx1"/>
              </a:solidFill>
            </a:endParaRPr>
          </a:p>
        </p:txBody>
      </p:sp>
    </p:spTree>
    <p:extLst>
      <p:ext uri="{BB962C8B-B14F-4D97-AF65-F5344CB8AC3E}">
        <p14:creationId xmlns:p14="http://schemas.microsoft.com/office/powerpoint/2010/main" val="989038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548680"/>
            <a:ext cx="7772400" cy="1362075"/>
          </a:xfrm>
        </p:spPr>
        <p:txBody>
          <a:bodyPr>
            <a:normAutofit/>
          </a:bodyPr>
          <a:lstStyle/>
          <a:p>
            <a:r>
              <a:rPr lang="zh-TW" altLang="zh-TW" b="1" dirty="0"/>
              <a:t>第一章　國際貿易法的意義</a:t>
            </a:r>
            <a:r>
              <a:rPr lang="en-US" altLang="zh-TW" b="1" dirty="0"/>
              <a:t/>
            </a:r>
            <a:br>
              <a:rPr lang="en-US" altLang="zh-TW" b="1" dirty="0"/>
            </a:br>
            <a:r>
              <a:rPr lang="en-US" altLang="zh-TW" dirty="0" smtClean="0"/>
              <a:t>        </a:t>
            </a:r>
            <a:r>
              <a:rPr lang="zh-TW" altLang="zh-TW" b="1" dirty="0" smtClean="0">
                <a:solidFill>
                  <a:schemeClr val="tx1"/>
                </a:solidFill>
              </a:rPr>
              <a:t>三</a:t>
            </a:r>
            <a:r>
              <a:rPr lang="zh-TW" altLang="zh-TW" b="1" dirty="0">
                <a:solidFill>
                  <a:schemeClr val="tx1"/>
                </a:solidFill>
              </a:rPr>
              <a:t>、國際貿易法的發展階段</a:t>
            </a:r>
            <a:endParaRPr lang="zh-TW" altLang="en-US" b="1" dirty="0">
              <a:solidFill>
                <a:schemeClr val="tx1"/>
              </a:solidFill>
            </a:endParaRPr>
          </a:p>
        </p:txBody>
      </p:sp>
      <p:sp>
        <p:nvSpPr>
          <p:cNvPr id="3" name="文字版面配置區 2"/>
          <p:cNvSpPr>
            <a:spLocks noGrp="1"/>
          </p:cNvSpPr>
          <p:nvPr>
            <p:ph type="body" idx="1"/>
          </p:nvPr>
        </p:nvSpPr>
        <p:spPr>
          <a:xfrm>
            <a:off x="323528" y="2547938"/>
            <a:ext cx="8640960" cy="3545358"/>
          </a:xfrm>
        </p:spPr>
        <p:txBody>
          <a:bodyPr>
            <a:noAutofit/>
          </a:bodyPr>
          <a:lstStyle/>
          <a:p>
            <a:r>
              <a:rPr lang="zh-TW" altLang="zh-TW" sz="3000" b="1" dirty="0" smtClean="0">
                <a:solidFill>
                  <a:schemeClr val="tx1"/>
                </a:solidFill>
              </a:rPr>
              <a:t>三</a:t>
            </a:r>
            <a:r>
              <a:rPr lang="zh-TW" altLang="en-US" sz="3000" b="1" dirty="0" smtClean="0">
                <a:solidFill>
                  <a:schemeClr val="tx1"/>
                </a:solidFill>
              </a:rPr>
              <a:t>、</a:t>
            </a:r>
            <a:r>
              <a:rPr lang="zh-TW" altLang="zh-TW" sz="3000" b="1" dirty="0" smtClean="0">
                <a:solidFill>
                  <a:schemeClr val="tx1"/>
                </a:solidFill>
              </a:rPr>
              <a:t>第三</a:t>
            </a:r>
            <a:r>
              <a:rPr lang="zh-TW" altLang="zh-TW" sz="3000" b="1" dirty="0">
                <a:solidFill>
                  <a:schemeClr val="tx1"/>
                </a:solidFill>
              </a:rPr>
              <a:t>發展階段（ </a:t>
            </a:r>
            <a:r>
              <a:rPr lang="en-US" altLang="zh-TW" sz="3000" b="1" dirty="0">
                <a:solidFill>
                  <a:schemeClr val="tx1"/>
                </a:solidFill>
              </a:rPr>
              <a:t>1965-1994 </a:t>
            </a:r>
            <a:r>
              <a:rPr lang="zh-TW" altLang="zh-TW" sz="3000" b="1" dirty="0" smtClean="0">
                <a:solidFill>
                  <a:schemeClr val="tx1"/>
                </a:solidFill>
              </a:rPr>
              <a:t>）</a:t>
            </a:r>
            <a:endParaRPr lang="en-US" altLang="zh-TW" sz="3000" b="1" dirty="0" smtClean="0">
              <a:solidFill>
                <a:schemeClr val="tx1"/>
              </a:solidFill>
            </a:endParaRPr>
          </a:p>
          <a:p>
            <a:r>
              <a:rPr lang="en-US" altLang="zh-TW" sz="2800" b="1" dirty="0" smtClean="0">
                <a:solidFill>
                  <a:schemeClr val="tx1"/>
                </a:solidFill>
              </a:rPr>
              <a:t>(</a:t>
            </a:r>
            <a:r>
              <a:rPr lang="zh-TW" altLang="en-US" sz="2800" b="1" dirty="0" smtClean="0">
                <a:solidFill>
                  <a:schemeClr val="tx1"/>
                </a:solidFill>
              </a:rPr>
              <a:t>二</a:t>
            </a:r>
            <a:r>
              <a:rPr lang="en-US" altLang="zh-TW" sz="2800" b="1" dirty="0" smtClean="0">
                <a:solidFill>
                  <a:schemeClr val="tx1"/>
                </a:solidFill>
              </a:rPr>
              <a:t>)</a:t>
            </a:r>
            <a:r>
              <a:rPr lang="zh-TW" altLang="zh-TW" sz="2800" b="1" dirty="0">
                <a:solidFill>
                  <a:schemeClr val="tx1"/>
                </a:solidFill>
              </a:rPr>
              <a:t>關稅貿易總協定</a:t>
            </a:r>
            <a:endParaRPr lang="en-US" altLang="zh-TW" sz="2800" b="1" dirty="0" smtClean="0">
              <a:solidFill>
                <a:schemeClr val="tx1"/>
              </a:solidFill>
            </a:endParaRPr>
          </a:p>
          <a:p>
            <a:r>
              <a:rPr lang="zh-TW" altLang="zh-TW" sz="2800" b="1" dirty="0" smtClean="0">
                <a:solidFill>
                  <a:schemeClr val="tx1"/>
                </a:solidFill>
              </a:rPr>
              <a:t>ＧＡＴＴ</a:t>
            </a:r>
            <a:r>
              <a:rPr lang="zh-TW" altLang="zh-TW" sz="2800" b="1" dirty="0">
                <a:solidFill>
                  <a:schemeClr val="tx1"/>
                </a:solidFill>
              </a:rPr>
              <a:t>先後舉行了８個回合的</a:t>
            </a:r>
            <a:r>
              <a:rPr lang="zh-TW" altLang="zh-TW" sz="2800" b="1" dirty="0" smtClean="0">
                <a:solidFill>
                  <a:schemeClr val="tx1"/>
                </a:solidFill>
              </a:rPr>
              <a:t>談判</a:t>
            </a:r>
            <a:r>
              <a:rPr lang="zh-TW" altLang="en-US" sz="2800" b="1" dirty="0" smtClean="0">
                <a:solidFill>
                  <a:schemeClr val="tx1"/>
                </a:solidFill>
              </a:rPr>
              <a:t>，</a:t>
            </a:r>
            <a:r>
              <a:rPr lang="zh-TW" altLang="zh-TW" sz="2800" b="1" dirty="0" smtClean="0">
                <a:solidFill>
                  <a:schemeClr val="tx1"/>
                </a:solidFill>
              </a:rPr>
              <a:t>具有</a:t>
            </a:r>
            <a:r>
              <a:rPr lang="zh-TW" altLang="zh-TW" sz="2800" b="1" dirty="0">
                <a:solidFill>
                  <a:schemeClr val="tx1"/>
                </a:solidFill>
              </a:rPr>
              <a:t>以下成就：</a:t>
            </a:r>
          </a:p>
          <a:p>
            <a:r>
              <a:rPr lang="en-US" altLang="zh-TW" sz="2800" b="1" dirty="0" smtClean="0">
                <a:solidFill>
                  <a:schemeClr val="tx1"/>
                </a:solidFill>
              </a:rPr>
              <a:t> </a:t>
            </a:r>
            <a:r>
              <a:rPr lang="zh-TW" altLang="zh-TW" sz="2800" b="1" dirty="0" smtClean="0">
                <a:solidFill>
                  <a:schemeClr val="tx1"/>
                </a:solidFill>
              </a:rPr>
              <a:t>1</a:t>
            </a:r>
            <a:r>
              <a:rPr lang="zh-TW" altLang="en-US" sz="2800" b="1" dirty="0" smtClean="0">
                <a:solidFill>
                  <a:schemeClr val="tx1"/>
                </a:solidFill>
              </a:rPr>
              <a:t>、</a:t>
            </a:r>
            <a:r>
              <a:rPr lang="zh-TW" altLang="zh-TW" sz="2800" b="1" dirty="0" smtClean="0">
                <a:solidFill>
                  <a:schemeClr val="tx1"/>
                </a:solidFill>
              </a:rPr>
              <a:t>達成</a:t>
            </a:r>
            <a:r>
              <a:rPr lang="zh-TW" altLang="zh-TW" sz="2800" b="1" dirty="0">
                <a:solidFill>
                  <a:schemeClr val="tx1"/>
                </a:solidFill>
              </a:rPr>
              <a:t>全面削減關稅的協議</a:t>
            </a:r>
          </a:p>
          <a:p>
            <a:r>
              <a:rPr lang="en-US" altLang="zh-TW" sz="2800" b="1" dirty="0" smtClean="0">
                <a:solidFill>
                  <a:schemeClr val="tx1"/>
                </a:solidFill>
              </a:rPr>
              <a:t> 2</a:t>
            </a:r>
            <a:r>
              <a:rPr lang="zh-TW" altLang="en-US" sz="2800" b="1" dirty="0" smtClean="0">
                <a:solidFill>
                  <a:schemeClr val="tx1"/>
                </a:solidFill>
              </a:rPr>
              <a:t>、</a:t>
            </a:r>
            <a:r>
              <a:rPr lang="zh-TW" altLang="zh-TW" sz="2800" b="1" dirty="0" smtClean="0">
                <a:solidFill>
                  <a:schemeClr val="tx1"/>
                </a:solidFill>
              </a:rPr>
              <a:t>制定</a:t>
            </a:r>
            <a:r>
              <a:rPr lang="zh-TW" altLang="zh-TW" sz="2800" b="1" dirty="0">
                <a:solidFill>
                  <a:schemeClr val="tx1"/>
                </a:solidFill>
              </a:rPr>
              <a:t>了關於反傾銷、補貼與平衡稅、海關估價</a:t>
            </a:r>
            <a:r>
              <a:rPr lang="zh-TW" altLang="zh-TW" sz="2800" b="1" dirty="0" smtClean="0">
                <a:solidFill>
                  <a:schemeClr val="tx1"/>
                </a:solidFill>
              </a:rPr>
              <a:t>、</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政府</a:t>
            </a:r>
            <a:r>
              <a:rPr lang="zh-TW" altLang="zh-TW" sz="2800" b="1" dirty="0">
                <a:solidFill>
                  <a:schemeClr val="tx1"/>
                </a:solidFill>
              </a:rPr>
              <a:t>採購、貿易的技術障礙，輸入許可證</a:t>
            </a:r>
            <a:r>
              <a:rPr lang="zh-TW" altLang="zh-TW" sz="2800" b="1" dirty="0" smtClean="0">
                <a:solidFill>
                  <a:schemeClr val="tx1"/>
                </a:solidFill>
              </a:rPr>
              <a:t>程序</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等</a:t>
            </a:r>
            <a:r>
              <a:rPr lang="zh-TW" altLang="zh-TW" sz="2800" b="1" dirty="0">
                <a:solidFill>
                  <a:schemeClr val="tx1"/>
                </a:solidFill>
              </a:rPr>
              <a:t>方面的協議。</a:t>
            </a:r>
            <a:endParaRPr lang="en-US" altLang="zh-TW" sz="2800" b="1" dirty="0" smtClean="0">
              <a:solidFill>
                <a:schemeClr val="tx1"/>
              </a:solidFill>
            </a:endParaRPr>
          </a:p>
        </p:txBody>
      </p:sp>
    </p:spTree>
    <p:extLst>
      <p:ext uri="{BB962C8B-B14F-4D97-AF65-F5344CB8AC3E}">
        <p14:creationId xmlns:p14="http://schemas.microsoft.com/office/powerpoint/2010/main" val="4070576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548680"/>
            <a:ext cx="7772400" cy="1362075"/>
          </a:xfrm>
        </p:spPr>
        <p:txBody>
          <a:bodyPr>
            <a:normAutofit/>
          </a:bodyPr>
          <a:lstStyle/>
          <a:p>
            <a:r>
              <a:rPr lang="zh-TW" altLang="zh-TW" b="1" dirty="0"/>
              <a:t>第一章　國際貿易法的意義</a:t>
            </a:r>
            <a:r>
              <a:rPr lang="en-US" altLang="zh-TW" b="1" dirty="0"/>
              <a:t/>
            </a:r>
            <a:br>
              <a:rPr lang="en-US" altLang="zh-TW" b="1" dirty="0"/>
            </a:br>
            <a:r>
              <a:rPr lang="en-US" altLang="zh-TW" dirty="0" smtClean="0"/>
              <a:t>        </a:t>
            </a:r>
            <a:r>
              <a:rPr lang="zh-TW" altLang="zh-TW" b="1" dirty="0" smtClean="0">
                <a:solidFill>
                  <a:schemeClr val="tx1"/>
                </a:solidFill>
              </a:rPr>
              <a:t>三</a:t>
            </a:r>
            <a:r>
              <a:rPr lang="zh-TW" altLang="zh-TW" b="1" dirty="0">
                <a:solidFill>
                  <a:schemeClr val="tx1"/>
                </a:solidFill>
              </a:rPr>
              <a:t>、國際貿易法的發展階段</a:t>
            </a:r>
            <a:endParaRPr lang="zh-TW" altLang="en-US" b="1" dirty="0">
              <a:solidFill>
                <a:schemeClr val="tx1"/>
              </a:solidFill>
            </a:endParaRPr>
          </a:p>
        </p:txBody>
      </p:sp>
      <p:sp>
        <p:nvSpPr>
          <p:cNvPr id="3" name="文字版面配置區 2"/>
          <p:cNvSpPr>
            <a:spLocks noGrp="1"/>
          </p:cNvSpPr>
          <p:nvPr>
            <p:ph type="body" idx="1"/>
          </p:nvPr>
        </p:nvSpPr>
        <p:spPr>
          <a:xfrm>
            <a:off x="179512" y="2547938"/>
            <a:ext cx="8784976" cy="3545358"/>
          </a:xfrm>
        </p:spPr>
        <p:txBody>
          <a:bodyPr>
            <a:noAutofit/>
          </a:bodyPr>
          <a:lstStyle/>
          <a:p>
            <a:r>
              <a:rPr lang="zh-TW" altLang="zh-TW" sz="2600" b="1" dirty="0" smtClean="0">
                <a:solidFill>
                  <a:schemeClr val="tx1"/>
                </a:solidFill>
              </a:rPr>
              <a:t>三</a:t>
            </a:r>
            <a:r>
              <a:rPr lang="zh-TW" altLang="en-US" sz="2600" b="1" dirty="0" smtClean="0">
                <a:solidFill>
                  <a:schemeClr val="tx1"/>
                </a:solidFill>
              </a:rPr>
              <a:t>、</a:t>
            </a:r>
            <a:r>
              <a:rPr lang="zh-TW" altLang="zh-TW" sz="2600" b="1" dirty="0" smtClean="0">
                <a:solidFill>
                  <a:schemeClr val="tx1"/>
                </a:solidFill>
              </a:rPr>
              <a:t>第三</a:t>
            </a:r>
            <a:r>
              <a:rPr lang="zh-TW" altLang="zh-TW" sz="2600" b="1" dirty="0">
                <a:solidFill>
                  <a:schemeClr val="tx1"/>
                </a:solidFill>
              </a:rPr>
              <a:t>發展階段（ </a:t>
            </a:r>
            <a:r>
              <a:rPr lang="en-US" altLang="zh-TW" sz="2600" b="1" dirty="0">
                <a:solidFill>
                  <a:schemeClr val="tx1"/>
                </a:solidFill>
              </a:rPr>
              <a:t>1965-1994 </a:t>
            </a:r>
            <a:r>
              <a:rPr lang="zh-TW" altLang="zh-TW" sz="2600" b="1" dirty="0" smtClean="0">
                <a:solidFill>
                  <a:schemeClr val="tx1"/>
                </a:solidFill>
              </a:rPr>
              <a:t>）</a:t>
            </a:r>
            <a:endParaRPr lang="en-US" altLang="zh-TW" sz="2600" b="1" dirty="0" smtClean="0">
              <a:solidFill>
                <a:schemeClr val="tx1"/>
              </a:solidFill>
            </a:endParaRPr>
          </a:p>
          <a:p>
            <a:r>
              <a:rPr lang="en-US" altLang="zh-TW" sz="2600" b="1" dirty="0" smtClean="0">
                <a:solidFill>
                  <a:schemeClr val="tx1"/>
                </a:solidFill>
              </a:rPr>
              <a:t>(</a:t>
            </a:r>
            <a:r>
              <a:rPr lang="zh-TW" altLang="en-US" sz="2600" b="1" dirty="0" smtClean="0">
                <a:solidFill>
                  <a:schemeClr val="tx1"/>
                </a:solidFill>
              </a:rPr>
              <a:t>三</a:t>
            </a:r>
            <a:r>
              <a:rPr lang="en-US" altLang="zh-TW" sz="2600" b="1" dirty="0" smtClean="0">
                <a:solidFill>
                  <a:schemeClr val="tx1"/>
                </a:solidFill>
              </a:rPr>
              <a:t>)</a:t>
            </a:r>
            <a:r>
              <a:rPr lang="zh-TW" altLang="zh-TW" sz="2600" b="1" dirty="0">
                <a:solidFill>
                  <a:schemeClr val="tx1"/>
                </a:solidFill>
              </a:rPr>
              <a:t>區域性經濟組織有關的協定</a:t>
            </a:r>
          </a:p>
          <a:p>
            <a:r>
              <a:rPr lang="en-US" altLang="zh-TW" sz="2600" b="1" dirty="0" smtClean="0">
                <a:solidFill>
                  <a:schemeClr val="tx1"/>
                </a:solidFill>
              </a:rPr>
              <a:t>    1</a:t>
            </a:r>
            <a:r>
              <a:rPr lang="zh-TW" altLang="en-US" sz="2600" b="1" dirty="0" smtClean="0">
                <a:solidFill>
                  <a:schemeClr val="tx1"/>
                </a:solidFill>
              </a:rPr>
              <a:t>、</a:t>
            </a:r>
            <a:r>
              <a:rPr lang="en-US" altLang="zh-TW" sz="2600" b="1" dirty="0" smtClean="0">
                <a:solidFill>
                  <a:schemeClr val="tx1"/>
                </a:solidFill>
              </a:rPr>
              <a:t>EU</a:t>
            </a:r>
            <a:r>
              <a:rPr lang="zh-TW" altLang="zh-TW" sz="2600" b="1" dirty="0">
                <a:solidFill>
                  <a:schemeClr val="tx1"/>
                </a:solidFill>
              </a:rPr>
              <a:t>（</a:t>
            </a:r>
            <a:r>
              <a:rPr lang="en-US" altLang="zh-TW" sz="2600" b="1" dirty="0">
                <a:solidFill>
                  <a:schemeClr val="tx1"/>
                </a:solidFill>
              </a:rPr>
              <a:t>European Union</a:t>
            </a:r>
            <a:r>
              <a:rPr lang="zh-TW" altLang="zh-TW" sz="2600" b="1" dirty="0" smtClean="0">
                <a:solidFill>
                  <a:schemeClr val="tx1"/>
                </a:solidFill>
              </a:rPr>
              <a:t>）</a:t>
            </a:r>
            <a:r>
              <a:rPr lang="en-US" altLang="zh-TW" sz="2600" b="1" dirty="0" smtClean="0">
                <a:solidFill>
                  <a:schemeClr val="tx1"/>
                </a:solidFill>
              </a:rPr>
              <a:t>: </a:t>
            </a:r>
            <a:r>
              <a:rPr lang="zh-TW" altLang="zh-TW" sz="2600" b="1" dirty="0" smtClean="0">
                <a:solidFill>
                  <a:schemeClr val="tx1"/>
                </a:solidFill>
              </a:rPr>
              <a:t>1991年12月</a:t>
            </a:r>
            <a:r>
              <a:rPr lang="zh-TW" altLang="zh-TW" sz="2600" b="1" dirty="0">
                <a:solidFill>
                  <a:schemeClr val="tx1"/>
                </a:solidFill>
              </a:rPr>
              <a:t>起統一了單一</a:t>
            </a:r>
            <a:r>
              <a:rPr lang="zh-TW" altLang="zh-TW" sz="2600" b="1" dirty="0" smtClean="0">
                <a:solidFill>
                  <a:schemeClr val="tx1"/>
                </a:solidFill>
              </a:rPr>
              <a:t>的</a:t>
            </a:r>
            <a:r>
              <a:rPr lang="en-US" altLang="zh-TW" sz="2600" b="1" dirty="0" smtClean="0">
                <a:solidFill>
                  <a:schemeClr val="tx1"/>
                </a:solidFill>
              </a:rPr>
              <a:t>  </a:t>
            </a:r>
          </a:p>
          <a:p>
            <a:r>
              <a:rPr lang="en-US" altLang="zh-TW" sz="2600" b="1" dirty="0" smtClean="0">
                <a:solidFill>
                  <a:schemeClr val="tx1"/>
                </a:solidFill>
              </a:rPr>
              <a:t>                                                          </a:t>
            </a:r>
            <a:r>
              <a:rPr lang="zh-TW" altLang="zh-TW" sz="2600" b="1" dirty="0" smtClean="0">
                <a:solidFill>
                  <a:schemeClr val="tx1"/>
                </a:solidFill>
              </a:rPr>
              <a:t>對外貿易</a:t>
            </a:r>
            <a:r>
              <a:rPr lang="zh-TW" altLang="zh-TW" sz="2600" b="1" dirty="0">
                <a:solidFill>
                  <a:schemeClr val="tx1"/>
                </a:solidFill>
              </a:rPr>
              <a:t>法律制度。</a:t>
            </a:r>
          </a:p>
          <a:p>
            <a:r>
              <a:rPr lang="en-US" altLang="zh-TW" sz="2600" b="1" dirty="0" smtClean="0">
                <a:solidFill>
                  <a:schemeClr val="tx1"/>
                </a:solidFill>
              </a:rPr>
              <a:t>    </a:t>
            </a:r>
            <a:r>
              <a:rPr lang="zh-TW" altLang="zh-TW" sz="2600" b="1" dirty="0" smtClean="0">
                <a:solidFill>
                  <a:schemeClr val="tx1"/>
                </a:solidFill>
              </a:rPr>
              <a:t>2</a:t>
            </a:r>
            <a:r>
              <a:rPr lang="zh-TW" altLang="en-US" sz="2600" b="1" dirty="0" smtClean="0">
                <a:solidFill>
                  <a:schemeClr val="tx1"/>
                </a:solidFill>
              </a:rPr>
              <a:t>、</a:t>
            </a:r>
            <a:r>
              <a:rPr lang="zh-TW" altLang="zh-TW" sz="2600" b="1" dirty="0" smtClean="0">
                <a:solidFill>
                  <a:schemeClr val="tx1"/>
                </a:solidFill>
              </a:rPr>
              <a:t>N</a:t>
            </a:r>
            <a:r>
              <a:rPr lang="zh-TW" altLang="zh-TW" sz="2600" b="1" dirty="0">
                <a:solidFill>
                  <a:schemeClr val="tx1"/>
                </a:solidFill>
              </a:rPr>
              <a:t>AFTA（北美自由貿易協定</a:t>
            </a:r>
            <a:r>
              <a:rPr lang="zh-TW" altLang="zh-TW" sz="2600" b="1" dirty="0" smtClean="0">
                <a:solidFill>
                  <a:schemeClr val="tx1"/>
                </a:solidFill>
              </a:rPr>
              <a:t>）</a:t>
            </a:r>
            <a:r>
              <a:rPr lang="en-US" altLang="zh-TW" sz="2600" b="1" dirty="0" smtClean="0">
                <a:solidFill>
                  <a:schemeClr val="tx1"/>
                </a:solidFill>
              </a:rPr>
              <a:t>: 1992</a:t>
            </a:r>
            <a:r>
              <a:rPr lang="zh-TW" altLang="zh-TW" sz="2600" b="1" dirty="0">
                <a:solidFill>
                  <a:schemeClr val="tx1"/>
                </a:solidFill>
              </a:rPr>
              <a:t>年</a:t>
            </a:r>
            <a:r>
              <a:rPr lang="en-US" altLang="zh-TW" sz="2600" b="1" dirty="0">
                <a:solidFill>
                  <a:schemeClr val="tx1"/>
                </a:solidFill>
              </a:rPr>
              <a:t>8</a:t>
            </a:r>
            <a:r>
              <a:rPr lang="zh-TW" altLang="zh-TW" sz="2600" b="1" dirty="0">
                <a:solidFill>
                  <a:schemeClr val="tx1"/>
                </a:solidFill>
              </a:rPr>
              <a:t>月</a:t>
            </a:r>
            <a:r>
              <a:rPr lang="en-US" altLang="zh-TW" sz="2600" b="1" dirty="0">
                <a:solidFill>
                  <a:schemeClr val="tx1"/>
                </a:solidFill>
              </a:rPr>
              <a:t>12</a:t>
            </a:r>
            <a:r>
              <a:rPr lang="zh-TW" altLang="zh-TW" sz="2600" b="1" dirty="0" smtClean="0">
                <a:solidFill>
                  <a:schemeClr val="tx1"/>
                </a:solidFill>
              </a:rPr>
              <a:t>日</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zh-TW" altLang="zh-TW" sz="2600" b="1" dirty="0" smtClean="0">
                <a:solidFill>
                  <a:schemeClr val="tx1"/>
                </a:solidFill>
              </a:rPr>
              <a:t>主要內容</a:t>
            </a:r>
            <a:r>
              <a:rPr lang="en-US" altLang="zh-TW" sz="2600" b="1" dirty="0" smtClean="0">
                <a:solidFill>
                  <a:schemeClr val="tx1"/>
                </a:solidFill>
              </a:rPr>
              <a:t>: (</a:t>
            </a:r>
            <a:r>
              <a:rPr lang="en-US" altLang="zh-TW" sz="2600" b="1" dirty="0">
                <a:solidFill>
                  <a:schemeClr val="tx1"/>
                </a:solidFill>
              </a:rPr>
              <a:t>1)</a:t>
            </a:r>
            <a:r>
              <a:rPr lang="zh-TW" altLang="zh-TW" sz="2600" b="1" dirty="0">
                <a:solidFill>
                  <a:schemeClr val="tx1"/>
                </a:solidFill>
              </a:rPr>
              <a:t>取消三國間貿易障礙的</a:t>
            </a:r>
            <a:r>
              <a:rPr lang="zh-TW" altLang="zh-TW" sz="2600" b="1" dirty="0" smtClean="0">
                <a:solidFill>
                  <a:schemeClr val="tx1"/>
                </a:solidFill>
              </a:rPr>
              <a:t>措施</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en-US" altLang="zh-TW" sz="2600" b="1" dirty="0">
                <a:solidFill>
                  <a:schemeClr val="tx1"/>
                </a:solidFill>
              </a:rPr>
              <a:t>2)</a:t>
            </a:r>
            <a:r>
              <a:rPr lang="zh-TW" altLang="zh-TW" sz="2600" b="1" dirty="0">
                <a:solidFill>
                  <a:schemeClr val="tx1"/>
                </a:solidFill>
              </a:rPr>
              <a:t>公平競爭的</a:t>
            </a:r>
            <a:r>
              <a:rPr lang="zh-TW" altLang="zh-TW" sz="2600" b="1" dirty="0" smtClean="0">
                <a:solidFill>
                  <a:schemeClr val="tx1"/>
                </a:solidFill>
              </a:rPr>
              <a:t>規則</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en-US" altLang="zh-TW" sz="2600" b="1" dirty="0">
                <a:solidFill>
                  <a:schemeClr val="tx1"/>
                </a:solidFill>
              </a:rPr>
              <a:t>3)</a:t>
            </a:r>
            <a:r>
              <a:rPr lang="zh-TW" altLang="zh-TW" sz="2600" b="1" dirty="0">
                <a:solidFill>
                  <a:schemeClr val="tx1"/>
                </a:solidFill>
              </a:rPr>
              <a:t>解決爭端的</a:t>
            </a:r>
            <a:r>
              <a:rPr lang="zh-TW" altLang="zh-TW" sz="2600" b="1" dirty="0" smtClean="0">
                <a:solidFill>
                  <a:schemeClr val="tx1"/>
                </a:solidFill>
              </a:rPr>
              <a:t>程序</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en-US" altLang="zh-TW" sz="2600" b="1" dirty="0">
                <a:solidFill>
                  <a:schemeClr val="tx1"/>
                </a:solidFill>
              </a:rPr>
              <a:t>4)</a:t>
            </a:r>
            <a:r>
              <a:rPr lang="zh-TW" altLang="zh-TW" sz="2600" b="1" dirty="0">
                <a:solidFill>
                  <a:schemeClr val="tx1"/>
                </a:solidFill>
              </a:rPr>
              <a:t>對智慧財產權的保護等各項規則。</a:t>
            </a:r>
            <a:endParaRPr lang="en-US" altLang="zh-TW" sz="2600" b="1" dirty="0" smtClean="0">
              <a:solidFill>
                <a:schemeClr val="tx1"/>
              </a:solidFill>
            </a:endParaRPr>
          </a:p>
        </p:txBody>
      </p:sp>
    </p:spTree>
    <p:extLst>
      <p:ext uri="{BB962C8B-B14F-4D97-AF65-F5344CB8AC3E}">
        <p14:creationId xmlns:p14="http://schemas.microsoft.com/office/powerpoint/2010/main" val="1943360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548680"/>
            <a:ext cx="7772400" cy="1362075"/>
          </a:xfrm>
        </p:spPr>
        <p:txBody>
          <a:bodyPr>
            <a:normAutofit/>
          </a:bodyPr>
          <a:lstStyle/>
          <a:p>
            <a:r>
              <a:rPr lang="zh-TW" altLang="zh-TW" b="1" dirty="0"/>
              <a:t>第一章　國際貿易法的意義</a:t>
            </a:r>
            <a:r>
              <a:rPr lang="en-US" altLang="zh-TW" b="1" dirty="0"/>
              <a:t/>
            </a:r>
            <a:br>
              <a:rPr lang="en-US" altLang="zh-TW" b="1" dirty="0"/>
            </a:br>
            <a:r>
              <a:rPr lang="en-US" altLang="zh-TW" dirty="0" smtClean="0"/>
              <a:t>        </a:t>
            </a:r>
            <a:r>
              <a:rPr lang="zh-TW" altLang="zh-TW" b="1" dirty="0" smtClean="0">
                <a:solidFill>
                  <a:schemeClr val="tx1"/>
                </a:solidFill>
              </a:rPr>
              <a:t>三</a:t>
            </a:r>
            <a:r>
              <a:rPr lang="zh-TW" altLang="zh-TW" b="1" dirty="0">
                <a:solidFill>
                  <a:schemeClr val="tx1"/>
                </a:solidFill>
              </a:rPr>
              <a:t>、國際貿易法的發展階段</a:t>
            </a:r>
            <a:endParaRPr lang="zh-TW" altLang="en-US" b="1" dirty="0">
              <a:solidFill>
                <a:schemeClr val="tx1"/>
              </a:solidFill>
            </a:endParaRPr>
          </a:p>
        </p:txBody>
      </p:sp>
      <p:sp>
        <p:nvSpPr>
          <p:cNvPr id="3" name="文字版面配置區 2"/>
          <p:cNvSpPr>
            <a:spLocks noGrp="1"/>
          </p:cNvSpPr>
          <p:nvPr>
            <p:ph type="body" idx="1"/>
          </p:nvPr>
        </p:nvSpPr>
        <p:spPr>
          <a:xfrm>
            <a:off x="251520" y="2547938"/>
            <a:ext cx="8568952" cy="3545358"/>
          </a:xfrm>
        </p:spPr>
        <p:txBody>
          <a:bodyPr>
            <a:noAutofit/>
          </a:bodyPr>
          <a:lstStyle/>
          <a:p>
            <a:r>
              <a:rPr lang="zh-TW" altLang="en-US" sz="2600" b="1" dirty="0" smtClean="0">
                <a:solidFill>
                  <a:schemeClr val="tx1"/>
                </a:solidFill>
              </a:rPr>
              <a:t>四、</a:t>
            </a:r>
            <a:r>
              <a:rPr lang="zh-TW" altLang="zh-TW" sz="2800" b="1" dirty="0">
                <a:solidFill>
                  <a:schemeClr val="tx1"/>
                </a:solidFill>
              </a:rPr>
              <a:t>第四發展階段－</a:t>
            </a:r>
            <a:r>
              <a:rPr lang="en-US" altLang="zh-TW" sz="2800" b="1" dirty="0">
                <a:solidFill>
                  <a:schemeClr val="tx1"/>
                </a:solidFill>
              </a:rPr>
              <a:t>WTO</a:t>
            </a:r>
            <a:r>
              <a:rPr lang="zh-TW" altLang="zh-TW" sz="2800" b="1" dirty="0">
                <a:solidFill>
                  <a:schemeClr val="tx1"/>
                </a:solidFill>
              </a:rPr>
              <a:t>成立以後的</a:t>
            </a:r>
            <a:r>
              <a:rPr lang="zh-TW" altLang="zh-TW" sz="2800" b="1" dirty="0" smtClean="0">
                <a:solidFill>
                  <a:schemeClr val="tx1"/>
                </a:solidFill>
              </a:rPr>
              <a:t>時期</a:t>
            </a:r>
            <a:endParaRPr lang="en-US" altLang="zh-TW" sz="2800" b="1" dirty="0" smtClean="0">
              <a:solidFill>
                <a:schemeClr val="tx1"/>
              </a:solidFill>
            </a:endParaRPr>
          </a:p>
          <a:p>
            <a:r>
              <a:rPr lang="en-US" altLang="zh-TW" sz="2800" b="1" dirty="0" smtClean="0">
                <a:solidFill>
                  <a:schemeClr val="tx1"/>
                </a:solidFill>
              </a:rPr>
              <a:t>(</a:t>
            </a:r>
            <a:r>
              <a:rPr lang="zh-TW" altLang="en-US" sz="2800" b="1" dirty="0" smtClean="0">
                <a:solidFill>
                  <a:schemeClr val="tx1"/>
                </a:solidFill>
              </a:rPr>
              <a:t>一</a:t>
            </a:r>
            <a:r>
              <a:rPr lang="en-US" altLang="zh-TW" sz="2800" b="1" dirty="0" smtClean="0">
                <a:solidFill>
                  <a:schemeClr val="tx1"/>
                </a:solidFill>
              </a:rPr>
              <a:t>)</a:t>
            </a:r>
            <a:r>
              <a:rPr lang="zh-TW" altLang="zh-TW" sz="2800" b="1" dirty="0" smtClean="0">
                <a:solidFill>
                  <a:schemeClr val="tx1"/>
                </a:solidFill>
              </a:rPr>
              <a:t>烏拉圭</a:t>
            </a:r>
            <a:r>
              <a:rPr lang="zh-TW" altLang="zh-TW" sz="2800" b="1" dirty="0">
                <a:solidFill>
                  <a:schemeClr val="tx1"/>
                </a:solidFill>
              </a:rPr>
              <a:t>回合談判的最終法律文件</a:t>
            </a:r>
            <a:r>
              <a:rPr lang="zh-TW" altLang="zh-TW" sz="2800" b="1" dirty="0" smtClean="0">
                <a:solidFill>
                  <a:schemeClr val="tx1"/>
                </a:solidFill>
              </a:rPr>
              <a:t>於</a:t>
            </a:r>
            <a:r>
              <a:rPr lang="en-US" altLang="zh-TW" sz="2800" b="1" dirty="0" smtClean="0">
                <a:solidFill>
                  <a:schemeClr val="tx1"/>
                </a:solidFill>
              </a:rPr>
              <a:t>1994</a:t>
            </a:r>
            <a:r>
              <a:rPr lang="zh-TW" altLang="zh-TW" sz="2800" b="1" dirty="0" smtClean="0">
                <a:solidFill>
                  <a:schemeClr val="tx1"/>
                </a:solidFill>
              </a:rPr>
              <a:t>年</a:t>
            </a:r>
            <a:r>
              <a:rPr lang="en-US" altLang="zh-TW" sz="2800" b="1" dirty="0" smtClean="0">
                <a:solidFill>
                  <a:schemeClr val="tx1"/>
                </a:solidFill>
              </a:rPr>
              <a:t>4</a:t>
            </a:r>
            <a:r>
              <a:rPr lang="zh-TW" altLang="zh-TW" sz="2800" b="1" dirty="0" smtClean="0">
                <a:solidFill>
                  <a:schemeClr val="tx1"/>
                </a:solidFill>
              </a:rPr>
              <a:t>月</a:t>
            </a:r>
            <a:r>
              <a:rPr lang="en-US" altLang="zh-TW" sz="2800" b="1" dirty="0" smtClean="0">
                <a:solidFill>
                  <a:schemeClr val="tx1"/>
                </a:solidFill>
              </a:rPr>
              <a:t>15</a:t>
            </a:r>
            <a:r>
              <a:rPr lang="zh-TW" altLang="zh-TW" sz="2800" b="1" dirty="0" smtClean="0">
                <a:solidFill>
                  <a:schemeClr val="tx1"/>
                </a:solidFill>
              </a:rPr>
              <a:t>日</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簽署</a:t>
            </a:r>
            <a:r>
              <a:rPr lang="zh-TW" altLang="zh-TW" sz="2800" b="1" dirty="0">
                <a:solidFill>
                  <a:schemeClr val="tx1"/>
                </a:solidFill>
              </a:rPr>
              <a:t>，</a:t>
            </a:r>
            <a:r>
              <a:rPr lang="en-US" altLang="zh-TW" sz="2800" b="1" dirty="0">
                <a:solidFill>
                  <a:schemeClr val="tx1"/>
                </a:solidFill>
              </a:rPr>
              <a:t>WTO</a:t>
            </a:r>
            <a:r>
              <a:rPr lang="zh-TW" altLang="zh-TW" sz="2800" b="1" dirty="0">
                <a:solidFill>
                  <a:schemeClr val="tx1"/>
                </a:solidFill>
              </a:rPr>
              <a:t>正式</a:t>
            </a:r>
            <a:r>
              <a:rPr lang="zh-TW" altLang="zh-TW" sz="2800" b="1" dirty="0" smtClean="0">
                <a:solidFill>
                  <a:schemeClr val="tx1"/>
                </a:solidFill>
              </a:rPr>
              <a:t>於</a:t>
            </a:r>
            <a:r>
              <a:rPr lang="en-US" altLang="zh-TW" sz="2800" b="1" dirty="0" smtClean="0">
                <a:solidFill>
                  <a:schemeClr val="tx1"/>
                </a:solidFill>
              </a:rPr>
              <a:t>1996</a:t>
            </a:r>
            <a:r>
              <a:rPr lang="zh-TW" altLang="zh-TW" sz="2800" b="1" dirty="0" smtClean="0">
                <a:solidFill>
                  <a:schemeClr val="tx1"/>
                </a:solidFill>
              </a:rPr>
              <a:t>年</a:t>
            </a:r>
            <a:r>
              <a:rPr lang="en-US" altLang="zh-TW" sz="2800" b="1" dirty="0" smtClean="0">
                <a:solidFill>
                  <a:schemeClr val="tx1"/>
                </a:solidFill>
              </a:rPr>
              <a:t>1</a:t>
            </a:r>
            <a:r>
              <a:rPr lang="zh-TW" altLang="zh-TW" sz="2800" b="1" dirty="0" smtClean="0">
                <a:solidFill>
                  <a:schemeClr val="tx1"/>
                </a:solidFill>
              </a:rPr>
              <a:t>月</a:t>
            </a:r>
            <a:r>
              <a:rPr lang="en-US" altLang="zh-TW" sz="2800" b="1" dirty="0" smtClean="0">
                <a:solidFill>
                  <a:schemeClr val="tx1"/>
                </a:solidFill>
              </a:rPr>
              <a:t>1</a:t>
            </a:r>
            <a:r>
              <a:rPr lang="zh-TW" altLang="zh-TW" sz="2800" b="1" dirty="0" smtClean="0">
                <a:solidFill>
                  <a:schemeClr val="tx1"/>
                </a:solidFill>
              </a:rPr>
              <a:t>日</a:t>
            </a:r>
            <a:r>
              <a:rPr lang="zh-TW" altLang="zh-TW" sz="2800" b="1" dirty="0">
                <a:solidFill>
                  <a:schemeClr val="tx1"/>
                </a:solidFill>
              </a:rPr>
              <a:t>起正式生效</a:t>
            </a:r>
            <a:r>
              <a:rPr lang="zh-TW" altLang="zh-TW" sz="2800" b="1" dirty="0" smtClean="0">
                <a:solidFill>
                  <a:schemeClr val="tx1"/>
                </a:solidFill>
              </a:rPr>
              <a:t>。</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我國</a:t>
            </a:r>
            <a:r>
              <a:rPr lang="zh-TW" altLang="zh-TW" sz="2800" b="1" dirty="0">
                <a:solidFill>
                  <a:schemeClr val="tx1"/>
                </a:solidFill>
              </a:rPr>
              <a:t>也已</a:t>
            </a:r>
            <a:r>
              <a:rPr lang="en-US" altLang="zh-TW" sz="2800" b="1" dirty="0">
                <a:solidFill>
                  <a:schemeClr val="tx1"/>
                </a:solidFill>
              </a:rPr>
              <a:t>TPKM</a:t>
            </a:r>
            <a:r>
              <a:rPr lang="zh-TW" altLang="zh-TW" sz="2800" b="1" dirty="0">
                <a:solidFill>
                  <a:schemeClr val="tx1"/>
                </a:solidFill>
              </a:rPr>
              <a:t>名義於</a:t>
            </a:r>
            <a:r>
              <a:rPr lang="en-US" altLang="zh-TW" sz="2800" b="1" dirty="0">
                <a:solidFill>
                  <a:schemeClr val="tx1"/>
                </a:solidFill>
              </a:rPr>
              <a:t>2001</a:t>
            </a:r>
            <a:r>
              <a:rPr lang="zh-TW" altLang="zh-TW" sz="2800" b="1" dirty="0">
                <a:solidFill>
                  <a:schemeClr val="tx1"/>
                </a:solidFill>
              </a:rPr>
              <a:t>年入</a:t>
            </a:r>
            <a:r>
              <a:rPr lang="en-US" altLang="zh-TW" sz="2800" b="1" dirty="0">
                <a:solidFill>
                  <a:schemeClr val="tx1"/>
                </a:solidFill>
              </a:rPr>
              <a:t>[</a:t>
            </a:r>
            <a:r>
              <a:rPr lang="zh-TW" altLang="zh-TW" sz="2800" b="1" dirty="0">
                <a:solidFill>
                  <a:schemeClr val="tx1"/>
                </a:solidFill>
              </a:rPr>
              <a:t>世</a:t>
            </a:r>
            <a:r>
              <a:rPr lang="en-US" altLang="zh-TW" sz="2800" b="1" dirty="0">
                <a:solidFill>
                  <a:schemeClr val="tx1"/>
                </a:solidFill>
              </a:rPr>
              <a:t> ]2002</a:t>
            </a:r>
            <a:r>
              <a:rPr lang="zh-TW" altLang="zh-TW" sz="2800" b="1" dirty="0">
                <a:solidFill>
                  <a:schemeClr val="tx1"/>
                </a:solidFill>
              </a:rPr>
              <a:t>年正式</a:t>
            </a:r>
            <a:r>
              <a:rPr lang="zh-TW" altLang="zh-TW" sz="2800" b="1" dirty="0" smtClean="0">
                <a:solidFill>
                  <a:schemeClr val="tx1"/>
                </a:solidFill>
              </a:rPr>
              <a:t>生</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效。</a:t>
            </a:r>
            <a:endParaRPr lang="en-US" altLang="zh-TW" sz="2800" b="1" dirty="0" smtClean="0">
              <a:solidFill>
                <a:schemeClr val="tx1"/>
              </a:solidFill>
            </a:endParaRPr>
          </a:p>
          <a:p>
            <a:r>
              <a:rPr lang="en-US" altLang="zh-TW" sz="2800" b="1" dirty="0" smtClean="0">
                <a:solidFill>
                  <a:schemeClr val="tx1"/>
                </a:solidFill>
              </a:rPr>
              <a:t>(</a:t>
            </a:r>
            <a:r>
              <a:rPr lang="zh-TW" altLang="en-US" sz="2800" b="1" dirty="0" smtClean="0">
                <a:solidFill>
                  <a:schemeClr val="tx1"/>
                </a:solidFill>
              </a:rPr>
              <a:t>二</a:t>
            </a:r>
            <a:r>
              <a:rPr lang="en-US" altLang="zh-TW" sz="2800" b="1" dirty="0" smtClean="0">
                <a:solidFill>
                  <a:schemeClr val="tx1"/>
                </a:solidFill>
              </a:rPr>
              <a:t>)</a:t>
            </a:r>
            <a:r>
              <a:rPr lang="zh-TW" altLang="zh-TW" sz="2800" b="1" dirty="0">
                <a:solidFill>
                  <a:schemeClr val="tx1"/>
                </a:solidFill>
              </a:rPr>
              <a:t>此階段的國際貿易法其特徵為：</a:t>
            </a:r>
          </a:p>
          <a:p>
            <a:r>
              <a:rPr lang="en-US" altLang="zh-TW" sz="2800" b="1" dirty="0" smtClean="0">
                <a:solidFill>
                  <a:schemeClr val="tx1"/>
                </a:solidFill>
              </a:rPr>
              <a:t>         </a:t>
            </a:r>
            <a:r>
              <a:rPr lang="zh-TW" altLang="zh-TW" sz="2800" b="1" dirty="0" smtClean="0">
                <a:solidFill>
                  <a:schemeClr val="tx1"/>
                </a:solidFill>
              </a:rPr>
              <a:t>1</a:t>
            </a:r>
            <a:r>
              <a:rPr lang="zh-TW" altLang="zh-TW" sz="2800" b="1" dirty="0">
                <a:solidFill>
                  <a:schemeClr val="tx1"/>
                </a:solidFill>
              </a:rPr>
              <a:t>.WTO的整體協定具有完整拘束</a:t>
            </a:r>
            <a:r>
              <a:rPr lang="zh-TW" altLang="zh-TW" sz="2800" b="1" dirty="0" smtClean="0">
                <a:solidFill>
                  <a:schemeClr val="tx1"/>
                </a:solidFill>
              </a:rPr>
              <a:t>性</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a:solidFill>
                  <a:schemeClr val="tx1"/>
                </a:solidFill>
              </a:rPr>
              <a:t>2.繼續透過談判或修訂擴大適用的貿易</a:t>
            </a:r>
            <a:r>
              <a:rPr lang="zh-TW" altLang="zh-TW" sz="2800" b="1" dirty="0" smtClean="0">
                <a:solidFill>
                  <a:schemeClr val="tx1"/>
                </a:solidFill>
              </a:rPr>
              <a:t>領域</a:t>
            </a:r>
            <a:endParaRPr lang="en-US" altLang="zh-TW" sz="2800" b="1" dirty="0" smtClean="0">
              <a:solidFill>
                <a:schemeClr val="tx1"/>
              </a:solidFill>
            </a:endParaRPr>
          </a:p>
          <a:p>
            <a:r>
              <a:rPr lang="en-US" altLang="zh-TW" sz="2800" dirty="0"/>
              <a:t> </a:t>
            </a:r>
            <a:r>
              <a:rPr lang="en-US" altLang="zh-TW" sz="2800" dirty="0" smtClean="0"/>
              <a:t>       </a:t>
            </a:r>
            <a:endParaRPr lang="zh-TW" altLang="zh-TW" sz="2800" dirty="0"/>
          </a:p>
          <a:p>
            <a:endParaRPr lang="zh-TW" altLang="zh-TW" sz="2800" dirty="0"/>
          </a:p>
          <a:p>
            <a:endParaRPr lang="en-US" altLang="zh-TW" sz="2600" b="1" dirty="0" smtClean="0"/>
          </a:p>
        </p:txBody>
      </p:sp>
    </p:spTree>
    <p:extLst>
      <p:ext uri="{BB962C8B-B14F-4D97-AF65-F5344CB8AC3E}">
        <p14:creationId xmlns:p14="http://schemas.microsoft.com/office/powerpoint/2010/main" val="8255376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295400" y="3200400"/>
            <a:ext cx="6877000" cy="2676872"/>
          </a:xfrm>
        </p:spPr>
        <p:txBody>
          <a:bodyPr>
            <a:noAutofit/>
          </a:bodyPr>
          <a:lstStyle/>
          <a:p>
            <a:r>
              <a:rPr lang="zh-TW" altLang="zh-TW" sz="4000" b="1" dirty="0" smtClean="0"/>
              <a:t>第</a:t>
            </a:r>
            <a:r>
              <a:rPr lang="zh-TW" altLang="en-US" sz="4000" b="1" dirty="0"/>
              <a:t>二</a:t>
            </a:r>
            <a:r>
              <a:rPr lang="zh-TW" altLang="zh-TW" sz="4000" b="1" dirty="0" smtClean="0"/>
              <a:t>章</a:t>
            </a:r>
            <a:r>
              <a:rPr lang="en-US" altLang="zh-TW" sz="4000" b="1" dirty="0" smtClean="0"/>
              <a:t>  </a:t>
            </a:r>
            <a:r>
              <a:rPr lang="zh-TW" altLang="zh-TW" sz="4000" b="1" dirty="0" smtClean="0"/>
              <a:t>國際貿易</a:t>
            </a:r>
            <a:r>
              <a:rPr lang="zh-TW" altLang="zh-TW" sz="4000" b="1" dirty="0"/>
              <a:t>法的法源</a:t>
            </a:r>
            <a:endParaRPr lang="en-US" altLang="zh-TW" sz="4000" b="1" dirty="0" smtClean="0"/>
          </a:p>
          <a:p>
            <a:r>
              <a:rPr lang="zh-TW" altLang="zh-TW" sz="3600" b="1" dirty="0"/>
              <a:t>第一節　條約與模範法</a:t>
            </a:r>
          </a:p>
          <a:p>
            <a:r>
              <a:rPr lang="zh-TW" altLang="zh-TW" sz="3600" b="1" dirty="0"/>
              <a:t>第二節　國際貿易習慣</a:t>
            </a:r>
          </a:p>
          <a:p>
            <a:r>
              <a:rPr lang="en-US" altLang="zh-TW" sz="3600" b="1" dirty="0" smtClean="0"/>
              <a:t>         </a:t>
            </a:r>
            <a:endParaRPr lang="zh-TW" altLang="en-US" sz="3600" b="1" dirty="0"/>
          </a:p>
        </p:txBody>
      </p:sp>
      <p:sp>
        <p:nvSpPr>
          <p:cNvPr id="2" name="標題 1"/>
          <p:cNvSpPr>
            <a:spLocks noGrp="1"/>
          </p:cNvSpPr>
          <p:nvPr>
            <p:ph type="ctrTitle"/>
          </p:nvPr>
        </p:nvSpPr>
        <p:spPr/>
        <p:txBody>
          <a:bodyPr/>
          <a:lstStyle/>
          <a:p>
            <a:r>
              <a:rPr lang="zh-TW" altLang="zh-TW" dirty="0"/>
              <a:t>第一篇 國際貿易法總論</a:t>
            </a:r>
            <a:endParaRPr lang="zh-TW" altLang="en-US" dirty="0"/>
          </a:p>
        </p:txBody>
      </p:sp>
    </p:spTree>
    <p:extLst>
      <p:ext uri="{BB962C8B-B14F-4D97-AF65-F5344CB8AC3E}">
        <p14:creationId xmlns:p14="http://schemas.microsoft.com/office/powerpoint/2010/main" val="11821141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03648" y="1412776"/>
            <a:ext cx="7019056"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b="1" dirty="0" smtClean="0"/>
              <a:t>第</a:t>
            </a:r>
            <a:r>
              <a:rPr lang="zh-TW" altLang="en-US" b="1" dirty="0" smtClean="0"/>
              <a:t>二</a:t>
            </a:r>
            <a:r>
              <a:rPr lang="zh-TW" altLang="zh-TW" b="1" dirty="0"/>
              <a:t>章</a:t>
            </a:r>
            <a:r>
              <a:rPr lang="en-US" altLang="zh-TW" b="1" dirty="0"/>
              <a:t>  </a:t>
            </a:r>
            <a:r>
              <a:rPr lang="zh-TW" altLang="zh-TW" b="1" dirty="0"/>
              <a:t>國際貿易法的法源</a:t>
            </a:r>
            <a:r>
              <a:rPr lang="en-US" altLang="zh-TW" b="1" dirty="0"/>
              <a:t/>
            </a:r>
            <a:br>
              <a:rPr lang="en-US" altLang="zh-TW" b="1" dirty="0"/>
            </a:br>
            <a:r>
              <a:rPr lang="en-US" altLang="zh-TW" b="1" dirty="0" smtClean="0"/>
              <a:t>        </a:t>
            </a:r>
            <a:r>
              <a:rPr lang="zh-TW" altLang="zh-TW" sz="3600" b="1" dirty="0" smtClean="0"/>
              <a:t>第一</a:t>
            </a:r>
            <a:r>
              <a:rPr lang="zh-TW" altLang="zh-TW" sz="3600" b="1" dirty="0"/>
              <a:t>節　條約與模範法</a:t>
            </a:r>
            <a:br>
              <a:rPr lang="zh-TW" altLang="zh-TW" sz="3600" b="1" dirty="0"/>
            </a:br>
            <a:r>
              <a:rPr lang="en-US" altLang="zh-TW" sz="3600" b="1" dirty="0" smtClean="0"/>
              <a:t>                 </a:t>
            </a:r>
            <a:r>
              <a:rPr lang="zh-TW" altLang="en-US" sz="3600" b="1" dirty="0" smtClean="0">
                <a:solidFill>
                  <a:schemeClr val="tx1"/>
                </a:solidFill>
              </a:rPr>
              <a:t>一</a:t>
            </a:r>
            <a:r>
              <a:rPr lang="zh-TW" altLang="en-US" sz="3600" b="1" dirty="0">
                <a:solidFill>
                  <a:schemeClr val="tx1"/>
                </a:solidFill>
              </a:rPr>
              <a:t>、</a:t>
            </a:r>
            <a:r>
              <a:rPr lang="zh-TW" altLang="zh-TW" sz="3600" b="1" dirty="0">
                <a:solidFill>
                  <a:schemeClr val="tx1"/>
                </a:solidFill>
              </a:rPr>
              <a:t>條約</a:t>
            </a:r>
            <a:r>
              <a:rPr lang="en-US" altLang="zh-TW" b="1" dirty="0"/>
              <a:t/>
            </a:r>
            <a:br>
              <a:rPr lang="en-US" altLang="zh-TW" b="1" dirty="0"/>
            </a:br>
            <a:endParaRPr lang="zh-TW" altLang="en-US" dirty="0"/>
          </a:p>
        </p:txBody>
      </p:sp>
      <p:sp>
        <p:nvSpPr>
          <p:cNvPr id="3" name="文字版面配置區 2"/>
          <p:cNvSpPr>
            <a:spLocks noGrp="1"/>
          </p:cNvSpPr>
          <p:nvPr>
            <p:ph type="body" idx="1"/>
          </p:nvPr>
        </p:nvSpPr>
        <p:spPr>
          <a:xfrm>
            <a:off x="539552" y="2636912"/>
            <a:ext cx="8136904" cy="961256"/>
          </a:xfrm>
        </p:spPr>
        <p:txBody>
          <a:bodyPr>
            <a:noAutofit/>
          </a:bodyPr>
          <a:lstStyle/>
          <a:p>
            <a:r>
              <a:rPr lang="en-US" altLang="zh-TW" sz="3200" b="1" dirty="0" smtClean="0">
                <a:solidFill>
                  <a:schemeClr val="tx1"/>
                </a:solidFill>
              </a:rPr>
              <a:t>(</a:t>
            </a:r>
            <a:r>
              <a:rPr lang="zh-TW" altLang="en-US" sz="3200" b="1" dirty="0" smtClean="0">
                <a:solidFill>
                  <a:schemeClr val="tx1"/>
                </a:solidFill>
              </a:rPr>
              <a:t>一</a:t>
            </a:r>
            <a:r>
              <a:rPr lang="en-US" altLang="zh-TW" sz="3200" b="1" dirty="0" smtClean="0">
                <a:solidFill>
                  <a:schemeClr val="tx1"/>
                </a:solidFill>
              </a:rPr>
              <a:t>)</a:t>
            </a:r>
            <a:r>
              <a:rPr lang="zh-TW" altLang="en-US" sz="3200" b="1" dirty="0" smtClean="0">
                <a:solidFill>
                  <a:schemeClr val="tx1"/>
                </a:solidFill>
              </a:rPr>
              <a:t>定義</a:t>
            </a:r>
            <a:r>
              <a:rPr lang="en-US" altLang="zh-TW" sz="3200" b="1" dirty="0" smtClean="0">
                <a:solidFill>
                  <a:schemeClr val="tx1"/>
                </a:solidFill>
              </a:rPr>
              <a:t>: </a:t>
            </a:r>
            <a:r>
              <a:rPr lang="zh-TW" altLang="zh-TW" sz="3200" b="1" dirty="0" smtClean="0">
                <a:solidFill>
                  <a:schemeClr val="tx1"/>
                </a:solidFill>
              </a:rPr>
              <a:t>二</a:t>
            </a:r>
            <a:r>
              <a:rPr lang="zh-TW" altLang="zh-TW" sz="3200" b="1" dirty="0">
                <a:solidFill>
                  <a:schemeClr val="tx1"/>
                </a:solidFill>
              </a:rPr>
              <a:t>個或二個以上的國家或國際</a:t>
            </a:r>
            <a:r>
              <a:rPr lang="zh-TW" altLang="zh-TW" sz="3200" b="1" dirty="0" smtClean="0">
                <a:solidFill>
                  <a:schemeClr val="tx1"/>
                </a:solidFill>
              </a:rPr>
              <a:t>組織</a:t>
            </a:r>
            <a:r>
              <a:rPr lang="en-US" altLang="zh-TW" sz="3200" b="1" dirty="0" smtClean="0">
                <a:solidFill>
                  <a:schemeClr val="tx1"/>
                </a:solidFill>
              </a:rPr>
              <a:t> </a:t>
            </a:r>
          </a:p>
          <a:p>
            <a:r>
              <a:rPr lang="en-US" altLang="zh-TW" sz="3200" b="1" dirty="0">
                <a:solidFill>
                  <a:schemeClr val="tx1"/>
                </a:solidFill>
              </a:rPr>
              <a:t> </a:t>
            </a:r>
            <a:r>
              <a:rPr lang="en-US" altLang="zh-TW" sz="3200" b="1" dirty="0" smtClean="0">
                <a:solidFill>
                  <a:schemeClr val="tx1"/>
                </a:solidFill>
              </a:rPr>
              <a:t>                  </a:t>
            </a:r>
            <a:r>
              <a:rPr lang="zh-TW" altLang="zh-TW" sz="3200" b="1" dirty="0" smtClean="0">
                <a:solidFill>
                  <a:schemeClr val="tx1"/>
                </a:solidFill>
              </a:rPr>
              <a:t>所締結</a:t>
            </a:r>
            <a:r>
              <a:rPr lang="zh-TW" altLang="zh-TW" sz="3200" b="1" dirty="0">
                <a:solidFill>
                  <a:schemeClr val="tx1"/>
                </a:solidFill>
              </a:rPr>
              <a:t>而受國際法規範的國際性</a:t>
            </a:r>
            <a:r>
              <a:rPr lang="zh-TW" altLang="zh-TW" sz="3200" b="1" dirty="0" smtClean="0">
                <a:solidFill>
                  <a:schemeClr val="tx1"/>
                </a:solidFill>
              </a:rPr>
              <a:t>協</a:t>
            </a:r>
            <a:endParaRPr lang="en-US" altLang="zh-TW" sz="3200" b="1" dirty="0" smtClean="0">
              <a:solidFill>
                <a:schemeClr val="tx1"/>
              </a:solidFill>
            </a:endParaRPr>
          </a:p>
          <a:p>
            <a:r>
              <a:rPr lang="en-US" altLang="zh-TW" sz="3200" b="1" dirty="0">
                <a:solidFill>
                  <a:schemeClr val="tx1"/>
                </a:solidFill>
              </a:rPr>
              <a:t> </a:t>
            </a:r>
            <a:r>
              <a:rPr lang="en-US" altLang="zh-TW" sz="3200" b="1" dirty="0" smtClean="0">
                <a:solidFill>
                  <a:schemeClr val="tx1"/>
                </a:solidFill>
              </a:rPr>
              <a:t>                  </a:t>
            </a:r>
            <a:r>
              <a:rPr lang="zh-TW" altLang="zh-TW" sz="3200" b="1" dirty="0" smtClean="0">
                <a:solidFill>
                  <a:schemeClr val="tx1"/>
                </a:solidFill>
              </a:rPr>
              <a:t>定。</a:t>
            </a:r>
            <a:endParaRPr lang="en-US" altLang="zh-TW" sz="3200" b="1" dirty="0" smtClean="0">
              <a:solidFill>
                <a:schemeClr val="tx1"/>
              </a:solidFill>
            </a:endParaRPr>
          </a:p>
          <a:p>
            <a:r>
              <a:rPr lang="en-US" altLang="zh-TW" sz="3200" b="1" dirty="0">
                <a:solidFill>
                  <a:schemeClr val="tx1"/>
                </a:solidFill>
              </a:rPr>
              <a:t>(</a:t>
            </a:r>
            <a:r>
              <a:rPr lang="zh-TW" altLang="en-US" sz="3200" b="1" dirty="0">
                <a:solidFill>
                  <a:schemeClr val="tx1"/>
                </a:solidFill>
              </a:rPr>
              <a:t>二</a:t>
            </a:r>
            <a:r>
              <a:rPr lang="en-US" altLang="zh-TW" sz="3200" b="1" dirty="0">
                <a:solidFill>
                  <a:schemeClr val="tx1"/>
                </a:solidFill>
              </a:rPr>
              <a:t>)</a:t>
            </a:r>
            <a:r>
              <a:rPr lang="zh-TW" altLang="en-US" sz="3200" b="1" dirty="0">
                <a:solidFill>
                  <a:schemeClr val="tx1"/>
                </a:solidFill>
              </a:rPr>
              <a:t>種類 </a:t>
            </a:r>
            <a:r>
              <a:rPr lang="en-US" altLang="zh-TW" sz="3200" b="1" dirty="0">
                <a:solidFill>
                  <a:schemeClr val="tx1"/>
                </a:solidFill>
              </a:rPr>
              <a:t>:  1</a:t>
            </a:r>
            <a:r>
              <a:rPr lang="zh-TW" altLang="en-US" sz="3200" b="1" dirty="0">
                <a:solidFill>
                  <a:schemeClr val="tx1"/>
                </a:solidFill>
              </a:rPr>
              <a:t>、</a:t>
            </a:r>
            <a:r>
              <a:rPr lang="zh-TW" altLang="zh-TW" sz="3200" b="1" dirty="0">
                <a:solidFill>
                  <a:schemeClr val="tx1"/>
                </a:solidFill>
              </a:rPr>
              <a:t>雙邊條約</a:t>
            </a:r>
            <a:endParaRPr lang="en-US" altLang="zh-TW" sz="3200" b="1" dirty="0">
              <a:solidFill>
                <a:schemeClr val="tx1"/>
              </a:solidFill>
            </a:endParaRPr>
          </a:p>
          <a:p>
            <a:r>
              <a:rPr lang="en-US" altLang="zh-TW" sz="3200" b="1" dirty="0">
                <a:solidFill>
                  <a:schemeClr val="tx1"/>
                </a:solidFill>
              </a:rPr>
              <a:t>                     </a:t>
            </a:r>
            <a:r>
              <a:rPr lang="en-US" altLang="zh-TW" sz="3200" b="1" dirty="0" smtClean="0">
                <a:solidFill>
                  <a:schemeClr val="tx1"/>
                </a:solidFill>
              </a:rPr>
              <a:t>2</a:t>
            </a:r>
            <a:r>
              <a:rPr lang="zh-TW" altLang="en-US" sz="3200" b="1" dirty="0">
                <a:solidFill>
                  <a:schemeClr val="tx1"/>
                </a:solidFill>
              </a:rPr>
              <a:t>、</a:t>
            </a:r>
            <a:r>
              <a:rPr lang="zh-TW" altLang="zh-TW" sz="3200" b="1" dirty="0">
                <a:solidFill>
                  <a:schemeClr val="tx1"/>
                </a:solidFill>
              </a:rPr>
              <a:t>區域性多邊條約</a:t>
            </a:r>
            <a:endParaRPr lang="en-US" altLang="zh-TW" sz="3200" b="1" dirty="0">
              <a:solidFill>
                <a:schemeClr val="tx1"/>
              </a:solidFill>
            </a:endParaRPr>
          </a:p>
          <a:p>
            <a:r>
              <a:rPr lang="en-US" altLang="zh-TW" sz="3200" b="1" dirty="0">
                <a:solidFill>
                  <a:schemeClr val="tx1"/>
                </a:solidFill>
              </a:rPr>
              <a:t>                    </a:t>
            </a:r>
            <a:r>
              <a:rPr lang="en-US" altLang="zh-TW" sz="3200" b="1" dirty="0" smtClean="0">
                <a:solidFill>
                  <a:schemeClr val="tx1"/>
                </a:solidFill>
              </a:rPr>
              <a:t> </a:t>
            </a:r>
            <a:r>
              <a:rPr lang="en-US" altLang="zh-TW" sz="3200" b="1" dirty="0">
                <a:solidFill>
                  <a:schemeClr val="tx1"/>
                </a:solidFill>
              </a:rPr>
              <a:t>3</a:t>
            </a:r>
            <a:r>
              <a:rPr lang="zh-TW" altLang="en-US" sz="3200" b="1" dirty="0">
                <a:solidFill>
                  <a:schemeClr val="tx1"/>
                </a:solidFill>
              </a:rPr>
              <a:t>、</a:t>
            </a:r>
            <a:r>
              <a:rPr lang="zh-TW" altLang="zh-TW" sz="3200" b="1" dirty="0">
                <a:solidFill>
                  <a:schemeClr val="tx1"/>
                </a:solidFill>
              </a:rPr>
              <a:t>世界性多邊條約（公約）</a:t>
            </a:r>
            <a:endParaRPr lang="en-US" altLang="zh-TW" sz="3200" b="1" dirty="0">
              <a:solidFill>
                <a:schemeClr val="tx1"/>
              </a:solidFill>
            </a:endParaRPr>
          </a:p>
          <a:p>
            <a:endParaRPr lang="en-US" altLang="zh-TW" sz="3200" b="1" dirty="0" smtClean="0"/>
          </a:p>
          <a:p>
            <a:endParaRPr lang="zh-TW" altLang="zh-TW" sz="3200" b="1" dirty="0"/>
          </a:p>
        </p:txBody>
      </p:sp>
    </p:spTree>
    <p:extLst>
      <p:ext uri="{BB962C8B-B14F-4D97-AF65-F5344CB8AC3E}">
        <p14:creationId xmlns:p14="http://schemas.microsoft.com/office/powerpoint/2010/main" val="264248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295400" y="3200400"/>
            <a:ext cx="6877000" cy="2676872"/>
          </a:xfrm>
        </p:spPr>
        <p:txBody>
          <a:bodyPr>
            <a:noAutofit/>
          </a:bodyPr>
          <a:lstStyle/>
          <a:p>
            <a:r>
              <a:rPr lang="zh-TW" altLang="zh-TW" sz="4000" b="1" dirty="0"/>
              <a:t>第一章　</a:t>
            </a:r>
            <a:r>
              <a:rPr lang="zh-TW" altLang="zh-TW" sz="4000" b="1" dirty="0" smtClean="0"/>
              <a:t>國際貿易</a:t>
            </a:r>
            <a:r>
              <a:rPr lang="zh-TW" altLang="zh-TW" sz="4000" b="1" dirty="0"/>
              <a:t>法的</a:t>
            </a:r>
            <a:r>
              <a:rPr lang="zh-TW" altLang="zh-TW" sz="4000" b="1" dirty="0" smtClean="0"/>
              <a:t>意義</a:t>
            </a:r>
            <a:endParaRPr lang="en-US" altLang="zh-TW" sz="4000" b="1" dirty="0" smtClean="0"/>
          </a:p>
          <a:p>
            <a:r>
              <a:rPr lang="zh-TW" altLang="zh-TW" sz="3600" b="1" dirty="0"/>
              <a:t>一、國際貿易法的</a:t>
            </a:r>
            <a:r>
              <a:rPr lang="zh-TW" altLang="zh-TW" sz="3600" b="1" dirty="0" smtClean="0"/>
              <a:t>定義</a:t>
            </a:r>
            <a:endParaRPr lang="en-US" altLang="zh-TW" sz="3600" b="1" dirty="0" smtClean="0"/>
          </a:p>
          <a:p>
            <a:r>
              <a:rPr lang="zh-TW" altLang="zh-TW" sz="3600" b="1" dirty="0"/>
              <a:t>二、國際貿易法的</a:t>
            </a:r>
            <a:r>
              <a:rPr lang="zh-TW" altLang="zh-TW" sz="3600" b="1" dirty="0" smtClean="0"/>
              <a:t>範圍</a:t>
            </a:r>
            <a:endParaRPr lang="en-US" altLang="zh-TW" sz="3600" b="1" dirty="0" smtClean="0"/>
          </a:p>
          <a:p>
            <a:r>
              <a:rPr lang="en-US" altLang="zh-TW" sz="3600" b="1" dirty="0" smtClean="0"/>
              <a:t>         </a:t>
            </a:r>
            <a:r>
              <a:rPr lang="zh-TW" altLang="zh-TW" sz="3600" b="1" dirty="0" smtClean="0"/>
              <a:t>三</a:t>
            </a:r>
            <a:r>
              <a:rPr lang="zh-TW" altLang="zh-TW" sz="3600" b="1" dirty="0"/>
              <a:t>、國際貿易法的發展階段</a:t>
            </a:r>
            <a:endParaRPr lang="zh-TW" altLang="en-US" sz="3600" b="1" dirty="0"/>
          </a:p>
        </p:txBody>
      </p:sp>
      <p:sp>
        <p:nvSpPr>
          <p:cNvPr id="2" name="標題 1"/>
          <p:cNvSpPr>
            <a:spLocks noGrp="1"/>
          </p:cNvSpPr>
          <p:nvPr>
            <p:ph type="ctrTitle"/>
          </p:nvPr>
        </p:nvSpPr>
        <p:spPr/>
        <p:txBody>
          <a:bodyPr/>
          <a:lstStyle/>
          <a:p>
            <a:r>
              <a:rPr lang="zh-TW" altLang="zh-TW" dirty="0"/>
              <a:t>第一篇 國際貿易法總論</a:t>
            </a:r>
            <a:endParaRPr lang="zh-TW" altLang="en-US" dirty="0"/>
          </a:p>
        </p:txBody>
      </p:sp>
    </p:spTree>
    <p:extLst>
      <p:ext uri="{BB962C8B-B14F-4D97-AF65-F5344CB8AC3E}">
        <p14:creationId xmlns:p14="http://schemas.microsoft.com/office/powerpoint/2010/main" val="24087625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75656" y="952500"/>
            <a:ext cx="7019056"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b="1" dirty="0"/>
              <a:t>第</a:t>
            </a:r>
            <a:r>
              <a:rPr lang="zh-TW" altLang="en-US" b="1" dirty="0"/>
              <a:t>二</a:t>
            </a:r>
            <a:r>
              <a:rPr lang="zh-TW" altLang="zh-TW" b="1" dirty="0"/>
              <a:t>章</a:t>
            </a:r>
            <a:r>
              <a:rPr lang="en-US" altLang="zh-TW" b="1" dirty="0"/>
              <a:t>  </a:t>
            </a:r>
            <a:r>
              <a:rPr lang="zh-TW" altLang="zh-TW" b="1" dirty="0"/>
              <a:t>國際貿易法的法源</a:t>
            </a:r>
            <a:r>
              <a:rPr lang="en-US" altLang="zh-TW" b="1" dirty="0"/>
              <a:t/>
            </a:r>
            <a:br>
              <a:rPr lang="en-US" altLang="zh-TW" b="1" dirty="0"/>
            </a:br>
            <a:r>
              <a:rPr lang="en-US" altLang="zh-TW" b="1" dirty="0" smtClean="0"/>
              <a:t>        </a:t>
            </a:r>
            <a:r>
              <a:rPr lang="zh-TW" altLang="zh-TW" sz="3600" b="1" dirty="0" smtClean="0"/>
              <a:t>第一</a:t>
            </a:r>
            <a:r>
              <a:rPr lang="zh-TW" altLang="zh-TW" sz="3600" b="1" dirty="0"/>
              <a:t>節　條約與模範法</a:t>
            </a:r>
            <a:br>
              <a:rPr lang="zh-TW" altLang="zh-TW" sz="3600" b="1" dirty="0"/>
            </a:br>
            <a:r>
              <a:rPr lang="en-US" altLang="zh-TW" sz="3600" b="1" dirty="0">
                <a:solidFill>
                  <a:schemeClr val="tx1"/>
                </a:solidFill>
              </a:rPr>
              <a:t> </a:t>
            </a:r>
            <a:r>
              <a:rPr lang="en-US" altLang="zh-TW" sz="3600" b="1" dirty="0" smtClean="0">
                <a:solidFill>
                  <a:schemeClr val="tx1"/>
                </a:solidFill>
              </a:rPr>
              <a:t>                </a:t>
            </a:r>
            <a:r>
              <a:rPr lang="zh-TW" altLang="en-US" sz="3600" b="1" dirty="0" smtClean="0">
                <a:solidFill>
                  <a:schemeClr val="tx1"/>
                </a:solidFill>
              </a:rPr>
              <a:t>一</a:t>
            </a:r>
            <a:r>
              <a:rPr lang="zh-TW" altLang="en-US" sz="3600" b="1" dirty="0">
                <a:solidFill>
                  <a:schemeClr val="tx1"/>
                </a:solidFill>
              </a:rPr>
              <a:t>、</a:t>
            </a:r>
            <a:r>
              <a:rPr lang="zh-TW" altLang="zh-TW" sz="3600" b="1" dirty="0" smtClean="0">
                <a:solidFill>
                  <a:schemeClr val="tx1"/>
                </a:solidFill>
              </a:rPr>
              <a:t>條約</a:t>
            </a:r>
            <a:r>
              <a:rPr lang="zh-TW" altLang="en-US" sz="3600" b="1" dirty="0">
                <a:solidFill>
                  <a:schemeClr val="tx1"/>
                </a:solidFill>
              </a:rPr>
              <a:t> </a:t>
            </a:r>
            <a:r>
              <a:rPr lang="en-US" altLang="zh-TW" sz="3600" b="1" dirty="0" smtClean="0">
                <a:solidFill>
                  <a:schemeClr val="tx1"/>
                </a:solidFill>
              </a:rPr>
              <a:t>(</a:t>
            </a:r>
            <a:r>
              <a:rPr lang="zh-TW" altLang="en-US" sz="3600" b="1" dirty="0" smtClean="0">
                <a:solidFill>
                  <a:schemeClr val="tx1"/>
                </a:solidFill>
              </a:rPr>
              <a:t>種類</a:t>
            </a:r>
            <a:r>
              <a:rPr lang="en-US" altLang="zh-TW" sz="3600" b="1" dirty="0" smtClean="0">
                <a:solidFill>
                  <a:schemeClr val="tx1"/>
                </a:solidFill>
              </a:rPr>
              <a:t>)</a:t>
            </a:r>
            <a:endParaRPr lang="zh-TW" altLang="en-US" sz="3600" dirty="0">
              <a:solidFill>
                <a:schemeClr val="tx1"/>
              </a:solidFill>
            </a:endParaRPr>
          </a:p>
        </p:txBody>
      </p:sp>
      <p:sp>
        <p:nvSpPr>
          <p:cNvPr id="3" name="文字版面配置區 2"/>
          <p:cNvSpPr>
            <a:spLocks noGrp="1"/>
          </p:cNvSpPr>
          <p:nvPr>
            <p:ph type="body" idx="1"/>
          </p:nvPr>
        </p:nvSpPr>
        <p:spPr>
          <a:xfrm>
            <a:off x="323528" y="2564904"/>
            <a:ext cx="8640960" cy="961256"/>
          </a:xfrm>
        </p:spPr>
        <p:txBody>
          <a:bodyPr>
            <a:noAutofit/>
          </a:bodyPr>
          <a:lstStyle/>
          <a:p>
            <a:r>
              <a:rPr lang="en-US" altLang="zh-TW" sz="2800" b="1" dirty="0" smtClean="0">
                <a:solidFill>
                  <a:schemeClr val="tx1"/>
                </a:solidFill>
              </a:rPr>
              <a:t>1</a:t>
            </a:r>
            <a:r>
              <a:rPr lang="zh-TW" altLang="en-US" sz="2800" b="1" dirty="0" smtClean="0">
                <a:solidFill>
                  <a:schemeClr val="tx1"/>
                </a:solidFill>
              </a:rPr>
              <a:t>、</a:t>
            </a:r>
            <a:r>
              <a:rPr lang="zh-TW" altLang="zh-TW" sz="2800" b="1" dirty="0" smtClean="0">
                <a:solidFill>
                  <a:schemeClr val="tx1"/>
                </a:solidFill>
              </a:rPr>
              <a:t>雙邊條約</a:t>
            </a:r>
            <a:r>
              <a:rPr lang="en-US" altLang="zh-TW" sz="2800" b="1" dirty="0" smtClean="0">
                <a:solidFill>
                  <a:schemeClr val="tx1"/>
                </a:solidFill>
              </a:rPr>
              <a:t> :</a:t>
            </a:r>
          </a:p>
          <a:p>
            <a:r>
              <a:rPr lang="en-US" altLang="zh-TW" sz="2600" b="1" dirty="0">
                <a:solidFill>
                  <a:schemeClr val="tx1"/>
                </a:solidFill>
              </a:rPr>
              <a:t> </a:t>
            </a:r>
            <a:r>
              <a:rPr lang="en-US" altLang="zh-TW" sz="2600" b="1" dirty="0" smtClean="0">
                <a:solidFill>
                  <a:schemeClr val="tx1"/>
                </a:solidFill>
              </a:rPr>
              <a:t>  (1)</a:t>
            </a:r>
            <a:r>
              <a:rPr lang="zh-TW" altLang="zh-TW" sz="2600" b="1" dirty="0" smtClean="0">
                <a:solidFill>
                  <a:schemeClr val="tx1"/>
                </a:solidFill>
              </a:rPr>
              <a:t>最</a:t>
            </a:r>
            <a:r>
              <a:rPr lang="zh-TW" altLang="zh-TW" sz="2600" b="1" dirty="0">
                <a:solidFill>
                  <a:schemeClr val="tx1"/>
                </a:solidFill>
              </a:rPr>
              <a:t>具代表性的是友好通商航海條約（</a:t>
            </a:r>
            <a:r>
              <a:rPr lang="en-US" altLang="zh-TW" sz="2600" b="1" dirty="0">
                <a:solidFill>
                  <a:schemeClr val="tx1"/>
                </a:solidFill>
              </a:rPr>
              <a:t>Treaty of Friendship Commerce and Navigation</a:t>
            </a:r>
            <a:r>
              <a:rPr lang="zh-TW" altLang="zh-TW" sz="2600" b="1" dirty="0" smtClean="0">
                <a:solidFill>
                  <a:schemeClr val="tx1"/>
                </a:solidFill>
              </a:rPr>
              <a:t>）</a:t>
            </a:r>
            <a:r>
              <a:rPr lang="zh-TW" altLang="en-US" sz="2600" b="1" dirty="0" smtClean="0">
                <a:solidFill>
                  <a:schemeClr val="tx1"/>
                </a:solidFill>
              </a:rPr>
              <a:t>，</a:t>
            </a:r>
            <a:r>
              <a:rPr lang="zh-TW" altLang="zh-TW" sz="2600" b="1" dirty="0">
                <a:solidFill>
                  <a:schemeClr val="tx1"/>
                </a:solidFill>
              </a:rPr>
              <a:t>隨者</a:t>
            </a:r>
            <a:r>
              <a:rPr lang="en-US" altLang="zh-TW" sz="2600" b="1" dirty="0">
                <a:solidFill>
                  <a:schemeClr val="tx1"/>
                </a:solidFill>
              </a:rPr>
              <a:t>WTO</a:t>
            </a:r>
            <a:r>
              <a:rPr lang="zh-TW" altLang="zh-TW" sz="2600" b="1" dirty="0">
                <a:solidFill>
                  <a:schemeClr val="tx1"/>
                </a:solidFill>
              </a:rPr>
              <a:t>的會員國逐漸</a:t>
            </a:r>
            <a:r>
              <a:rPr lang="zh-TW" altLang="zh-TW" sz="2600" b="1" dirty="0" smtClean="0">
                <a:solidFill>
                  <a:schemeClr val="tx1"/>
                </a:solidFill>
              </a:rPr>
              <a:t>增加</a:t>
            </a:r>
            <a:r>
              <a:rPr lang="zh-TW" altLang="en-US" sz="2600" b="1" dirty="0" smtClean="0">
                <a:solidFill>
                  <a:schemeClr val="tx1"/>
                </a:solidFill>
              </a:rPr>
              <a:t>，</a:t>
            </a:r>
            <a:r>
              <a:rPr lang="zh-TW" altLang="zh-TW" sz="2600" b="1" dirty="0" smtClean="0">
                <a:solidFill>
                  <a:schemeClr val="tx1"/>
                </a:solidFill>
              </a:rPr>
              <a:t>在</a:t>
            </a:r>
            <a:r>
              <a:rPr lang="zh-TW" altLang="zh-TW" sz="2600" b="1" dirty="0">
                <a:solidFill>
                  <a:schemeClr val="tx1"/>
                </a:solidFill>
              </a:rPr>
              <a:t>最會國待遇原則的多邊適用</a:t>
            </a:r>
            <a:r>
              <a:rPr lang="zh-TW" altLang="zh-TW" sz="2600" b="1" dirty="0" smtClean="0">
                <a:solidFill>
                  <a:schemeClr val="tx1"/>
                </a:solidFill>
              </a:rPr>
              <a:t>下</a:t>
            </a:r>
            <a:r>
              <a:rPr lang="zh-TW" altLang="en-US" sz="2600" b="1" dirty="0" smtClean="0">
                <a:solidFill>
                  <a:schemeClr val="tx1"/>
                </a:solidFill>
              </a:rPr>
              <a:t>，</a:t>
            </a:r>
            <a:r>
              <a:rPr lang="zh-TW" altLang="zh-TW" sz="2600" b="1" dirty="0" smtClean="0">
                <a:solidFill>
                  <a:schemeClr val="tx1"/>
                </a:solidFill>
              </a:rPr>
              <a:t>友好</a:t>
            </a:r>
            <a:r>
              <a:rPr lang="zh-TW" altLang="zh-TW" sz="2600" b="1" dirty="0">
                <a:solidFill>
                  <a:schemeClr val="tx1"/>
                </a:solidFill>
              </a:rPr>
              <a:t>通商行海條約就逐見沒落</a:t>
            </a:r>
            <a:r>
              <a:rPr lang="zh-TW" altLang="zh-TW" sz="2600" b="1" dirty="0" smtClean="0">
                <a:solidFill>
                  <a:schemeClr val="tx1"/>
                </a:solidFill>
              </a:rPr>
              <a:t>。</a:t>
            </a:r>
            <a:endParaRPr lang="en-US" altLang="zh-TW" sz="2600" b="1" dirty="0" smtClean="0">
              <a:solidFill>
                <a:schemeClr val="tx1"/>
              </a:solidFill>
            </a:endParaRPr>
          </a:p>
          <a:p>
            <a:r>
              <a:rPr lang="en-US" altLang="zh-TW" sz="2600" b="1" dirty="0" smtClean="0">
                <a:solidFill>
                  <a:schemeClr val="tx1"/>
                </a:solidFill>
              </a:rPr>
              <a:t>   (</a:t>
            </a:r>
            <a:r>
              <a:rPr lang="en-US" altLang="zh-TW" sz="2600" b="1" dirty="0">
                <a:solidFill>
                  <a:schemeClr val="tx1"/>
                </a:solidFill>
              </a:rPr>
              <a:t>2)</a:t>
            </a:r>
            <a:r>
              <a:rPr lang="zh-TW" altLang="zh-TW" sz="2600" b="1" dirty="0">
                <a:solidFill>
                  <a:schemeClr val="tx1"/>
                </a:solidFill>
              </a:rPr>
              <a:t>架構型條約</a:t>
            </a:r>
            <a:r>
              <a:rPr lang="en-US" altLang="zh-TW" sz="2600" b="1" dirty="0">
                <a:solidFill>
                  <a:schemeClr val="tx1"/>
                </a:solidFill>
              </a:rPr>
              <a:t> (Framework treaty): </a:t>
            </a:r>
            <a:r>
              <a:rPr lang="zh-TW" altLang="zh-TW" sz="2600" b="1" dirty="0">
                <a:solidFill>
                  <a:schemeClr val="tx1"/>
                </a:solidFill>
              </a:rPr>
              <a:t>乃雙方就權利義務於條約中為一般原則性規定，其權義內容隨時用另外制定議定書或附屬書類方式定期檢討補充或修正。例如我與美國簽訂的「中美貿易及投資架構協定」即是這種情形</a:t>
            </a:r>
            <a:r>
              <a:rPr lang="zh-TW" altLang="en-US" sz="2600" b="1" dirty="0">
                <a:solidFill>
                  <a:schemeClr val="tx1"/>
                </a:solidFill>
              </a:rPr>
              <a:t>，</a:t>
            </a:r>
            <a:r>
              <a:rPr lang="zh-TW" altLang="zh-TW" sz="2600" b="1" dirty="0">
                <a:solidFill>
                  <a:schemeClr val="tx1"/>
                </a:solidFill>
              </a:rPr>
              <a:t>每年定期聚會</a:t>
            </a:r>
            <a:r>
              <a:rPr lang="zh-TW" altLang="en-US" sz="2600" b="1" dirty="0">
                <a:solidFill>
                  <a:schemeClr val="tx1"/>
                </a:solidFill>
              </a:rPr>
              <a:t>，</a:t>
            </a:r>
            <a:r>
              <a:rPr lang="zh-TW" altLang="zh-TW" sz="2600" b="1" dirty="0">
                <a:solidFill>
                  <a:schemeClr val="tx1"/>
                </a:solidFill>
              </a:rPr>
              <a:t>把內容包括入協定裡面。</a:t>
            </a:r>
            <a:endParaRPr lang="en-US" altLang="zh-TW" sz="2600" b="1" dirty="0">
              <a:solidFill>
                <a:schemeClr val="tx1"/>
              </a:solidFill>
            </a:endParaRPr>
          </a:p>
          <a:p>
            <a:endParaRPr lang="en-US" altLang="zh-TW" sz="3200" b="1" dirty="0" smtClean="0"/>
          </a:p>
          <a:p>
            <a:endParaRPr lang="en-US" altLang="zh-TW" sz="3200" b="1" dirty="0" smtClean="0"/>
          </a:p>
          <a:p>
            <a:endParaRPr lang="zh-TW" altLang="en-US" sz="3000" b="1" dirty="0"/>
          </a:p>
        </p:txBody>
      </p:sp>
    </p:spTree>
    <p:extLst>
      <p:ext uri="{BB962C8B-B14F-4D97-AF65-F5344CB8AC3E}">
        <p14:creationId xmlns:p14="http://schemas.microsoft.com/office/powerpoint/2010/main" val="33374168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75656" y="952500"/>
            <a:ext cx="7019056"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b="1" dirty="0"/>
              <a:t>第</a:t>
            </a:r>
            <a:r>
              <a:rPr lang="zh-TW" altLang="en-US" b="1" dirty="0"/>
              <a:t>二</a:t>
            </a:r>
            <a:r>
              <a:rPr lang="zh-TW" altLang="zh-TW" b="1" dirty="0"/>
              <a:t>章</a:t>
            </a:r>
            <a:r>
              <a:rPr lang="en-US" altLang="zh-TW" b="1" dirty="0"/>
              <a:t>  </a:t>
            </a:r>
            <a:r>
              <a:rPr lang="zh-TW" altLang="zh-TW" b="1" dirty="0"/>
              <a:t>國際貿易法的法源</a:t>
            </a:r>
            <a:r>
              <a:rPr lang="en-US" altLang="zh-TW" b="1" dirty="0"/>
              <a:t/>
            </a:r>
            <a:br>
              <a:rPr lang="en-US" altLang="zh-TW" b="1" dirty="0"/>
            </a:br>
            <a:r>
              <a:rPr lang="en-US" altLang="zh-TW" b="1" dirty="0" smtClean="0"/>
              <a:t>        </a:t>
            </a:r>
            <a:r>
              <a:rPr lang="zh-TW" altLang="zh-TW" sz="3600" b="1" dirty="0" smtClean="0"/>
              <a:t>第一</a:t>
            </a:r>
            <a:r>
              <a:rPr lang="zh-TW" altLang="zh-TW" sz="3600" b="1" dirty="0"/>
              <a:t>節　條約與模範法</a:t>
            </a:r>
            <a:br>
              <a:rPr lang="zh-TW" altLang="zh-TW" sz="3600" b="1" dirty="0"/>
            </a:br>
            <a:r>
              <a:rPr lang="en-US" altLang="zh-TW" sz="3600" b="1" dirty="0"/>
              <a:t> </a:t>
            </a:r>
            <a:r>
              <a:rPr lang="en-US" altLang="zh-TW" sz="3600" b="1" dirty="0" smtClean="0"/>
              <a:t>                </a:t>
            </a:r>
            <a:r>
              <a:rPr lang="zh-TW" altLang="en-US" sz="3600" b="1" dirty="0" smtClean="0">
                <a:solidFill>
                  <a:schemeClr val="tx1"/>
                </a:solidFill>
              </a:rPr>
              <a:t>一</a:t>
            </a:r>
            <a:r>
              <a:rPr lang="zh-TW" altLang="en-US" sz="3600" b="1" dirty="0">
                <a:solidFill>
                  <a:schemeClr val="tx1"/>
                </a:solidFill>
              </a:rPr>
              <a:t>、</a:t>
            </a:r>
            <a:r>
              <a:rPr lang="zh-TW" altLang="zh-TW" sz="3600" b="1" dirty="0" smtClean="0">
                <a:solidFill>
                  <a:schemeClr val="tx1"/>
                </a:solidFill>
              </a:rPr>
              <a:t>條約</a:t>
            </a:r>
            <a:r>
              <a:rPr lang="zh-TW" altLang="en-US" sz="3600" b="1" dirty="0">
                <a:solidFill>
                  <a:schemeClr val="tx1"/>
                </a:solidFill>
              </a:rPr>
              <a:t> </a:t>
            </a:r>
            <a:r>
              <a:rPr lang="en-US" altLang="zh-TW" sz="3600" b="1" dirty="0" smtClean="0">
                <a:solidFill>
                  <a:schemeClr val="tx1"/>
                </a:solidFill>
              </a:rPr>
              <a:t>(</a:t>
            </a:r>
            <a:r>
              <a:rPr lang="zh-TW" altLang="en-US" sz="3600" b="1" dirty="0" smtClean="0">
                <a:solidFill>
                  <a:schemeClr val="tx1"/>
                </a:solidFill>
              </a:rPr>
              <a:t>種類</a:t>
            </a:r>
            <a:r>
              <a:rPr lang="en-US" altLang="zh-TW" sz="3600" b="1" dirty="0" smtClean="0">
                <a:solidFill>
                  <a:schemeClr val="tx1"/>
                </a:solidFill>
              </a:rPr>
              <a:t>)</a:t>
            </a:r>
            <a:endParaRPr lang="zh-TW" altLang="en-US" sz="3600" dirty="0">
              <a:solidFill>
                <a:schemeClr val="tx1"/>
              </a:solidFill>
            </a:endParaRPr>
          </a:p>
        </p:txBody>
      </p:sp>
      <p:sp>
        <p:nvSpPr>
          <p:cNvPr id="3" name="文字版面配置區 2"/>
          <p:cNvSpPr>
            <a:spLocks noGrp="1"/>
          </p:cNvSpPr>
          <p:nvPr>
            <p:ph type="body" idx="1"/>
          </p:nvPr>
        </p:nvSpPr>
        <p:spPr>
          <a:xfrm>
            <a:off x="611560" y="2564904"/>
            <a:ext cx="8064896" cy="961256"/>
          </a:xfrm>
        </p:spPr>
        <p:txBody>
          <a:bodyPr>
            <a:noAutofit/>
          </a:bodyPr>
          <a:lstStyle/>
          <a:p>
            <a:r>
              <a:rPr lang="en-US" altLang="zh-TW" sz="2800" b="1" dirty="0" smtClean="0">
                <a:solidFill>
                  <a:schemeClr val="tx1"/>
                </a:solidFill>
              </a:rPr>
              <a:t>2</a:t>
            </a:r>
            <a:r>
              <a:rPr lang="zh-TW" altLang="en-US" sz="2800" b="1" dirty="0" smtClean="0">
                <a:solidFill>
                  <a:schemeClr val="tx1"/>
                </a:solidFill>
              </a:rPr>
              <a:t>、</a:t>
            </a:r>
            <a:r>
              <a:rPr lang="zh-TW" altLang="zh-TW" sz="3200" b="1" dirty="0">
                <a:solidFill>
                  <a:schemeClr val="tx1"/>
                </a:solidFill>
              </a:rPr>
              <a:t>區域性多邊</a:t>
            </a:r>
            <a:r>
              <a:rPr lang="zh-TW" altLang="zh-TW" sz="3200" b="1" dirty="0" smtClean="0">
                <a:solidFill>
                  <a:schemeClr val="tx1"/>
                </a:solidFill>
              </a:rPr>
              <a:t>條約</a:t>
            </a:r>
            <a:r>
              <a:rPr lang="en-US" altLang="zh-TW" sz="3200" b="1" dirty="0" smtClean="0">
                <a:solidFill>
                  <a:schemeClr val="tx1"/>
                </a:solidFill>
              </a:rPr>
              <a:t> : </a:t>
            </a:r>
          </a:p>
          <a:p>
            <a:r>
              <a:rPr lang="en-US" altLang="zh-TW" sz="3200" b="1" dirty="0">
                <a:solidFill>
                  <a:schemeClr val="tx1"/>
                </a:solidFill>
              </a:rPr>
              <a:t> </a:t>
            </a:r>
            <a:r>
              <a:rPr lang="en-US" altLang="zh-TW" sz="3200" b="1" dirty="0" smtClean="0">
                <a:solidFill>
                  <a:schemeClr val="tx1"/>
                </a:solidFill>
              </a:rPr>
              <a:t>     </a:t>
            </a:r>
            <a:r>
              <a:rPr lang="zh-TW" altLang="zh-TW" sz="3200" b="1" dirty="0" smtClean="0">
                <a:solidFill>
                  <a:schemeClr val="tx1"/>
                </a:solidFill>
              </a:rPr>
              <a:t>乃</a:t>
            </a:r>
            <a:r>
              <a:rPr lang="zh-TW" altLang="zh-TW" sz="3200" b="1" dirty="0">
                <a:solidFill>
                  <a:schemeClr val="tx1"/>
                </a:solidFill>
              </a:rPr>
              <a:t>指為設立區域性</a:t>
            </a:r>
            <a:r>
              <a:rPr lang="zh-TW" altLang="zh-TW" sz="3200" b="1" dirty="0" smtClean="0">
                <a:solidFill>
                  <a:schemeClr val="tx1"/>
                </a:solidFill>
              </a:rPr>
              <a:t>國際經貿</a:t>
            </a:r>
            <a:r>
              <a:rPr lang="zh-TW" altLang="zh-TW" sz="3200" b="1" dirty="0">
                <a:solidFill>
                  <a:schemeClr val="tx1"/>
                </a:solidFill>
              </a:rPr>
              <a:t>組織的基本</a:t>
            </a:r>
            <a:r>
              <a:rPr lang="zh-TW" altLang="zh-TW" sz="3200" b="1" dirty="0" smtClean="0">
                <a:solidFill>
                  <a:schemeClr val="tx1"/>
                </a:solidFill>
              </a:rPr>
              <a:t>條</a:t>
            </a:r>
            <a:endParaRPr lang="en-US" altLang="zh-TW" sz="3200" b="1" dirty="0" smtClean="0">
              <a:solidFill>
                <a:schemeClr val="tx1"/>
              </a:solidFill>
            </a:endParaRPr>
          </a:p>
          <a:p>
            <a:r>
              <a:rPr lang="en-US" altLang="zh-TW" sz="3200" b="1" dirty="0">
                <a:solidFill>
                  <a:schemeClr val="tx1"/>
                </a:solidFill>
              </a:rPr>
              <a:t> </a:t>
            </a:r>
            <a:r>
              <a:rPr lang="en-US" altLang="zh-TW" sz="3200" b="1" dirty="0" smtClean="0">
                <a:solidFill>
                  <a:schemeClr val="tx1"/>
                </a:solidFill>
              </a:rPr>
              <a:t>     </a:t>
            </a:r>
            <a:r>
              <a:rPr lang="zh-TW" altLang="zh-TW" sz="3200" b="1" dirty="0" smtClean="0">
                <a:solidFill>
                  <a:schemeClr val="tx1"/>
                </a:solidFill>
              </a:rPr>
              <a:t>約</a:t>
            </a:r>
            <a:r>
              <a:rPr lang="zh-TW" altLang="zh-TW" sz="3200" b="1" dirty="0">
                <a:solidFill>
                  <a:schemeClr val="tx1"/>
                </a:solidFill>
              </a:rPr>
              <a:t>，即區域性經濟一體化</a:t>
            </a:r>
            <a:r>
              <a:rPr lang="zh-TW" altLang="zh-TW" sz="3200" b="1" dirty="0" smtClean="0">
                <a:solidFill>
                  <a:schemeClr val="tx1"/>
                </a:solidFill>
              </a:rPr>
              <a:t>協議和</a:t>
            </a:r>
            <a:r>
              <a:rPr lang="zh-TW" altLang="zh-TW" sz="3200" b="1" dirty="0">
                <a:solidFill>
                  <a:schemeClr val="tx1"/>
                </a:solidFill>
              </a:rPr>
              <a:t>區域性</a:t>
            </a:r>
            <a:r>
              <a:rPr lang="zh-TW" altLang="zh-TW" sz="3200" b="1" dirty="0" smtClean="0">
                <a:solidFill>
                  <a:schemeClr val="tx1"/>
                </a:solidFill>
              </a:rPr>
              <a:t>經</a:t>
            </a:r>
            <a:endParaRPr lang="en-US" altLang="zh-TW" sz="3200" b="1" dirty="0" smtClean="0">
              <a:solidFill>
                <a:schemeClr val="tx1"/>
              </a:solidFill>
            </a:endParaRPr>
          </a:p>
          <a:p>
            <a:r>
              <a:rPr lang="en-US" altLang="zh-TW" sz="3200" b="1" dirty="0">
                <a:solidFill>
                  <a:schemeClr val="tx1"/>
                </a:solidFill>
              </a:rPr>
              <a:t> </a:t>
            </a:r>
            <a:r>
              <a:rPr lang="en-US" altLang="zh-TW" sz="3200" b="1" dirty="0" smtClean="0">
                <a:solidFill>
                  <a:schemeClr val="tx1"/>
                </a:solidFill>
              </a:rPr>
              <a:t>     </a:t>
            </a:r>
            <a:r>
              <a:rPr lang="zh-TW" altLang="zh-TW" sz="3200" b="1" dirty="0" smtClean="0">
                <a:solidFill>
                  <a:schemeClr val="tx1"/>
                </a:solidFill>
              </a:rPr>
              <a:t>貿</a:t>
            </a:r>
            <a:r>
              <a:rPr lang="zh-TW" altLang="zh-TW" sz="3200" b="1" dirty="0">
                <a:solidFill>
                  <a:schemeClr val="tx1"/>
                </a:solidFill>
              </a:rPr>
              <a:t>組織為和諧成員國對外</a:t>
            </a:r>
            <a:r>
              <a:rPr lang="zh-TW" altLang="zh-TW" sz="3200" b="1" dirty="0" smtClean="0">
                <a:solidFill>
                  <a:schemeClr val="tx1"/>
                </a:solidFill>
              </a:rPr>
              <a:t>經貿政策</a:t>
            </a:r>
            <a:r>
              <a:rPr lang="zh-TW" altLang="zh-TW" sz="3200" b="1" dirty="0">
                <a:solidFill>
                  <a:schemeClr val="tx1"/>
                </a:solidFill>
              </a:rPr>
              <a:t>而</a:t>
            </a:r>
            <a:r>
              <a:rPr lang="zh-TW" altLang="zh-TW" sz="3200" b="1" dirty="0" smtClean="0">
                <a:solidFill>
                  <a:schemeClr val="tx1"/>
                </a:solidFill>
              </a:rPr>
              <a:t>簽訂</a:t>
            </a:r>
            <a:endParaRPr lang="en-US" altLang="zh-TW" sz="3200" b="1" dirty="0" smtClean="0">
              <a:solidFill>
                <a:schemeClr val="tx1"/>
              </a:solidFill>
            </a:endParaRPr>
          </a:p>
          <a:p>
            <a:r>
              <a:rPr lang="en-US" altLang="zh-TW" sz="3200" b="1" dirty="0">
                <a:solidFill>
                  <a:schemeClr val="tx1"/>
                </a:solidFill>
              </a:rPr>
              <a:t> </a:t>
            </a:r>
            <a:r>
              <a:rPr lang="en-US" altLang="zh-TW" sz="3200" b="1" dirty="0" smtClean="0">
                <a:solidFill>
                  <a:schemeClr val="tx1"/>
                </a:solidFill>
              </a:rPr>
              <a:t>     </a:t>
            </a:r>
            <a:r>
              <a:rPr lang="zh-TW" altLang="zh-TW" sz="3200" b="1" dirty="0" smtClean="0">
                <a:solidFill>
                  <a:schemeClr val="tx1"/>
                </a:solidFill>
              </a:rPr>
              <a:t>的</a:t>
            </a:r>
            <a:r>
              <a:rPr lang="zh-TW" altLang="zh-TW" sz="3200" b="1" dirty="0">
                <a:solidFill>
                  <a:schemeClr val="tx1"/>
                </a:solidFill>
              </a:rPr>
              <a:t>條約</a:t>
            </a:r>
            <a:r>
              <a:rPr lang="zh-TW" altLang="zh-TW" sz="3200" b="1" dirty="0" smtClean="0">
                <a:solidFill>
                  <a:schemeClr val="tx1"/>
                </a:solidFill>
              </a:rPr>
              <a:t>。</a:t>
            </a:r>
            <a:endParaRPr lang="en-US" altLang="zh-TW" sz="3200" b="1" dirty="0" smtClean="0">
              <a:solidFill>
                <a:schemeClr val="tx1"/>
              </a:solidFill>
            </a:endParaRPr>
          </a:p>
          <a:p>
            <a:r>
              <a:rPr lang="en-US" altLang="zh-TW" sz="3200" b="1" dirty="0">
                <a:solidFill>
                  <a:schemeClr val="tx1"/>
                </a:solidFill>
              </a:rPr>
              <a:t> </a:t>
            </a:r>
            <a:r>
              <a:rPr lang="en-US" altLang="zh-TW" sz="3200" b="1" dirty="0" smtClean="0">
                <a:solidFill>
                  <a:schemeClr val="tx1"/>
                </a:solidFill>
              </a:rPr>
              <a:t>     </a:t>
            </a:r>
            <a:r>
              <a:rPr lang="zh-TW" altLang="zh-TW" sz="3200" b="1" dirty="0" smtClean="0">
                <a:solidFill>
                  <a:schemeClr val="tx1"/>
                </a:solidFill>
              </a:rPr>
              <a:t>例如</a:t>
            </a:r>
            <a:r>
              <a:rPr lang="en-US" altLang="zh-TW" sz="3200" b="1" dirty="0" smtClean="0">
                <a:solidFill>
                  <a:schemeClr val="tx1"/>
                </a:solidFill>
              </a:rPr>
              <a:t>:</a:t>
            </a:r>
            <a:r>
              <a:rPr lang="zh-TW" altLang="zh-TW" sz="3200" b="1" dirty="0" smtClean="0">
                <a:solidFill>
                  <a:schemeClr val="tx1"/>
                </a:solidFill>
              </a:rPr>
              <a:t>北美</a:t>
            </a:r>
            <a:r>
              <a:rPr lang="zh-TW" altLang="zh-TW" sz="3200" b="1" dirty="0">
                <a:solidFill>
                  <a:schemeClr val="tx1"/>
                </a:solidFill>
              </a:rPr>
              <a:t>自由貿易</a:t>
            </a:r>
            <a:r>
              <a:rPr lang="zh-TW" altLang="zh-TW" sz="3200" b="1" dirty="0" smtClean="0">
                <a:solidFill>
                  <a:schemeClr val="tx1"/>
                </a:solidFill>
              </a:rPr>
              <a:t>協定</a:t>
            </a:r>
            <a:r>
              <a:rPr lang="zh-TW" altLang="en-US" sz="3200" b="1" dirty="0" smtClean="0">
                <a:solidFill>
                  <a:schemeClr val="tx1"/>
                </a:solidFill>
              </a:rPr>
              <a:t>，</a:t>
            </a:r>
            <a:r>
              <a:rPr lang="zh-TW" altLang="zh-TW" sz="3200" b="1" dirty="0" smtClean="0">
                <a:solidFill>
                  <a:schemeClr val="tx1"/>
                </a:solidFill>
              </a:rPr>
              <a:t>亞太</a:t>
            </a:r>
            <a:r>
              <a:rPr lang="zh-TW" altLang="zh-TW" sz="3200" b="1" dirty="0">
                <a:solidFill>
                  <a:schemeClr val="tx1"/>
                </a:solidFill>
              </a:rPr>
              <a:t>自由</a:t>
            </a:r>
            <a:r>
              <a:rPr lang="zh-TW" altLang="zh-TW" sz="3200" b="1" dirty="0" smtClean="0">
                <a:solidFill>
                  <a:schemeClr val="tx1"/>
                </a:solidFill>
              </a:rPr>
              <a:t>貿易</a:t>
            </a:r>
            <a:endParaRPr lang="en-US" altLang="zh-TW" sz="3200" b="1" dirty="0" smtClean="0">
              <a:solidFill>
                <a:schemeClr val="tx1"/>
              </a:solidFill>
            </a:endParaRPr>
          </a:p>
          <a:p>
            <a:r>
              <a:rPr lang="en-US" altLang="zh-TW" sz="3200" b="1" dirty="0">
                <a:solidFill>
                  <a:schemeClr val="tx1"/>
                </a:solidFill>
              </a:rPr>
              <a:t> </a:t>
            </a:r>
            <a:r>
              <a:rPr lang="en-US" altLang="zh-TW" sz="3200" b="1" dirty="0" smtClean="0">
                <a:solidFill>
                  <a:schemeClr val="tx1"/>
                </a:solidFill>
              </a:rPr>
              <a:t>               </a:t>
            </a:r>
            <a:r>
              <a:rPr lang="zh-TW" altLang="zh-TW" sz="3200" b="1" dirty="0" smtClean="0">
                <a:solidFill>
                  <a:schemeClr val="tx1"/>
                </a:solidFill>
              </a:rPr>
              <a:t>協定</a:t>
            </a:r>
            <a:r>
              <a:rPr lang="zh-TW" altLang="zh-TW" sz="3200" b="1" dirty="0">
                <a:solidFill>
                  <a:schemeClr val="tx1"/>
                </a:solidFill>
              </a:rPr>
              <a:t>。</a:t>
            </a:r>
            <a:endParaRPr lang="en-US" altLang="zh-TW" sz="3200" b="1" dirty="0" smtClean="0">
              <a:solidFill>
                <a:schemeClr val="tx1"/>
              </a:solidFill>
            </a:endParaRPr>
          </a:p>
          <a:p>
            <a:endParaRPr lang="en-US" altLang="zh-TW" sz="3200" b="1" dirty="0" smtClean="0"/>
          </a:p>
          <a:p>
            <a:endParaRPr lang="zh-TW" altLang="en-US" sz="3000" b="1" dirty="0"/>
          </a:p>
        </p:txBody>
      </p:sp>
    </p:spTree>
    <p:extLst>
      <p:ext uri="{BB962C8B-B14F-4D97-AF65-F5344CB8AC3E}">
        <p14:creationId xmlns:p14="http://schemas.microsoft.com/office/powerpoint/2010/main" val="28375901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75656" y="952500"/>
            <a:ext cx="7019056"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b="1" dirty="0"/>
              <a:t>第</a:t>
            </a:r>
            <a:r>
              <a:rPr lang="zh-TW" altLang="en-US" b="1" dirty="0"/>
              <a:t>二</a:t>
            </a:r>
            <a:r>
              <a:rPr lang="zh-TW" altLang="zh-TW" b="1" dirty="0"/>
              <a:t>章</a:t>
            </a:r>
            <a:r>
              <a:rPr lang="en-US" altLang="zh-TW" b="1" dirty="0"/>
              <a:t>  </a:t>
            </a:r>
            <a:r>
              <a:rPr lang="zh-TW" altLang="zh-TW" b="1" dirty="0"/>
              <a:t>國際貿易法的法源</a:t>
            </a:r>
            <a:r>
              <a:rPr lang="en-US" altLang="zh-TW" b="1" dirty="0"/>
              <a:t/>
            </a:r>
            <a:br>
              <a:rPr lang="en-US" altLang="zh-TW" b="1" dirty="0"/>
            </a:br>
            <a:r>
              <a:rPr lang="en-US" altLang="zh-TW" b="1" dirty="0" smtClean="0"/>
              <a:t>        </a:t>
            </a:r>
            <a:r>
              <a:rPr lang="zh-TW" altLang="zh-TW" sz="3600" b="1" dirty="0" smtClean="0"/>
              <a:t>第一</a:t>
            </a:r>
            <a:r>
              <a:rPr lang="zh-TW" altLang="zh-TW" sz="3600" b="1" dirty="0"/>
              <a:t>節　條約與模範法</a:t>
            </a:r>
            <a:br>
              <a:rPr lang="zh-TW" altLang="zh-TW" sz="3600" b="1" dirty="0"/>
            </a:br>
            <a:r>
              <a:rPr lang="en-US" altLang="zh-TW" sz="3600" b="1" dirty="0"/>
              <a:t> </a:t>
            </a:r>
            <a:r>
              <a:rPr lang="en-US" altLang="zh-TW" sz="3600" b="1" dirty="0" smtClean="0"/>
              <a:t>                </a:t>
            </a:r>
            <a:r>
              <a:rPr lang="zh-TW" altLang="en-US" sz="3600" b="1" dirty="0" smtClean="0"/>
              <a:t>一</a:t>
            </a:r>
            <a:r>
              <a:rPr lang="zh-TW" altLang="en-US" sz="3600" b="1" dirty="0"/>
              <a:t>、</a:t>
            </a:r>
            <a:r>
              <a:rPr lang="zh-TW" altLang="zh-TW" sz="3600" b="1" dirty="0" smtClean="0"/>
              <a:t>條約</a:t>
            </a:r>
            <a:r>
              <a:rPr lang="zh-TW" altLang="en-US" sz="3600" b="1" dirty="0"/>
              <a:t> </a:t>
            </a:r>
            <a:r>
              <a:rPr lang="en-US" altLang="zh-TW" sz="3600" b="1" dirty="0" smtClean="0"/>
              <a:t>(</a:t>
            </a:r>
            <a:r>
              <a:rPr lang="zh-TW" altLang="en-US" sz="3600" b="1" dirty="0" smtClean="0"/>
              <a:t>種類</a:t>
            </a:r>
            <a:r>
              <a:rPr lang="en-US" altLang="zh-TW" sz="3600" b="1" dirty="0" smtClean="0"/>
              <a:t>)</a:t>
            </a:r>
            <a:endParaRPr lang="zh-TW" altLang="en-US" sz="3600" dirty="0"/>
          </a:p>
        </p:txBody>
      </p:sp>
      <p:sp>
        <p:nvSpPr>
          <p:cNvPr id="3" name="文字版面配置區 2"/>
          <p:cNvSpPr>
            <a:spLocks noGrp="1"/>
          </p:cNvSpPr>
          <p:nvPr>
            <p:ph type="body" idx="1"/>
          </p:nvPr>
        </p:nvSpPr>
        <p:spPr>
          <a:xfrm>
            <a:off x="611560" y="2564904"/>
            <a:ext cx="8064896" cy="961256"/>
          </a:xfrm>
        </p:spPr>
        <p:txBody>
          <a:bodyPr>
            <a:noAutofit/>
          </a:bodyPr>
          <a:lstStyle/>
          <a:p>
            <a:r>
              <a:rPr lang="en-US" altLang="zh-TW" sz="3600" b="1" dirty="0" smtClean="0">
                <a:solidFill>
                  <a:schemeClr val="tx1"/>
                </a:solidFill>
              </a:rPr>
              <a:t>3</a:t>
            </a:r>
            <a:r>
              <a:rPr lang="zh-TW" altLang="en-US" sz="3600" b="1" dirty="0" smtClean="0">
                <a:solidFill>
                  <a:schemeClr val="tx1"/>
                </a:solidFill>
              </a:rPr>
              <a:t>、</a:t>
            </a:r>
            <a:r>
              <a:rPr lang="zh-TW" altLang="zh-TW" sz="3600" b="1" dirty="0">
                <a:solidFill>
                  <a:schemeClr val="tx1"/>
                </a:solidFill>
              </a:rPr>
              <a:t>世界性多邊條約（公約）</a:t>
            </a:r>
          </a:p>
          <a:p>
            <a:r>
              <a:rPr lang="en-US" altLang="zh-TW" sz="3600" b="1" dirty="0" smtClean="0">
                <a:solidFill>
                  <a:schemeClr val="tx1"/>
                </a:solidFill>
              </a:rPr>
              <a:t>     (1)</a:t>
            </a:r>
            <a:r>
              <a:rPr lang="zh-TW" altLang="zh-TW" sz="3600" b="1" dirty="0" smtClean="0">
                <a:solidFill>
                  <a:schemeClr val="tx1"/>
                </a:solidFill>
              </a:rPr>
              <a:t>國際</a:t>
            </a:r>
            <a:r>
              <a:rPr lang="zh-TW" altLang="zh-TW" sz="3600" b="1" dirty="0">
                <a:solidFill>
                  <a:schemeClr val="tx1"/>
                </a:solidFill>
              </a:rPr>
              <a:t>組織</a:t>
            </a:r>
            <a:r>
              <a:rPr lang="zh-TW" altLang="zh-TW" sz="3600" b="1" dirty="0" smtClean="0">
                <a:solidFill>
                  <a:schemeClr val="tx1"/>
                </a:solidFill>
              </a:rPr>
              <a:t>或國際</a:t>
            </a:r>
            <a:r>
              <a:rPr lang="zh-TW" altLang="zh-TW" sz="3600" b="1" dirty="0">
                <a:solidFill>
                  <a:schemeClr val="tx1"/>
                </a:solidFill>
              </a:rPr>
              <a:t>機構為確立世界各國彼此之間的經貿權利義務關係，或者為減少國際貿易的法律障礙，促進國際貿易的發展，於舉行國際會議後，開放給各國簽署或者加入的書面協定</a:t>
            </a:r>
            <a:r>
              <a:rPr lang="zh-TW" altLang="zh-TW" sz="3600" b="1" dirty="0" smtClean="0">
                <a:solidFill>
                  <a:schemeClr val="tx1"/>
                </a:solidFill>
              </a:rPr>
              <a:t>。</a:t>
            </a:r>
            <a:endParaRPr lang="en-US" altLang="zh-TW" sz="3600" b="1" dirty="0" smtClean="0">
              <a:solidFill>
                <a:schemeClr val="tx1"/>
              </a:solidFill>
            </a:endParaRPr>
          </a:p>
          <a:p>
            <a:r>
              <a:rPr lang="en-US" altLang="zh-TW" sz="3600" b="1" dirty="0" smtClean="0"/>
              <a:t>     </a:t>
            </a:r>
          </a:p>
          <a:p>
            <a:endParaRPr lang="zh-TW" altLang="en-US" sz="3600" b="1" dirty="0"/>
          </a:p>
        </p:txBody>
      </p:sp>
    </p:spTree>
    <p:extLst>
      <p:ext uri="{BB962C8B-B14F-4D97-AF65-F5344CB8AC3E}">
        <p14:creationId xmlns:p14="http://schemas.microsoft.com/office/powerpoint/2010/main" val="16045623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547664" y="764704"/>
            <a:ext cx="7019056"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b="1" dirty="0"/>
              <a:t>第</a:t>
            </a:r>
            <a:r>
              <a:rPr lang="zh-TW" altLang="en-US" b="1" dirty="0"/>
              <a:t>二</a:t>
            </a:r>
            <a:r>
              <a:rPr lang="zh-TW" altLang="zh-TW" b="1" dirty="0"/>
              <a:t>章</a:t>
            </a:r>
            <a:r>
              <a:rPr lang="en-US" altLang="zh-TW" b="1" dirty="0"/>
              <a:t>  </a:t>
            </a:r>
            <a:r>
              <a:rPr lang="zh-TW" altLang="zh-TW" b="1" dirty="0"/>
              <a:t>國際貿易法的法源</a:t>
            </a:r>
            <a:r>
              <a:rPr lang="en-US" altLang="zh-TW" b="1" dirty="0"/>
              <a:t/>
            </a:r>
            <a:br>
              <a:rPr lang="en-US" altLang="zh-TW" b="1" dirty="0"/>
            </a:br>
            <a:r>
              <a:rPr lang="en-US" altLang="zh-TW" b="1" dirty="0" smtClean="0"/>
              <a:t>        </a:t>
            </a:r>
            <a:r>
              <a:rPr lang="zh-TW" altLang="zh-TW" sz="3600" b="1" dirty="0" smtClean="0"/>
              <a:t>第一</a:t>
            </a:r>
            <a:r>
              <a:rPr lang="zh-TW" altLang="zh-TW" sz="3600" b="1" dirty="0"/>
              <a:t>節　條約與模範法</a:t>
            </a:r>
            <a:br>
              <a:rPr lang="zh-TW" altLang="zh-TW" sz="3600" b="1" dirty="0"/>
            </a:br>
            <a:r>
              <a:rPr lang="en-US" altLang="zh-TW" sz="3600" b="1" dirty="0"/>
              <a:t> </a:t>
            </a:r>
            <a:r>
              <a:rPr lang="en-US" altLang="zh-TW" sz="3600" b="1" dirty="0" smtClean="0"/>
              <a:t>                </a:t>
            </a:r>
            <a:r>
              <a:rPr lang="zh-TW" altLang="en-US" sz="3600" b="1" dirty="0" smtClean="0">
                <a:solidFill>
                  <a:schemeClr val="tx1"/>
                </a:solidFill>
              </a:rPr>
              <a:t>一</a:t>
            </a:r>
            <a:r>
              <a:rPr lang="zh-TW" altLang="en-US" sz="3600" b="1" dirty="0">
                <a:solidFill>
                  <a:schemeClr val="tx1"/>
                </a:solidFill>
              </a:rPr>
              <a:t>、</a:t>
            </a:r>
            <a:r>
              <a:rPr lang="zh-TW" altLang="zh-TW" sz="3600" b="1" dirty="0" smtClean="0">
                <a:solidFill>
                  <a:schemeClr val="tx1"/>
                </a:solidFill>
              </a:rPr>
              <a:t>條約</a:t>
            </a:r>
            <a:r>
              <a:rPr lang="zh-TW" altLang="en-US" sz="3600" b="1" dirty="0">
                <a:solidFill>
                  <a:schemeClr val="tx1"/>
                </a:solidFill>
              </a:rPr>
              <a:t> </a:t>
            </a:r>
            <a:r>
              <a:rPr lang="en-US" altLang="zh-TW" sz="3600" b="1" dirty="0" smtClean="0">
                <a:solidFill>
                  <a:schemeClr val="tx1"/>
                </a:solidFill>
              </a:rPr>
              <a:t>(</a:t>
            </a:r>
            <a:r>
              <a:rPr lang="zh-TW" altLang="en-US" sz="3600" b="1" dirty="0" smtClean="0">
                <a:solidFill>
                  <a:schemeClr val="tx1"/>
                </a:solidFill>
              </a:rPr>
              <a:t>種類</a:t>
            </a:r>
            <a:r>
              <a:rPr lang="en-US" altLang="zh-TW" sz="3600" b="1" dirty="0" smtClean="0">
                <a:solidFill>
                  <a:schemeClr val="tx1"/>
                </a:solidFill>
              </a:rPr>
              <a:t>)</a:t>
            </a:r>
            <a:endParaRPr lang="zh-TW" altLang="en-US" sz="3600" dirty="0">
              <a:solidFill>
                <a:schemeClr val="tx1"/>
              </a:solidFill>
            </a:endParaRPr>
          </a:p>
        </p:txBody>
      </p:sp>
      <p:sp>
        <p:nvSpPr>
          <p:cNvPr id="3" name="文字版面配置區 2"/>
          <p:cNvSpPr>
            <a:spLocks noGrp="1"/>
          </p:cNvSpPr>
          <p:nvPr>
            <p:ph type="body" idx="1"/>
          </p:nvPr>
        </p:nvSpPr>
        <p:spPr>
          <a:xfrm>
            <a:off x="251520" y="2564904"/>
            <a:ext cx="8640960" cy="961256"/>
          </a:xfrm>
        </p:spPr>
        <p:txBody>
          <a:bodyPr>
            <a:noAutofit/>
          </a:bodyPr>
          <a:lstStyle/>
          <a:p>
            <a:r>
              <a:rPr lang="en-US" altLang="zh-TW" sz="2800" b="1" dirty="0" smtClean="0">
                <a:solidFill>
                  <a:schemeClr val="tx1"/>
                </a:solidFill>
              </a:rPr>
              <a:t>3</a:t>
            </a:r>
            <a:r>
              <a:rPr lang="zh-TW" altLang="en-US" sz="2800" b="1" dirty="0" smtClean="0">
                <a:solidFill>
                  <a:schemeClr val="tx1"/>
                </a:solidFill>
              </a:rPr>
              <a:t>、</a:t>
            </a:r>
            <a:r>
              <a:rPr lang="zh-TW" altLang="zh-TW" sz="2800" b="1" dirty="0">
                <a:solidFill>
                  <a:schemeClr val="tx1"/>
                </a:solidFill>
              </a:rPr>
              <a:t>世界性多邊條約（公約）</a:t>
            </a:r>
          </a:p>
          <a:p>
            <a:r>
              <a:rPr lang="en-US" altLang="zh-TW" sz="2800" b="1" dirty="0" smtClean="0">
                <a:solidFill>
                  <a:schemeClr val="tx1"/>
                </a:solidFill>
              </a:rPr>
              <a:t>      (2)</a:t>
            </a:r>
            <a:r>
              <a:rPr lang="zh-TW" altLang="zh-TW" b="1" dirty="0">
                <a:solidFill>
                  <a:schemeClr val="tx1"/>
                </a:solidFill>
              </a:rPr>
              <a:t>這些條約主要可分為：</a:t>
            </a:r>
          </a:p>
          <a:p>
            <a:r>
              <a:rPr lang="en-US" altLang="zh-TW" b="1" dirty="0" smtClean="0">
                <a:solidFill>
                  <a:schemeClr val="tx1"/>
                </a:solidFill>
              </a:rPr>
              <a:t>(A</a:t>
            </a:r>
            <a:r>
              <a:rPr lang="en-US" altLang="zh-TW" b="1" dirty="0">
                <a:solidFill>
                  <a:schemeClr val="tx1"/>
                </a:solidFill>
              </a:rPr>
              <a:t>)</a:t>
            </a:r>
            <a:r>
              <a:rPr lang="zh-TW" altLang="zh-TW" b="1" dirty="0" smtClean="0">
                <a:solidFill>
                  <a:schemeClr val="tx1"/>
                </a:solidFill>
              </a:rPr>
              <a:t>國家</a:t>
            </a:r>
            <a:r>
              <a:rPr lang="zh-TW" altLang="zh-TW" b="1" dirty="0">
                <a:solidFill>
                  <a:schemeClr val="tx1"/>
                </a:solidFill>
              </a:rPr>
              <a:t>間為達成共通目的，基於國家平等原則，透過協議，創設政府間國際組織，用來處理貿易問題的</a:t>
            </a:r>
            <a:r>
              <a:rPr lang="zh-TW" altLang="zh-TW" b="1" dirty="0" smtClean="0">
                <a:solidFill>
                  <a:schemeClr val="tx1"/>
                </a:solidFill>
              </a:rPr>
              <a:t>條約</a:t>
            </a:r>
            <a:r>
              <a:rPr lang="en-US" altLang="zh-TW" b="1" dirty="0" smtClean="0">
                <a:solidFill>
                  <a:schemeClr val="tx1"/>
                </a:solidFill>
              </a:rPr>
              <a:t> : </a:t>
            </a:r>
            <a:r>
              <a:rPr lang="zh-TW" altLang="zh-TW" b="1" dirty="0" smtClean="0">
                <a:solidFill>
                  <a:schemeClr val="tx1"/>
                </a:solidFill>
              </a:rPr>
              <a:t>1944年</a:t>
            </a:r>
            <a:r>
              <a:rPr lang="en-US" altLang="zh-TW" b="1" dirty="0" smtClean="0">
                <a:solidFill>
                  <a:schemeClr val="tx1"/>
                </a:solidFill>
              </a:rPr>
              <a:t>IMF</a:t>
            </a:r>
            <a:r>
              <a:rPr lang="zh-TW" altLang="zh-TW" b="1" dirty="0" smtClean="0">
                <a:solidFill>
                  <a:schemeClr val="tx1"/>
                </a:solidFill>
              </a:rPr>
              <a:t>協定、</a:t>
            </a:r>
            <a:r>
              <a:rPr lang="en-US" altLang="zh-TW" b="1" dirty="0" smtClean="0">
                <a:solidFill>
                  <a:schemeClr val="tx1"/>
                </a:solidFill>
              </a:rPr>
              <a:t>IBRD</a:t>
            </a:r>
            <a:r>
              <a:rPr lang="zh-TW" altLang="zh-TW" b="1" dirty="0" smtClean="0">
                <a:solidFill>
                  <a:schemeClr val="tx1"/>
                </a:solidFill>
              </a:rPr>
              <a:t>協定</a:t>
            </a:r>
            <a:r>
              <a:rPr lang="zh-TW" altLang="zh-TW" b="1" dirty="0">
                <a:solidFill>
                  <a:schemeClr val="tx1"/>
                </a:solidFill>
              </a:rPr>
              <a:t>、1994年的WTO協定。</a:t>
            </a:r>
          </a:p>
          <a:p>
            <a:r>
              <a:rPr lang="en-US" altLang="zh-TW" b="1" dirty="0" smtClean="0">
                <a:solidFill>
                  <a:schemeClr val="tx1"/>
                </a:solidFill>
              </a:rPr>
              <a:t>(B)</a:t>
            </a:r>
            <a:r>
              <a:rPr lang="zh-TW" altLang="zh-TW" b="1" dirty="0" smtClean="0">
                <a:solidFill>
                  <a:schemeClr val="tx1"/>
                </a:solidFill>
              </a:rPr>
              <a:t>規範</a:t>
            </a:r>
            <a:r>
              <a:rPr lang="zh-TW" altLang="zh-TW" b="1" dirty="0">
                <a:solidFill>
                  <a:schemeClr val="tx1"/>
                </a:solidFill>
              </a:rPr>
              <a:t>世界各國相互間經貿關係的</a:t>
            </a:r>
            <a:r>
              <a:rPr lang="zh-TW" altLang="zh-TW" b="1" dirty="0" smtClean="0">
                <a:solidFill>
                  <a:schemeClr val="tx1"/>
                </a:solidFill>
              </a:rPr>
              <a:t>條約</a:t>
            </a:r>
            <a:r>
              <a:rPr lang="en-US" altLang="zh-TW" b="1" dirty="0" smtClean="0">
                <a:solidFill>
                  <a:schemeClr val="tx1"/>
                </a:solidFill>
              </a:rPr>
              <a:t> : </a:t>
            </a:r>
            <a:r>
              <a:rPr lang="zh-TW" altLang="zh-TW" b="1" dirty="0" smtClean="0">
                <a:solidFill>
                  <a:schemeClr val="tx1"/>
                </a:solidFill>
              </a:rPr>
              <a:t>「</a:t>
            </a:r>
            <a:r>
              <a:rPr lang="zh-TW" altLang="zh-TW" b="1" dirty="0">
                <a:solidFill>
                  <a:schemeClr val="tx1"/>
                </a:solidFill>
              </a:rPr>
              <a:t>聯合國氣候變化綱要公約」規定各國二氧化的碳排放</a:t>
            </a:r>
            <a:r>
              <a:rPr lang="zh-TW" altLang="zh-TW" b="1" dirty="0" smtClean="0">
                <a:solidFill>
                  <a:schemeClr val="tx1"/>
                </a:solidFill>
              </a:rPr>
              <a:t>量</a:t>
            </a:r>
            <a:r>
              <a:rPr lang="en-US" altLang="zh-TW" b="1" dirty="0" smtClean="0">
                <a:solidFill>
                  <a:schemeClr val="tx1"/>
                </a:solidFill>
              </a:rPr>
              <a:t>;</a:t>
            </a:r>
            <a:r>
              <a:rPr lang="zh-TW" altLang="en-US" b="1" dirty="0" smtClean="0">
                <a:solidFill>
                  <a:schemeClr val="tx1"/>
                </a:solidFill>
              </a:rPr>
              <a:t>「</a:t>
            </a:r>
            <a:r>
              <a:rPr lang="zh-TW" altLang="zh-TW" b="1" dirty="0" smtClean="0">
                <a:solidFill>
                  <a:schemeClr val="tx1"/>
                </a:solidFill>
              </a:rPr>
              <a:t>瀕臨</a:t>
            </a:r>
            <a:r>
              <a:rPr lang="zh-TW" altLang="zh-TW" b="1" dirty="0">
                <a:solidFill>
                  <a:schemeClr val="tx1"/>
                </a:solidFill>
              </a:rPr>
              <a:t>絕種野生動植物</a:t>
            </a:r>
            <a:r>
              <a:rPr lang="zh-TW" altLang="zh-TW" b="1" dirty="0" smtClean="0">
                <a:solidFill>
                  <a:schemeClr val="tx1"/>
                </a:solidFill>
              </a:rPr>
              <a:t>公約</a:t>
            </a:r>
            <a:r>
              <a:rPr lang="zh-TW" altLang="en-US" b="1" dirty="0" smtClean="0">
                <a:solidFill>
                  <a:schemeClr val="tx1"/>
                </a:solidFill>
              </a:rPr>
              <a:t>」</a:t>
            </a:r>
            <a:r>
              <a:rPr lang="zh-TW" altLang="zh-TW" b="1" dirty="0" smtClean="0">
                <a:solidFill>
                  <a:schemeClr val="tx1"/>
                </a:solidFill>
              </a:rPr>
              <a:t>禁止</a:t>
            </a:r>
            <a:r>
              <a:rPr lang="zh-TW" altLang="zh-TW" b="1" dirty="0">
                <a:solidFill>
                  <a:schemeClr val="tx1"/>
                </a:solidFill>
              </a:rPr>
              <a:t>例如犀牛角與象牙的買賣。</a:t>
            </a:r>
          </a:p>
          <a:p>
            <a:r>
              <a:rPr lang="en-US" altLang="zh-TW" b="1" dirty="0" smtClean="0">
                <a:solidFill>
                  <a:schemeClr val="tx1"/>
                </a:solidFill>
              </a:rPr>
              <a:t>(C)</a:t>
            </a:r>
            <a:r>
              <a:rPr lang="zh-TW" altLang="zh-TW" b="1" dirty="0" smtClean="0">
                <a:solidFill>
                  <a:schemeClr val="tx1"/>
                </a:solidFill>
              </a:rPr>
              <a:t>直接</a:t>
            </a:r>
            <a:r>
              <a:rPr lang="zh-TW" altLang="zh-TW" b="1" dirty="0">
                <a:solidFill>
                  <a:schemeClr val="tx1"/>
                </a:solidFill>
              </a:rPr>
              <a:t>影響國際貿易社會私人間法律關係的</a:t>
            </a:r>
            <a:r>
              <a:rPr lang="zh-TW" altLang="zh-TW" b="1" dirty="0" smtClean="0">
                <a:solidFill>
                  <a:schemeClr val="tx1"/>
                </a:solidFill>
              </a:rPr>
              <a:t>公約</a:t>
            </a:r>
            <a:r>
              <a:rPr lang="en-US" altLang="zh-TW" b="1" dirty="0" smtClean="0">
                <a:solidFill>
                  <a:schemeClr val="tx1"/>
                </a:solidFill>
              </a:rPr>
              <a:t> :  1980</a:t>
            </a:r>
            <a:r>
              <a:rPr lang="zh-TW" altLang="zh-TW" b="1" dirty="0">
                <a:solidFill>
                  <a:schemeClr val="tx1"/>
                </a:solidFill>
              </a:rPr>
              <a:t>年的聯合國國際買賣契約法統一公約</a:t>
            </a:r>
            <a:r>
              <a:rPr lang="en-US" altLang="zh-TW" b="1" dirty="0">
                <a:solidFill>
                  <a:schemeClr val="tx1"/>
                </a:solidFill>
              </a:rPr>
              <a:t>(CISG)</a:t>
            </a:r>
            <a:r>
              <a:rPr lang="zh-TW" altLang="zh-TW" b="1" dirty="0">
                <a:solidFill>
                  <a:schemeClr val="tx1"/>
                </a:solidFill>
              </a:rPr>
              <a:t>。</a:t>
            </a:r>
            <a:endParaRPr lang="en-US" altLang="zh-TW" b="1" dirty="0" smtClean="0">
              <a:solidFill>
                <a:schemeClr val="tx1"/>
              </a:solidFill>
            </a:endParaRPr>
          </a:p>
          <a:p>
            <a:endParaRPr lang="zh-TW" altLang="en-US" sz="3600" b="1" dirty="0"/>
          </a:p>
        </p:txBody>
      </p:sp>
    </p:spTree>
    <p:extLst>
      <p:ext uri="{BB962C8B-B14F-4D97-AF65-F5344CB8AC3E}">
        <p14:creationId xmlns:p14="http://schemas.microsoft.com/office/powerpoint/2010/main" val="34603437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03648" y="1412776"/>
            <a:ext cx="7019056"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b="1" dirty="0" smtClean="0"/>
              <a:t>第</a:t>
            </a:r>
            <a:r>
              <a:rPr lang="zh-TW" altLang="en-US" b="1" dirty="0" smtClean="0"/>
              <a:t>二</a:t>
            </a:r>
            <a:r>
              <a:rPr lang="zh-TW" altLang="zh-TW" b="1" dirty="0"/>
              <a:t>章</a:t>
            </a:r>
            <a:r>
              <a:rPr lang="en-US" altLang="zh-TW" b="1" dirty="0"/>
              <a:t>  </a:t>
            </a:r>
            <a:r>
              <a:rPr lang="zh-TW" altLang="zh-TW" b="1" dirty="0"/>
              <a:t>國際貿易法的法源</a:t>
            </a:r>
            <a:r>
              <a:rPr lang="en-US" altLang="zh-TW" b="1" dirty="0"/>
              <a:t/>
            </a:r>
            <a:br>
              <a:rPr lang="en-US" altLang="zh-TW" b="1" dirty="0"/>
            </a:br>
            <a:r>
              <a:rPr lang="en-US" altLang="zh-TW" b="1" dirty="0" smtClean="0"/>
              <a:t>        </a:t>
            </a:r>
            <a:r>
              <a:rPr lang="zh-TW" altLang="zh-TW" sz="3600" b="1" dirty="0" smtClean="0"/>
              <a:t>第一</a:t>
            </a:r>
            <a:r>
              <a:rPr lang="zh-TW" altLang="zh-TW" sz="3600" b="1" dirty="0"/>
              <a:t>節　條約與模範法</a:t>
            </a:r>
            <a:br>
              <a:rPr lang="zh-TW" altLang="zh-TW" sz="3600" b="1" dirty="0"/>
            </a:br>
            <a:r>
              <a:rPr lang="en-US" altLang="zh-TW" sz="3600" b="1" dirty="0" smtClean="0"/>
              <a:t>                 </a:t>
            </a:r>
            <a:r>
              <a:rPr lang="zh-TW" altLang="en-US" sz="3600" b="1" dirty="0" smtClean="0">
                <a:solidFill>
                  <a:schemeClr val="tx1"/>
                </a:solidFill>
              </a:rPr>
              <a:t>二、</a:t>
            </a:r>
            <a:r>
              <a:rPr lang="zh-TW" altLang="zh-TW" sz="3600" b="1" dirty="0">
                <a:solidFill>
                  <a:schemeClr val="tx1"/>
                </a:solidFill>
              </a:rPr>
              <a:t>模範法（</a:t>
            </a:r>
            <a:r>
              <a:rPr lang="en-US" altLang="zh-TW" sz="3600" b="1" dirty="0">
                <a:solidFill>
                  <a:schemeClr val="tx1"/>
                </a:solidFill>
              </a:rPr>
              <a:t>Model Law</a:t>
            </a:r>
            <a:r>
              <a:rPr lang="zh-TW" altLang="zh-TW" sz="3600" b="1" dirty="0">
                <a:solidFill>
                  <a:schemeClr val="tx1"/>
                </a:solidFill>
              </a:rPr>
              <a:t>）</a:t>
            </a:r>
            <a:r>
              <a:rPr lang="en-US" altLang="zh-TW" sz="3600" b="1" dirty="0">
                <a:solidFill>
                  <a:schemeClr val="tx1"/>
                </a:solidFill>
              </a:rPr>
              <a:t/>
            </a:r>
            <a:br>
              <a:rPr lang="en-US" altLang="zh-TW" sz="3600" b="1" dirty="0">
                <a:solidFill>
                  <a:schemeClr val="tx1"/>
                </a:solidFill>
              </a:rPr>
            </a:br>
            <a:endParaRPr lang="zh-TW" altLang="en-US" sz="3600" b="1" dirty="0">
              <a:solidFill>
                <a:schemeClr val="tx1"/>
              </a:solidFill>
            </a:endParaRPr>
          </a:p>
        </p:txBody>
      </p:sp>
      <p:sp>
        <p:nvSpPr>
          <p:cNvPr id="3" name="文字版面配置區 2"/>
          <p:cNvSpPr>
            <a:spLocks noGrp="1"/>
          </p:cNvSpPr>
          <p:nvPr>
            <p:ph type="body" idx="1"/>
          </p:nvPr>
        </p:nvSpPr>
        <p:spPr>
          <a:xfrm>
            <a:off x="611560" y="2564904"/>
            <a:ext cx="8352928" cy="961256"/>
          </a:xfrm>
        </p:spPr>
        <p:txBody>
          <a:bodyPr>
            <a:noAutofit/>
          </a:bodyPr>
          <a:lstStyle/>
          <a:p>
            <a:r>
              <a:rPr lang="zh-TW" altLang="zh-TW" sz="2800" b="1" dirty="0">
                <a:solidFill>
                  <a:schemeClr val="tx1"/>
                </a:solidFill>
              </a:rPr>
              <a:t>指由國際機構將國際貿易法一般原則利用一般</a:t>
            </a:r>
            <a:r>
              <a:rPr lang="zh-TW" altLang="zh-TW" sz="2800" b="1" dirty="0" smtClean="0">
                <a:solidFill>
                  <a:schemeClr val="tx1"/>
                </a:solidFill>
              </a:rPr>
              <a:t>立</a:t>
            </a:r>
            <a:endParaRPr lang="en-US" altLang="zh-TW" sz="2800" b="1" dirty="0" smtClean="0">
              <a:solidFill>
                <a:schemeClr val="tx1"/>
              </a:solidFill>
            </a:endParaRPr>
          </a:p>
          <a:p>
            <a:r>
              <a:rPr lang="zh-TW" altLang="zh-TW" sz="2800" b="1" dirty="0" smtClean="0">
                <a:solidFill>
                  <a:schemeClr val="tx1"/>
                </a:solidFill>
              </a:rPr>
              <a:t>法條</a:t>
            </a:r>
            <a:r>
              <a:rPr lang="zh-TW" altLang="zh-TW" sz="2800" b="1" dirty="0">
                <a:solidFill>
                  <a:schemeClr val="tx1"/>
                </a:solidFill>
              </a:rPr>
              <a:t>文方式表現出來，供為當事人自由選擇之用</a:t>
            </a:r>
            <a:r>
              <a:rPr lang="zh-TW" altLang="zh-TW" sz="2800" b="1" dirty="0" smtClean="0">
                <a:solidFill>
                  <a:schemeClr val="tx1"/>
                </a:solidFill>
              </a:rPr>
              <a:t>，</a:t>
            </a:r>
            <a:endParaRPr lang="en-US" altLang="zh-TW" sz="2800" b="1" dirty="0" smtClean="0">
              <a:solidFill>
                <a:schemeClr val="tx1"/>
              </a:solidFill>
            </a:endParaRPr>
          </a:p>
          <a:p>
            <a:r>
              <a:rPr lang="zh-TW" altLang="zh-TW" sz="2800" b="1" dirty="0" smtClean="0">
                <a:solidFill>
                  <a:schemeClr val="tx1"/>
                </a:solidFill>
              </a:rPr>
              <a:t>亦</a:t>
            </a:r>
            <a:r>
              <a:rPr lang="zh-TW" altLang="zh-TW" sz="2800" b="1" dirty="0">
                <a:solidFill>
                  <a:schemeClr val="tx1"/>
                </a:solidFill>
              </a:rPr>
              <a:t>得由國家以單邊方式表示接受模範法的全部</a:t>
            </a:r>
            <a:r>
              <a:rPr lang="zh-TW" altLang="zh-TW" sz="2800" b="1" dirty="0" smtClean="0">
                <a:solidFill>
                  <a:schemeClr val="tx1"/>
                </a:solidFill>
              </a:rPr>
              <a:t>或</a:t>
            </a:r>
            <a:endParaRPr lang="en-US" altLang="zh-TW" sz="2800" b="1" dirty="0" smtClean="0">
              <a:solidFill>
                <a:schemeClr val="tx1"/>
              </a:solidFill>
            </a:endParaRPr>
          </a:p>
          <a:p>
            <a:r>
              <a:rPr lang="zh-TW" altLang="zh-TW" sz="2800" b="1" dirty="0" smtClean="0">
                <a:solidFill>
                  <a:schemeClr val="tx1"/>
                </a:solidFill>
              </a:rPr>
              <a:t>一</a:t>
            </a:r>
            <a:r>
              <a:rPr lang="zh-TW" altLang="zh-TW" sz="2800" b="1" dirty="0">
                <a:solidFill>
                  <a:schemeClr val="tx1"/>
                </a:solidFill>
              </a:rPr>
              <a:t>部（</a:t>
            </a:r>
            <a:r>
              <a:rPr lang="en-US" altLang="zh-TW" sz="2800" b="1" dirty="0">
                <a:solidFill>
                  <a:schemeClr val="tx1"/>
                </a:solidFill>
              </a:rPr>
              <a:t>may be adopted by a state unilaterally</a:t>
            </a:r>
            <a:r>
              <a:rPr lang="zh-TW" altLang="zh-TW" sz="2800" b="1" dirty="0">
                <a:solidFill>
                  <a:schemeClr val="tx1"/>
                </a:solidFill>
              </a:rPr>
              <a:t>） </a:t>
            </a:r>
            <a:r>
              <a:rPr lang="zh-TW" altLang="zh-TW" sz="2800" b="1" dirty="0" smtClean="0">
                <a:solidFill>
                  <a:schemeClr val="tx1"/>
                </a:solidFill>
              </a:rPr>
              <a:t>但</a:t>
            </a:r>
            <a:endParaRPr lang="en-US" altLang="zh-TW" sz="2800" b="1" dirty="0" smtClean="0">
              <a:solidFill>
                <a:schemeClr val="tx1"/>
              </a:solidFill>
            </a:endParaRPr>
          </a:p>
          <a:p>
            <a:r>
              <a:rPr lang="zh-TW" altLang="zh-TW" sz="2800" b="1" dirty="0" smtClean="0">
                <a:solidFill>
                  <a:schemeClr val="tx1"/>
                </a:solidFill>
              </a:rPr>
              <a:t>對</a:t>
            </a:r>
            <a:r>
              <a:rPr lang="zh-TW" altLang="zh-TW" sz="2800" b="1" dirty="0">
                <a:solidFill>
                  <a:schemeClr val="tx1"/>
                </a:solidFill>
              </a:rPr>
              <a:t>國家無拘束力。例如</a:t>
            </a:r>
            <a:r>
              <a:rPr lang="en-US" altLang="zh-TW" sz="2800" b="1" dirty="0">
                <a:solidFill>
                  <a:schemeClr val="tx1"/>
                </a:solidFill>
              </a:rPr>
              <a:t>UNCITRAL</a:t>
            </a:r>
            <a:r>
              <a:rPr lang="zh-TW" altLang="zh-TW" sz="2800" b="1" dirty="0">
                <a:solidFill>
                  <a:schemeClr val="tx1"/>
                </a:solidFill>
              </a:rPr>
              <a:t>之國際商務</a:t>
            </a:r>
            <a:r>
              <a:rPr lang="zh-TW" altLang="zh-TW" sz="2800" b="1" dirty="0" smtClean="0">
                <a:solidFill>
                  <a:schemeClr val="tx1"/>
                </a:solidFill>
              </a:rPr>
              <a:t>仲</a:t>
            </a:r>
            <a:endParaRPr lang="en-US" altLang="zh-TW" sz="2800" b="1" dirty="0" smtClean="0">
              <a:solidFill>
                <a:schemeClr val="tx1"/>
              </a:solidFill>
            </a:endParaRPr>
          </a:p>
          <a:p>
            <a:r>
              <a:rPr lang="zh-TW" altLang="zh-TW" sz="2800" b="1" dirty="0" smtClean="0">
                <a:solidFill>
                  <a:schemeClr val="tx1"/>
                </a:solidFill>
              </a:rPr>
              <a:t>裁</a:t>
            </a:r>
            <a:r>
              <a:rPr lang="zh-TW" altLang="zh-TW" sz="2800" b="1" dirty="0">
                <a:solidFill>
                  <a:schemeClr val="tx1"/>
                </a:solidFill>
              </a:rPr>
              <a:t>模範法 （</a:t>
            </a:r>
            <a:r>
              <a:rPr lang="en-US" altLang="zh-TW" sz="2800" b="1" dirty="0">
                <a:solidFill>
                  <a:schemeClr val="tx1"/>
                </a:solidFill>
              </a:rPr>
              <a:t>UNCITRAL Model Law on Int'l </a:t>
            </a:r>
            <a:endParaRPr lang="en-US" altLang="zh-TW" sz="2800" b="1" dirty="0" smtClean="0">
              <a:solidFill>
                <a:schemeClr val="tx1"/>
              </a:solidFill>
            </a:endParaRPr>
          </a:p>
          <a:p>
            <a:r>
              <a:rPr lang="en-US" altLang="zh-TW" sz="2800" b="1" dirty="0" smtClean="0">
                <a:solidFill>
                  <a:schemeClr val="tx1"/>
                </a:solidFill>
              </a:rPr>
              <a:t>Commercial </a:t>
            </a:r>
            <a:r>
              <a:rPr lang="en-US" altLang="zh-TW" sz="2800" b="1" dirty="0">
                <a:solidFill>
                  <a:schemeClr val="tx1"/>
                </a:solidFill>
              </a:rPr>
              <a:t>Arbitration</a:t>
            </a:r>
            <a:r>
              <a:rPr lang="zh-TW" altLang="zh-TW" sz="2800" b="1" dirty="0">
                <a:solidFill>
                  <a:schemeClr val="tx1"/>
                </a:solidFill>
              </a:rPr>
              <a:t>），不是條約未具有</a:t>
            </a:r>
            <a:r>
              <a:rPr lang="zh-TW" altLang="zh-TW" sz="2800" b="1" dirty="0" smtClean="0">
                <a:solidFill>
                  <a:schemeClr val="tx1"/>
                </a:solidFill>
              </a:rPr>
              <a:t>條約</a:t>
            </a:r>
            <a:endParaRPr lang="en-US" altLang="zh-TW" sz="2800" b="1" dirty="0" smtClean="0">
              <a:solidFill>
                <a:schemeClr val="tx1"/>
              </a:solidFill>
            </a:endParaRPr>
          </a:p>
          <a:p>
            <a:r>
              <a:rPr lang="zh-TW" altLang="zh-TW" sz="2800" b="1" dirty="0" smtClean="0">
                <a:solidFill>
                  <a:schemeClr val="tx1"/>
                </a:solidFill>
              </a:rPr>
              <a:t>的</a:t>
            </a:r>
            <a:r>
              <a:rPr lang="zh-TW" altLang="zh-TW" sz="2800" b="1" dirty="0">
                <a:solidFill>
                  <a:schemeClr val="tx1"/>
                </a:solidFill>
              </a:rPr>
              <a:t>拘束力。</a:t>
            </a:r>
            <a:endParaRPr lang="en-US" altLang="zh-TW" sz="2800" b="1" dirty="0" smtClean="0">
              <a:solidFill>
                <a:schemeClr val="tx1"/>
              </a:solidFill>
            </a:endParaRPr>
          </a:p>
          <a:p>
            <a:endParaRPr lang="zh-TW" altLang="zh-TW" sz="3200" b="1" dirty="0"/>
          </a:p>
        </p:txBody>
      </p:sp>
    </p:spTree>
    <p:extLst>
      <p:ext uri="{BB962C8B-B14F-4D97-AF65-F5344CB8AC3E}">
        <p14:creationId xmlns:p14="http://schemas.microsoft.com/office/powerpoint/2010/main" val="19454639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15616" y="764704"/>
            <a:ext cx="7595120"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b="1" dirty="0"/>
              <a:t>第</a:t>
            </a:r>
            <a:r>
              <a:rPr lang="zh-TW" altLang="en-US" b="1" dirty="0"/>
              <a:t>二</a:t>
            </a:r>
            <a:r>
              <a:rPr lang="zh-TW" altLang="zh-TW" b="1" dirty="0"/>
              <a:t>章</a:t>
            </a:r>
            <a:r>
              <a:rPr lang="en-US" altLang="zh-TW" b="1" dirty="0"/>
              <a:t>  </a:t>
            </a:r>
            <a:r>
              <a:rPr lang="zh-TW" altLang="zh-TW" b="1" dirty="0"/>
              <a:t>國際貿易法的法源</a:t>
            </a:r>
            <a:r>
              <a:rPr lang="en-US" altLang="zh-TW" b="1" dirty="0"/>
              <a:t/>
            </a:r>
            <a:br>
              <a:rPr lang="en-US" altLang="zh-TW" b="1" dirty="0"/>
            </a:br>
            <a:r>
              <a:rPr lang="en-US" altLang="zh-TW" b="1" dirty="0" smtClean="0"/>
              <a:t>        </a:t>
            </a:r>
            <a:r>
              <a:rPr lang="zh-TW" altLang="zh-TW" sz="3600" b="1" dirty="0" smtClean="0"/>
              <a:t>第二</a:t>
            </a:r>
            <a:r>
              <a:rPr lang="zh-TW" altLang="zh-TW" sz="3600" b="1" dirty="0"/>
              <a:t>節　國際貿易</a:t>
            </a:r>
            <a:r>
              <a:rPr lang="zh-TW" altLang="zh-TW" sz="3600" b="1" dirty="0" smtClean="0"/>
              <a:t>習慣</a:t>
            </a:r>
            <a:r>
              <a:rPr lang="en-US" altLang="zh-TW" dirty="0" smtClean="0"/>
              <a:t/>
            </a:r>
            <a:br>
              <a:rPr lang="en-US" altLang="zh-TW" dirty="0" smtClean="0"/>
            </a:br>
            <a:r>
              <a:rPr lang="en-US" altLang="zh-TW" dirty="0" smtClean="0"/>
              <a:t>               </a:t>
            </a:r>
            <a:r>
              <a:rPr lang="zh-TW" altLang="en-US" sz="3600" b="1" dirty="0" smtClean="0">
                <a:solidFill>
                  <a:schemeClr val="tx1"/>
                </a:solidFill>
              </a:rPr>
              <a:t>一、</a:t>
            </a:r>
            <a:r>
              <a:rPr lang="zh-TW" altLang="zh-TW" sz="3600" b="1" dirty="0">
                <a:solidFill>
                  <a:schemeClr val="tx1"/>
                </a:solidFill>
              </a:rPr>
              <a:t>國際貿易習慣（法）</a:t>
            </a:r>
            <a:r>
              <a:rPr lang="zh-TW" altLang="zh-TW" sz="3600" b="1" dirty="0" smtClean="0">
                <a:solidFill>
                  <a:schemeClr val="tx1"/>
                </a:solidFill>
              </a:rPr>
              <a:t>之</a:t>
            </a:r>
            <a:r>
              <a:rPr lang="zh-TW" altLang="en-US" sz="3600" b="1" dirty="0" smtClean="0">
                <a:solidFill>
                  <a:schemeClr val="tx1"/>
                </a:solidFill>
              </a:rPr>
              <a:t>定義</a:t>
            </a:r>
            <a:endParaRPr lang="zh-TW" altLang="en-US" sz="3600" b="1" dirty="0">
              <a:solidFill>
                <a:schemeClr val="tx1"/>
              </a:solidFill>
            </a:endParaRPr>
          </a:p>
        </p:txBody>
      </p:sp>
      <p:sp>
        <p:nvSpPr>
          <p:cNvPr id="3" name="文字版面配置區 2"/>
          <p:cNvSpPr>
            <a:spLocks noGrp="1"/>
          </p:cNvSpPr>
          <p:nvPr>
            <p:ph type="body" idx="1"/>
          </p:nvPr>
        </p:nvSpPr>
        <p:spPr>
          <a:xfrm>
            <a:off x="755576" y="2708920"/>
            <a:ext cx="7920880" cy="961256"/>
          </a:xfrm>
        </p:spPr>
        <p:txBody>
          <a:bodyPr>
            <a:noAutofit/>
          </a:bodyPr>
          <a:lstStyle/>
          <a:p>
            <a:r>
              <a:rPr lang="zh-TW" altLang="zh-TW" sz="4400" b="1" dirty="0" smtClean="0">
                <a:solidFill>
                  <a:schemeClr val="tx1"/>
                </a:solidFill>
              </a:rPr>
              <a:t>國際貿易</a:t>
            </a:r>
            <a:r>
              <a:rPr lang="zh-TW" altLang="zh-TW" sz="4400" b="1" dirty="0">
                <a:solidFill>
                  <a:schemeClr val="tx1"/>
                </a:solidFill>
              </a:rPr>
              <a:t>習慣乃指具有規範</a:t>
            </a:r>
            <a:r>
              <a:rPr lang="zh-TW" altLang="zh-TW" sz="4400" b="1" dirty="0" smtClean="0">
                <a:solidFill>
                  <a:schemeClr val="tx1"/>
                </a:solidFill>
              </a:rPr>
              <a:t>國</a:t>
            </a:r>
            <a:endParaRPr lang="en-US" altLang="zh-TW" sz="4400" b="1" dirty="0" smtClean="0">
              <a:solidFill>
                <a:schemeClr val="tx1"/>
              </a:solidFill>
            </a:endParaRPr>
          </a:p>
          <a:p>
            <a:r>
              <a:rPr lang="zh-TW" altLang="zh-TW" sz="4400" b="1" dirty="0" smtClean="0">
                <a:solidFill>
                  <a:schemeClr val="tx1"/>
                </a:solidFill>
              </a:rPr>
              <a:t>際</a:t>
            </a:r>
            <a:r>
              <a:rPr lang="zh-TW" altLang="zh-TW" sz="4400" b="1" dirty="0">
                <a:solidFill>
                  <a:schemeClr val="tx1"/>
                </a:solidFill>
              </a:rPr>
              <a:t>貿易之功能，由國際權威</a:t>
            </a:r>
            <a:r>
              <a:rPr lang="zh-TW" altLang="zh-TW" sz="4400" b="1" dirty="0" smtClean="0">
                <a:solidFill>
                  <a:schemeClr val="tx1"/>
                </a:solidFill>
              </a:rPr>
              <a:t>機</a:t>
            </a:r>
            <a:endParaRPr lang="en-US" altLang="zh-TW" sz="4400" b="1" dirty="0" smtClean="0">
              <a:solidFill>
                <a:schemeClr val="tx1"/>
              </a:solidFill>
            </a:endParaRPr>
          </a:p>
          <a:p>
            <a:r>
              <a:rPr lang="zh-TW" altLang="zh-TW" sz="4400" b="1" dirty="0" smtClean="0">
                <a:solidFill>
                  <a:schemeClr val="tx1"/>
                </a:solidFill>
              </a:rPr>
              <a:t>構</a:t>
            </a:r>
            <a:r>
              <a:rPr lang="zh-TW" altLang="zh-TW" sz="4400" b="1" dirty="0">
                <a:solidFill>
                  <a:schemeClr val="tx1"/>
                </a:solidFill>
              </a:rPr>
              <a:t>制定之法典化習慣，存於</a:t>
            </a:r>
            <a:r>
              <a:rPr lang="zh-TW" altLang="zh-TW" sz="4400" b="1" dirty="0" smtClean="0">
                <a:solidFill>
                  <a:schemeClr val="tx1"/>
                </a:solidFill>
              </a:rPr>
              <a:t>文</a:t>
            </a:r>
            <a:endParaRPr lang="en-US" altLang="zh-TW" sz="4400" b="1" dirty="0" smtClean="0">
              <a:solidFill>
                <a:schemeClr val="tx1"/>
              </a:solidFill>
            </a:endParaRPr>
          </a:p>
          <a:p>
            <a:r>
              <a:rPr lang="zh-TW" altLang="zh-TW" sz="4400" b="1" dirty="0" smtClean="0">
                <a:solidFill>
                  <a:schemeClr val="tx1"/>
                </a:solidFill>
              </a:rPr>
              <a:t>獻</a:t>
            </a:r>
            <a:r>
              <a:rPr lang="zh-TW" altLang="zh-TW" sz="4400" b="1" dirty="0">
                <a:solidFill>
                  <a:schemeClr val="tx1"/>
                </a:solidFill>
              </a:rPr>
              <a:t>中，並為司法仲裁機構所</a:t>
            </a:r>
            <a:r>
              <a:rPr lang="zh-TW" altLang="zh-TW" sz="4400" b="1" dirty="0" smtClean="0">
                <a:solidFill>
                  <a:schemeClr val="tx1"/>
                </a:solidFill>
              </a:rPr>
              <a:t>宣</a:t>
            </a:r>
            <a:endParaRPr lang="en-US" altLang="zh-TW" sz="4400" b="1" dirty="0" smtClean="0">
              <a:solidFill>
                <a:schemeClr val="tx1"/>
              </a:solidFill>
            </a:endParaRPr>
          </a:p>
          <a:p>
            <a:r>
              <a:rPr lang="zh-TW" altLang="zh-TW" sz="4400" b="1" dirty="0" smtClean="0">
                <a:solidFill>
                  <a:schemeClr val="tx1"/>
                </a:solidFill>
              </a:rPr>
              <a:t>示</a:t>
            </a:r>
            <a:r>
              <a:rPr lang="zh-TW" altLang="zh-TW" sz="4400" b="1" dirty="0">
                <a:solidFill>
                  <a:schemeClr val="tx1"/>
                </a:solidFill>
              </a:rPr>
              <a:t>或確認者</a:t>
            </a:r>
            <a:r>
              <a:rPr lang="zh-TW" altLang="zh-TW" sz="4400" b="1" dirty="0" smtClean="0">
                <a:solidFill>
                  <a:schemeClr val="tx1"/>
                </a:solidFill>
              </a:rPr>
              <a:t>。</a:t>
            </a:r>
            <a:endParaRPr lang="zh-TW" altLang="en-US" sz="4400" b="1" dirty="0">
              <a:solidFill>
                <a:schemeClr val="tx1"/>
              </a:solidFill>
            </a:endParaRPr>
          </a:p>
        </p:txBody>
      </p:sp>
    </p:spTree>
    <p:extLst>
      <p:ext uri="{BB962C8B-B14F-4D97-AF65-F5344CB8AC3E}">
        <p14:creationId xmlns:p14="http://schemas.microsoft.com/office/powerpoint/2010/main" val="29731581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99592" y="764704"/>
            <a:ext cx="7811144"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b="1" dirty="0"/>
              <a:t>第</a:t>
            </a:r>
            <a:r>
              <a:rPr lang="zh-TW" altLang="en-US" b="1" dirty="0"/>
              <a:t>二</a:t>
            </a:r>
            <a:r>
              <a:rPr lang="zh-TW" altLang="zh-TW" b="1" dirty="0"/>
              <a:t>章</a:t>
            </a:r>
            <a:r>
              <a:rPr lang="en-US" altLang="zh-TW" b="1" dirty="0"/>
              <a:t>  </a:t>
            </a:r>
            <a:r>
              <a:rPr lang="zh-TW" altLang="zh-TW" b="1" dirty="0"/>
              <a:t>國際貿易法的法源</a:t>
            </a:r>
            <a:r>
              <a:rPr lang="en-US" altLang="zh-TW" b="1" dirty="0"/>
              <a:t/>
            </a:r>
            <a:br>
              <a:rPr lang="en-US" altLang="zh-TW" b="1" dirty="0"/>
            </a:br>
            <a:r>
              <a:rPr lang="en-US" altLang="zh-TW" b="1" dirty="0" smtClean="0"/>
              <a:t>        </a:t>
            </a:r>
            <a:r>
              <a:rPr lang="zh-TW" altLang="zh-TW" sz="3600" b="1" dirty="0" smtClean="0"/>
              <a:t>第二</a:t>
            </a:r>
            <a:r>
              <a:rPr lang="zh-TW" altLang="zh-TW" sz="3600" b="1" dirty="0"/>
              <a:t>節　國際貿易</a:t>
            </a:r>
            <a:r>
              <a:rPr lang="zh-TW" altLang="zh-TW" sz="3600" b="1" dirty="0" smtClean="0"/>
              <a:t>習慣</a:t>
            </a:r>
            <a:r>
              <a:rPr lang="en-US" altLang="zh-TW" dirty="0" smtClean="0"/>
              <a:t/>
            </a:r>
            <a:br>
              <a:rPr lang="en-US" altLang="zh-TW" dirty="0" smtClean="0"/>
            </a:br>
            <a:r>
              <a:rPr lang="en-US" altLang="zh-TW" sz="3600" b="1" dirty="0" smtClean="0"/>
              <a:t>                 </a:t>
            </a:r>
            <a:r>
              <a:rPr lang="zh-TW" altLang="en-US" sz="3600" b="1" dirty="0" smtClean="0">
                <a:solidFill>
                  <a:schemeClr val="tx1"/>
                </a:solidFill>
              </a:rPr>
              <a:t>二、</a:t>
            </a:r>
            <a:r>
              <a:rPr lang="zh-TW" altLang="zh-TW" sz="3600" b="1" dirty="0">
                <a:solidFill>
                  <a:schemeClr val="tx1"/>
                </a:solidFill>
              </a:rPr>
              <a:t>國際貿易習慣（法）之特徵</a:t>
            </a:r>
            <a:endParaRPr lang="zh-TW" altLang="en-US" sz="3600" b="1" dirty="0">
              <a:solidFill>
                <a:schemeClr val="tx1"/>
              </a:solidFill>
            </a:endParaRPr>
          </a:p>
        </p:txBody>
      </p:sp>
      <p:sp>
        <p:nvSpPr>
          <p:cNvPr id="3" name="文字版面配置區 2"/>
          <p:cNvSpPr>
            <a:spLocks noGrp="1"/>
          </p:cNvSpPr>
          <p:nvPr>
            <p:ph type="body" idx="1"/>
          </p:nvPr>
        </p:nvSpPr>
        <p:spPr>
          <a:xfrm>
            <a:off x="323528" y="2492896"/>
            <a:ext cx="8568952" cy="961256"/>
          </a:xfrm>
        </p:spPr>
        <p:txBody>
          <a:bodyPr>
            <a:noAutofit/>
          </a:bodyPr>
          <a:lstStyle/>
          <a:p>
            <a:r>
              <a:rPr lang="zh-TW" altLang="en-US" b="1" dirty="0" smtClean="0">
                <a:solidFill>
                  <a:schemeClr val="tx1"/>
                </a:solidFill>
              </a:rPr>
              <a:t>一、</a:t>
            </a:r>
            <a:r>
              <a:rPr lang="zh-TW" altLang="zh-TW" b="1" dirty="0" smtClean="0">
                <a:solidFill>
                  <a:schemeClr val="tx1"/>
                </a:solidFill>
              </a:rPr>
              <a:t>須</a:t>
            </a:r>
            <a:r>
              <a:rPr lang="zh-TW" altLang="zh-TW" b="1" dirty="0">
                <a:solidFill>
                  <a:schemeClr val="tx1"/>
                </a:solidFill>
              </a:rPr>
              <a:t>由國際機構或協會制定之</a:t>
            </a:r>
            <a:r>
              <a:rPr lang="zh-TW" altLang="zh-TW" b="1" dirty="0" smtClean="0">
                <a:solidFill>
                  <a:schemeClr val="tx1"/>
                </a:solidFill>
              </a:rPr>
              <a:t>習慣</a:t>
            </a:r>
            <a:r>
              <a:rPr lang="en-US" altLang="zh-TW" b="1" dirty="0" smtClean="0">
                <a:solidFill>
                  <a:schemeClr val="tx1"/>
                </a:solidFill>
              </a:rPr>
              <a:t> :</a:t>
            </a: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如</a:t>
            </a:r>
            <a:r>
              <a:rPr lang="en-US" altLang="zh-TW" b="1" dirty="0" smtClean="0">
                <a:solidFill>
                  <a:schemeClr val="tx1"/>
                </a:solidFill>
              </a:rPr>
              <a:t>ICC</a:t>
            </a:r>
            <a:r>
              <a:rPr lang="zh-TW" altLang="en-US" b="1" dirty="0" smtClean="0">
                <a:solidFill>
                  <a:schemeClr val="tx1"/>
                </a:solidFill>
              </a:rPr>
              <a:t>制定之</a:t>
            </a:r>
            <a:r>
              <a:rPr lang="en-US" altLang="zh-TW" b="1" dirty="0" smtClean="0">
                <a:solidFill>
                  <a:schemeClr val="tx1"/>
                </a:solidFill>
              </a:rPr>
              <a:t>Incoterms </a:t>
            </a:r>
            <a:r>
              <a:rPr lang="zh-TW" altLang="en-US" b="1" dirty="0" smtClean="0">
                <a:solidFill>
                  <a:schemeClr val="tx1"/>
                </a:solidFill>
              </a:rPr>
              <a:t>、</a:t>
            </a:r>
            <a:r>
              <a:rPr lang="en-US" altLang="zh-TW" b="1" dirty="0" smtClean="0">
                <a:solidFill>
                  <a:schemeClr val="tx1"/>
                </a:solidFill>
              </a:rPr>
              <a:t>UCP </a:t>
            </a:r>
            <a:r>
              <a:rPr lang="zh-TW" altLang="zh-TW" b="1" dirty="0" smtClean="0">
                <a:solidFill>
                  <a:schemeClr val="tx1"/>
                </a:solidFill>
              </a:rPr>
              <a:t>。</a:t>
            </a:r>
            <a:endParaRPr lang="zh-TW" altLang="zh-TW" b="1" dirty="0">
              <a:solidFill>
                <a:schemeClr val="tx1"/>
              </a:solidFill>
            </a:endParaRPr>
          </a:p>
          <a:p>
            <a:r>
              <a:rPr lang="zh-TW" altLang="en-US" b="1" dirty="0" smtClean="0">
                <a:solidFill>
                  <a:schemeClr val="tx1"/>
                </a:solidFill>
              </a:rPr>
              <a:t>二、</a:t>
            </a:r>
            <a:r>
              <a:rPr lang="zh-TW" altLang="zh-TW" b="1" dirty="0" smtClean="0">
                <a:solidFill>
                  <a:schemeClr val="tx1"/>
                </a:solidFill>
              </a:rPr>
              <a:t>須</a:t>
            </a:r>
            <a:r>
              <a:rPr lang="zh-TW" altLang="zh-TW" b="1" dirty="0">
                <a:solidFill>
                  <a:schemeClr val="tx1"/>
                </a:solidFill>
              </a:rPr>
              <a:t>具有國際性</a:t>
            </a:r>
            <a:r>
              <a:rPr lang="zh-TW" altLang="zh-TW" b="1" dirty="0" smtClean="0">
                <a:solidFill>
                  <a:schemeClr val="tx1"/>
                </a:solidFill>
              </a:rPr>
              <a:t>：</a:t>
            </a:r>
            <a:endParaRPr lang="en-US" altLang="zh-TW" b="1" dirty="0" smtClean="0">
              <a:solidFill>
                <a:schemeClr val="tx1"/>
              </a:solidFill>
            </a:endParaRPr>
          </a:p>
          <a:p>
            <a:r>
              <a:rPr lang="en-US" altLang="zh-TW" b="1" dirty="0" smtClean="0">
                <a:solidFill>
                  <a:schemeClr val="tx1"/>
                </a:solidFill>
              </a:rPr>
              <a:t>         </a:t>
            </a:r>
            <a:r>
              <a:rPr lang="zh-TW" altLang="zh-TW" b="1" dirty="0" smtClean="0">
                <a:solidFill>
                  <a:schemeClr val="tx1"/>
                </a:solidFill>
              </a:rPr>
              <a:t>為</a:t>
            </a:r>
            <a:r>
              <a:rPr lang="zh-TW" altLang="zh-TW" b="1" dirty="0">
                <a:solidFill>
                  <a:schemeClr val="tx1"/>
                </a:solidFill>
              </a:rPr>
              <a:t>一定</a:t>
            </a:r>
            <a:r>
              <a:rPr lang="zh-TW" altLang="zh-TW" b="1" dirty="0" smtClean="0">
                <a:solidFill>
                  <a:schemeClr val="tx1"/>
                </a:solidFill>
              </a:rPr>
              <a:t>社會所</a:t>
            </a:r>
            <a:r>
              <a:rPr lang="zh-TW" altLang="zh-TW" b="1" dirty="0">
                <a:solidFill>
                  <a:schemeClr val="tx1"/>
                </a:solidFill>
              </a:rPr>
              <a:t>共通反覆遵行，並有法之確信為要件</a:t>
            </a:r>
            <a:r>
              <a:rPr lang="zh-TW" altLang="zh-TW" b="1" dirty="0" smtClean="0">
                <a:solidFill>
                  <a:schemeClr val="tx1"/>
                </a:solidFill>
              </a:rPr>
              <a:t>。</a:t>
            </a:r>
            <a:endParaRPr lang="zh-TW" altLang="zh-TW" b="1" dirty="0">
              <a:solidFill>
                <a:schemeClr val="tx1"/>
              </a:solidFill>
            </a:endParaRPr>
          </a:p>
          <a:p>
            <a:r>
              <a:rPr lang="zh-TW" altLang="en-US" b="1" dirty="0" smtClean="0">
                <a:solidFill>
                  <a:schemeClr val="tx1"/>
                </a:solidFill>
              </a:rPr>
              <a:t>三、</a:t>
            </a:r>
            <a:r>
              <a:rPr lang="zh-TW" altLang="zh-TW" b="1" dirty="0" smtClean="0">
                <a:solidFill>
                  <a:schemeClr val="tx1"/>
                </a:solidFill>
              </a:rPr>
              <a:t>須</a:t>
            </a:r>
            <a:r>
              <a:rPr lang="zh-TW" altLang="zh-TW" b="1" dirty="0">
                <a:solidFill>
                  <a:schemeClr val="tx1"/>
                </a:solidFill>
              </a:rPr>
              <a:t>具有普遍性、接受性及繼續</a:t>
            </a:r>
            <a:r>
              <a:rPr lang="zh-TW" altLang="zh-TW" b="1" dirty="0" smtClean="0">
                <a:solidFill>
                  <a:schemeClr val="tx1"/>
                </a:solidFill>
              </a:rPr>
              <a:t>性</a:t>
            </a:r>
            <a:r>
              <a:rPr lang="en-US" altLang="zh-TW" b="1" dirty="0" smtClean="0">
                <a:solidFill>
                  <a:schemeClr val="tx1"/>
                </a:solidFill>
              </a:rPr>
              <a:t>:</a:t>
            </a: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即</a:t>
            </a:r>
            <a:r>
              <a:rPr lang="zh-TW" altLang="zh-TW" b="1" dirty="0">
                <a:solidFill>
                  <a:schemeClr val="tx1"/>
                </a:solidFill>
              </a:rPr>
              <a:t>須普遍長時間</a:t>
            </a:r>
            <a:r>
              <a:rPr lang="zh-TW" altLang="zh-TW" b="1" dirty="0" smtClean="0">
                <a:solidFill>
                  <a:schemeClr val="tx1"/>
                </a:solidFill>
              </a:rPr>
              <a:t>以來接受</a:t>
            </a:r>
            <a:r>
              <a:rPr lang="zh-TW" altLang="zh-TW" b="1" dirty="0">
                <a:solidFill>
                  <a:schemeClr val="tx1"/>
                </a:solidFill>
              </a:rPr>
              <a:t>國家及商人等承認。</a:t>
            </a:r>
          </a:p>
          <a:p>
            <a:r>
              <a:rPr lang="zh-TW" altLang="en-US" b="1" dirty="0" smtClean="0">
                <a:solidFill>
                  <a:schemeClr val="tx1"/>
                </a:solidFill>
              </a:rPr>
              <a:t>四、</a:t>
            </a:r>
            <a:r>
              <a:rPr lang="zh-TW" altLang="zh-TW" b="1" dirty="0" smtClean="0">
                <a:solidFill>
                  <a:schemeClr val="tx1"/>
                </a:solidFill>
              </a:rPr>
              <a:t>國際貿易</a:t>
            </a:r>
            <a:r>
              <a:rPr lang="zh-TW" altLang="zh-TW" b="1" dirty="0">
                <a:solidFill>
                  <a:schemeClr val="tx1"/>
                </a:solidFill>
              </a:rPr>
              <a:t>習慣優於統一公約、國際私法及內</a:t>
            </a:r>
            <a:r>
              <a:rPr lang="zh-TW" altLang="zh-TW" b="1" dirty="0" smtClean="0">
                <a:solidFill>
                  <a:schemeClr val="tx1"/>
                </a:solidFill>
              </a:rPr>
              <a:t>國法</a:t>
            </a:r>
            <a:r>
              <a:rPr lang="en-US" altLang="zh-TW" b="1" dirty="0" smtClean="0">
                <a:solidFill>
                  <a:schemeClr val="tx1"/>
                </a:solidFill>
              </a:rPr>
              <a:t>:</a:t>
            </a:r>
          </a:p>
          <a:p>
            <a:r>
              <a:rPr lang="en-US" altLang="zh-TW" b="1" dirty="0">
                <a:solidFill>
                  <a:schemeClr val="tx1"/>
                </a:solidFill>
              </a:rPr>
              <a:t> </a:t>
            </a:r>
            <a:r>
              <a:rPr lang="en-US" altLang="zh-TW" b="1" dirty="0" smtClean="0">
                <a:solidFill>
                  <a:schemeClr val="tx1"/>
                </a:solidFill>
              </a:rPr>
              <a:t>        </a:t>
            </a:r>
            <a:r>
              <a:rPr lang="zh-TW" altLang="zh-TW" sz="2000" b="1" dirty="0" smtClean="0">
                <a:solidFill>
                  <a:schemeClr val="tx1"/>
                </a:solidFill>
              </a:rPr>
              <a:t>例如</a:t>
            </a:r>
            <a:r>
              <a:rPr lang="en-US" altLang="zh-TW" sz="2000" b="1" dirty="0" smtClean="0">
                <a:solidFill>
                  <a:schemeClr val="tx1"/>
                </a:solidFill>
              </a:rPr>
              <a:t>:1964</a:t>
            </a:r>
            <a:r>
              <a:rPr lang="zh-TW" altLang="zh-TW" sz="2000" b="1" dirty="0" smtClean="0">
                <a:solidFill>
                  <a:schemeClr val="tx1"/>
                </a:solidFill>
              </a:rPr>
              <a:t>年</a:t>
            </a:r>
            <a:r>
              <a:rPr lang="zh-TW" altLang="zh-TW" sz="2000" b="1" dirty="0">
                <a:solidFill>
                  <a:schemeClr val="tx1"/>
                </a:solidFill>
              </a:rPr>
              <a:t>海牙統一國際商品買賣法</a:t>
            </a:r>
            <a:r>
              <a:rPr lang="zh-TW" altLang="zh-TW" sz="2000" b="1" dirty="0" smtClean="0">
                <a:solidFill>
                  <a:schemeClr val="tx1"/>
                </a:solidFill>
              </a:rPr>
              <a:t>第</a:t>
            </a:r>
            <a:r>
              <a:rPr lang="en-US" altLang="zh-TW" sz="2000" b="1" dirty="0" smtClean="0">
                <a:solidFill>
                  <a:schemeClr val="tx1"/>
                </a:solidFill>
              </a:rPr>
              <a:t>9</a:t>
            </a:r>
            <a:r>
              <a:rPr lang="zh-TW" altLang="zh-TW" sz="2000" b="1" dirty="0" smtClean="0">
                <a:solidFill>
                  <a:schemeClr val="tx1"/>
                </a:solidFill>
              </a:rPr>
              <a:t>條第</a:t>
            </a:r>
            <a:r>
              <a:rPr lang="en-US" altLang="zh-TW" sz="2000" b="1" dirty="0" smtClean="0">
                <a:solidFill>
                  <a:schemeClr val="tx1"/>
                </a:solidFill>
              </a:rPr>
              <a:t>2</a:t>
            </a:r>
            <a:r>
              <a:rPr lang="zh-TW" altLang="zh-TW" sz="2000" b="1" dirty="0" smtClean="0">
                <a:solidFill>
                  <a:schemeClr val="tx1"/>
                </a:solidFill>
              </a:rPr>
              <a:t>項規定「</a:t>
            </a:r>
            <a:r>
              <a:rPr lang="zh-TW" altLang="zh-TW" sz="2000" b="1" dirty="0">
                <a:solidFill>
                  <a:schemeClr val="tx1"/>
                </a:solidFill>
              </a:rPr>
              <a:t>除非</a:t>
            </a:r>
            <a:r>
              <a:rPr lang="zh-TW" altLang="zh-TW" sz="2000" b="1" dirty="0" smtClean="0">
                <a:solidFill>
                  <a:schemeClr val="tx1"/>
                </a:solidFill>
              </a:rPr>
              <a:t>當</a:t>
            </a:r>
            <a:r>
              <a:rPr lang="en-US" altLang="zh-TW" sz="2000" b="1" dirty="0" smtClean="0">
                <a:solidFill>
                  <a:schemeClr val="tx1"/>
                </a:solidFill>
              </a:rPr>
              <a:t> </a:t>
            </a:r>
            <a:r>
              <a:rPr lang="zh-TW" altLang="zh-TW" sz="2000" b="1" dirty="0" smtClean="0">
                <a:solidFill>
                  <a:schemeClr val="tx1"/>
                </a:solidFill>
              </a:rPr>
              <a:t>事人另</a:t>
            </a:r>
            <a:endParaRPr lang="en-US" altLang="zh-TW" sz="2000" b="1" dirty="0" smtClean="0">
              <a:solidFill>
                <a:schemeClr val="tx1"/>
              </a:solidFill>
            </a:endParaRPr>
          </a:p>
          <a:p>
            <a:r>
              <a:rPr lang="en-US" altLang="zh-TW" sz="2000" b="1" dirty="0">
                <a:solidFill>
                  <a:schemeClr val="tx1"/>
                </a:solidFill>
              </a:rPr>
              <a:t> </a:t>
            </a:r>
            <a:r>
              <a:rPr lang="en-US" altLang="zh-TW" sz="2000" b="1" dirty="0" smtClean="0">
                <a:solidFill>
                  <a:schemeClr val="tx1"/>
                </a:solidFill>
              </a:rPr>
              <a:t>                    </a:t>
            </a:r>
            <a:r>
              <a:rPr lang="zh-TW" altLang="zh-TW" sz="2000" b="1" dirty="0" smtClean="0">
                <a:solidFill>
                  <a:schemeClr val="tx1"/>
                </a:solidFill>
              </a:rPr>
              <a:t>有</a:t>
            </a:r>
            <a:r>
              <a:rPr lang="zh-TW" altLang="zh-TW" sz="2000" b="1" dirty="0">
                <a:solidFill>
                  <a:schemeClr val="tx1"/>
                </a:solidFill>
              </a:rPr>
              <a:t>約定，本統一法牴觸通常認為可適用於契約之商事</a:t>
            </a:r>
            <a:r>
              <a:rPr lang="zh-TW" altLang="zh-TW" sz="2000" b="1" dirty="0" smtClean="0">
                <a:solidFill>
                  <a:schemeClr val="tx1"/>
                </a:solidFill>
              </a:rPr>
              <a:t>習慣</a:t>
            </a:r>
            <a:r>
              <a:rPr lang="zh-TW" altLang="zh-TW" sz="2000" b="1" dirty="0">
                <a:solidFill>
                  <a:schemeClr val="tx1"/>
                </a:solidFill>
              </a:rPr>
              <a:t>，應</a:t>
            </a:r>
            <a:r>
              <a:rPr lang="zh-TW" altLang="zh-TW" sz="2000" b="1" dirty="0" smtClean="0">
                <a:solidFill>
                  <a:schemeClr val="tx1"/>
                </a:solidFill>
              </a:rPr>
              <a:t>優</a:t>
            </a:r>
            <a:endParaRPr lang="en-US" altLang="zh-TW" sz="2000" b="1" dirty="0" smtClean="0">
              <a:solidFill>
                <a:schemeClr val="tx1"/>
              </a:solidFill>
            </a:endParaRPr>
          </a:p>
          <a:p>
            <a:r>
              <a:rPr lang="en-US" altLang="zh-TW" sz="2000" b="1" dirty="0">
                <a:solidFill>
                  <a:schemeClr val="tx1"/>
                </a:solidFill>
              </a:rPr>
              <a:t> </a:t>
            </a:r>
            <a:r>
              <a:rPr lang="en-US" altLang="zh-TW" sz="2000" b="1" dirty="0" smtClean="0">
                <a:solidFill>
                  <a:schemeClr val="tx1"/>
                </a:solidFill>
              </a:rPr>
              <a:t>                    </a:t>
            </a:r>
            <a:r>
              <a:rPr lang="zh-TW" altLang="zh-TW" sz="2000" b="1" dirty="0" smtClean="0">
                <a:solidFill>
                  <a:schemeClr val="tx1"/>
                </a:solidFill>
              </a:rPr>
              <a:t>先</a:t>
            </a:r>
            <a:r>
              <a:rPr lang="zh-TW" altLang="zh-TW" sz="2000" b="1" dirty="0">
                <a:solidFill>
                  <a:schemeClr val="tx1"/>
                </a:solidFill>
              </a:rPr>
              <a:t>適用該習慣。</a:t>
            </a:r>
            <a:r>
              <a:rPr lang="zh-TW" altLang="zh-TW" sz="2000" b="1" dirty="0" smtClean="0">
                <a:solidFill>
                  <a:schemeClr val="tx1"/>
                </a:solidFill>
              </a:rPr>
              <a:t>」</a:t>
            </a:r>
            <a:endParaRPr lang="zh-TW" altLang="zh-TW" sz="2000" b="1" dirty="0">
              <a:solidFill>
                <a:schemeClr val="tx1"/>
              </a:solidFill>
            </a:endParaRPr>
          </a:p>
          <a:p>
            <a:endParaRPr lang="zh-TW" altLang="en-US" sz="3600" b="1" dirty="0"/>
          </a:p>
        </p:txBody>
      </p:sp>
    </p:spTree>
    <p:extLst>
      <p:ext uri="{BB962C8B-B14F-4D97-AF65-F5344CB8AC3E}">
        <p14:creationId xmlns:p14="http://schemas.microsoft.com/office/powerpoint/2010/main" val="9556268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15616" y="764704"/>
            <a:ext cx="7595120"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b="1" dirty="0"/>
              <a:t>第</a:t>
            </a:r>
            <a:r>
              <a:rPr lang="zh-TW" altLang="en-US" b="1" dirty="0"/>
              <a:t>二</a:t>
            </a:r>
            <a:r>
              <a:rPr lang="zh-TW" altLang="zh-TW" b="1" dirty="0"/>
              <a:t>章</a:t>
            </a:r>
            <a:r>
              <a:rPr lang="en-US" altLang="zh-TW" b="1" dirty="0"/>
              <a:t>  </a:t>
            </a:r>
            <a:r>
              <a:rPr lang="zh-TW" altLang="zh-TW" b="1" dirty="0"/>
              <a:t>國際貿易法的法源</a:t>
            </a:r>
            <a:r>
              <a:rPr lang="en-US" altLang="zh-TW" b="1" dirty="0"/>
              <a:t/>
            </a:r>
            <a:br>
              <a:rPr lang="en-US" altLang="zh-TW" b="1" dirty="0"/>
            </a:br>
            <a:r>
              <a:rPr lang="en-US" altLang="zh-TW" b="1" dirty="0" smtClean="0"/>
              <a:t>        </a:t>
            </a:r>
            <a:r>
              <a:rPr lang="zh-TW" altLang="zh-TW" sz="3600" b="1" dirty="0" smtClean="0"/>
              <a:t>第二</a:t>
            </a:r>
            <a:r>
              <a:rPr lang="zh-TW" altLang="zh-TW" sz="3600" b="1" dirty="0"/>
              <a:t>節　國際貿易</a:t>
            </a:r>
            <a:r>
              <a:rPr lang="zh-TW" altLang="zh-TW" sz="3600" b="1" dirty="0" smtClean="0"/>
              <a:t>習慣</a:t>
            </a:r>
            <a:r>
              <a:rPr lang="en-US" altLang="zh-TW" dirty="0" smtClean="0"/>
              <a:t/>
            </a:r>
            <a:br>
              <a:rPr lang="en-US" altLang="zh-TW" dirty="0" smtClean="0"/>
            </a:br>
            <a:r>
              <a:rPr lang="en-US" altLang="zh-TW" sz="3600" b="1" dirty="0" smtClean="0"/>
              <a:t>                 </a:t>
            </a:r>
            <a:r>
              <a:rPr lang="zh-TW" altLang="en-US" sz="3600" b="1" dirty="0" smtClean="0">
                <a:solidFill>
                  <a:schemeClr val="tx1"/>
                </a:solidFill>
              </a:rPr>
              <a:t>三、</a:t>
            </a:r>
            <a:r>
              <a:rPr lang="zh-TW" altLang="zh-TW" sz="3600" b="1" dirty="0">
                <a:solidFill>
                  <a:schemeClr val="tx1"/>
                </a:solidFill>
              </a:rPr>
              <a:t>國際貿易</a:t>
            </a:r>
            <a:r>
              <a:rPr lang="zh-TW" altLang="zh-TW" sz="3600" b="1" dirty="0" smtClean="0">
                <a:solidFill>
                  <a:schemeClr val="tx1"/>
                </a:solidFill>
              </a:rPr>
              <a:t>習慣的</a:t>
            </a:r>
            <a:r>
              <a:rPr lang="zh-TW" altLang="zh-TW" sz="3600" b="1" dirty="0">
                <a:solidFill>
                  <a:schemeClr val="tx1"/>
                </a:solidFill>
              </a:rPr>
              <a:t>種類</a:t>
            </a:r>
            <a:endParaRPr lang="zh-TW" altLang="en-US" sz="3600" b="1" dirty="0">
              <a:solidFill>
                <a:schemeClr val="tx1"/>
              </a:solidFill>
            </a:endParaRPr>
          </a:p>
        </p:txBody>
      </p:sp>
      <p:sp>
        <p:nvSpPr>
          <p:cNvPr id="3" name="文字版面配置區 2"/>
          <p:cNvSpPr>
            <a:spLocks noGrp="1"/>
          </p:cNvSpPr>
          <p:nvPr>
            <p:ph type="body" idx="1"/>
          </p:nvPr>
        </p:nvSpPr>
        <p:spPr>
          <a:xfrm>
            <a:off x="395536" y="2492896"/>
            <a:ext cx="8496944" cy="961256"/>
          </a:xfrm>
        </p:spPr>
        <p:txBody>
          <a:bodyPr>
            <a:noAutofit/>
          </a:bodyPr>
          <a:lstStyle/>
          <a:p>
            <a:r>
              <a:rPr lang="zh-TW" altLang="en-US" sz="2800" b="1" dirty="0" smtClean="0">
                <a:solidFill>
                  <a:schemeClr val="tx1"/>
                </a:solidFill>
              </a:rPr>
              <a:t>一、</a:t>
            </a:r>
            <a:r>
              <a:rPr lang="zh-TW" altLang="zh-TW" sz="2800" b="1" dirty="0" smtClean="0">
                <a:solidFill>
                  <a:schemeClr val="tx1"/>
                </a:solidFill>
              </a:rPr>
              <a:t>統一規則</a:t>
            </a:r>
            <a:r>
              <a:rPr lang="en-US" altLang="zh-TW" sz="2800" b="1" dirty="0" smtClean="0">
                <a:solidFill>
                  <a:schemeClr val="tx1"/>
                </a:solidFill>
              </a:rPr>
              <a:t>:</a:t>
            </a:r>
          </a:p>
          <a:p>
            <a:r>
              <a:rPr lang="en-US" altLang="zh-TW" sz="2800" b="1" dirty="0" smtClean="0">
                <a:solidFill>
                  <a:schemeClr val="tx1"/>
                </a:solidFill>
              </a:rPr>
              <a:t>         </a:t>
            </a:r>
            <a:r>
              <a:rPr lang="zh-TW" altLang="zh-TW" sz="2800" b="1" dirty="0" smtClean="0">
                <a:solidFill>
                  <a:schemeClr val="tx1"/>
                </a:solidFill>
              </a:rPr>
              <a:t>將</a:t>
            </a:r>
            <a:r>
              <a:rPr lang="zh-TW" altLang="zh-TW" sz="2800" b="1" dirty="0">
                <a:solidFill>
                  <a:schemeClr val="tx1"/>
                </a:solidFill>
              </a:rPr>
              <a:t>國際契約有關之用語或者契約內容之一定規定作成一般規則，當事人於訂立契約時不必於個個契約內容中加以具體規定，僅於契約中說明該契約援用該規則即為已足，而後當事人雙方即受該統一規則之拘束。該統一規則既得經當事人援用成為契約之一部</a:t>
            </a:r>
            <a:r>
              <a:rPr lang="zh-TW" altLang="zh-TW" sz="2800" b="1" dirty="0" smtClean="0">
                <a:solidFill>
                  <a:schemeClr val="tx1"/>
                </a:solidFill>
              </a:rPr>
              <a:t>。</a:t>
            </a:r>
            <a:endParaRPr lang="en-US" altLang="zh-TW" sz="2800" b="1" dirty="0" smtClean="0">
              <a:solidFill>
                <a:schemeClr val="tx1"/>
              </a:solidFill>
            </a:endParaRPr>
          </a:p>
          <a:p>
            <a:r>
              <a:rPr lang="zh-TW" altLang="en-US" sz="2800" b="1" dirty="0" smtClean="0">
                <a:solidFill>
                  <a:schemeClr val="tx1"/>
                </a:solidFill>
              </a:rPr>
              <a:t>例如</a:t>
            </a:r>
            <a:r>
              <a:rPr lang="en-US" altLang="zh-TW" sz="2800" b="1" dirty="0" smtClean="0">
                <a:solidFill>
                  <a:schemeClr val="tx1"/>
                </a:solidFill>
              </a:rPr>
              <a:t>: (1</a:t>
            </a:r>
            <a:r>
              <a:rPr lang="en-US" altLang="zh-TW" sz="2800" b="1" dirty="0">
                <a:solidFill>
                  <a:schemeClr val="tx1"/>
                </a:solidFill>
              </a:rPr>
              <a:t>) Incoterms</a:t>
            </a:r>
            <a:r>
              <a:rPr lang="zh-TW" altLang="en-US" sz="2800" b="1" dirty="0">
                <a:solidFill>
                  <a:schemeClr val="tx1"/>
                </a:solidFill>
              </a:rPr>
              <a:t>、</a:t>
            </a:r>
            <a:r>
              <a:rPr lang="en-US" altLang="zh-TW" sz="2800" b="1" dirty="0">
                <a:solidFill>
                  <a:schemeClr val="tx1"/>
                </a:solidFill>
              </a:rPr>
              <a:t>UCP </a:t>
            </a:r>
            <a:r>
              <a:rPr lang="en-US" altLang="zh-TW" sz="2800" b="1" dirty="0" smtClean="0">
                <a:solidFill>
                  <a:schemeClr val="tx1"/>
                </a:solidFill>
              </a:rPr>
              <a:t>(ICC</a:t>
            </a:r>
            <a:r>
              <a:rPr lang="zh-TW" altLang="en-US" sz="2800" b="1" dirty="0" smtClean="0">
                <a:solidFill>
                  <a:schemeClr val="tx1"/>
                </a:solidFill>
              </a:rPr>
              <a:t>制定</a:t>
            </a:r>
            <a:r>
              <a:rPr lang="en-US" altLang="zh-TW" sz="2800" b="1" dirty="0" smtClean="0">
                <a:solidFill>
                  <a:schemeClr val="tx1"/>
                </a:solidFill>
              </a:rPr>
              <a:t>);</a:t>
            </a:r>
          </a:p>
          <a:p>
            <a:r>
              <a:rPr lang="en-US" altLang="zh-TW" sz="2800" b="1" dirty="0">
                <a:solidFill>
                  <a:schemeClr val="tx1"/>
                </a:solidFill>
              </a:rPr>
              <a:t> </a:t>
            </a:r>
            <a:r>
              <a:rPr lang="en-US" altLang="zh-TW" sz="2800" b="1" dirty="0" smtClean="0">
                <a:solidFill>
                  <a:schemeClr val="tx1"/>
                </a:solidFill>
              </a:rPr>
              <a:t>          (2)</a:t>
            </a:r>
            <a:r>
              <a:rPr lang="zh-TW" altLang="zh-TW" sz="2800" b="1" dirty="0">
                <a:solidFill>
                  <a:schemeClr val="tx1"/>
                </a:solidFill>
              </a:rPr>
              <a:t>約克安特衛普</a:t>
            </a:r>
            <a:r>
              <a:rPr lang="zh-TW" altLang="zh-TW" sz="2800" b="1" dirty="0" smtClean="0">
                <a:solidFill>
                  <a:schemeClr val="tx1"/>
                </a:solidFill>
              </a:rPr>
              <a:t>規則</a:t>
            </a:r>
            <a:r>
              <a:rPr lang="en-US" altLang="zh-TW" sz="2800" b="1" dirty="0" smtClean="0">
                <a:solidFill>
                  <a:schemeClr val="tx1"/>
                </a:solidFill>
              </a:rPr>
              <a:t>(</a:t>
            </a:r>
            <a:r>
              <a:rPr lang="zh-TW" altLang="zh-TW" sz="2800" b="1" dirty="0" smtClean="0">
                <a:solidFill>
                  <a:schemeClr val="tx1"/>
                </a:solidFill>
              </a:rPr>
              <a:t>國際</a:t>
            </a:r>
            <a:r>
              <a:rPr lang="zh-TW" altLang="zh-TW" sz="2800" b="1" dirty="0">
                <a:solidFill>
                  <a:schemeClr val="tx1"/>
                </a:solidFill>
              </a:rPr>
              <a:t>海事委員會</a:t>
            </a:r>
            <a:r>
              <a:rPr lang="zh-TW" altLang="zh-TW" sz="2800" b="1" dirty="0" smtClean="0">
                <a:solidFill>
                  <a:schemeClr val="tx1"/>
                </a:solidFill>
              </a:rPr>
              <a:t>制定</a:t>
            </a:r>
            <a:r>
              <a:rPr lang="en-US" altLang="zh-TW" sz="2800" b="1" dirty="0" smtClean="0">
                <a:solidFill>
                  <a:schemeClr val="tx1"/>
                </a:solidFill>
              </a:rPr>
              <a:t>--</a:t>
            </a:r>
            <a:r>
              <a:rPr lang="zh-TW" altLang="zh-TW" sz="2800" b="1" dirty="0" smtClean="0">
                <a:solidFill>
                  <a:schemeClr val="tx1"/>
                </a:solidFill>
              </a:rPr>
              <a:t>處</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理</a:t>
            </a:r>
            <a:r>
              <a:rPr lang="zh-TW" altLang="zh-TW" sz="2800" b="1" dirty="0">
                <a:solidFill>
                  <a:schemeClr val="tx1"/>
                </a:solidFill>
              </a:rPr>
              <a:t>共同海損</a:t>
            </a:r>
            <a:r>
              <a:rPr lang="zh-TW" altLang="zh-TW" sz="2800" b="1" dirty="0" smtClean="0">
                <a:solidFill>
                  <a:schemeClr val="tx1"/>
                </a:solidFill>
              </a:rPr>
              <a:t>的</a:t>
            </a:r>
            <a:r>
              <a:rPr lang="en-US" altLang="zh-TW" sz="2800" b="1" smtClean="0">
                <a:solidFill>
                  <a:schemeClr val="tx1"/>
                </a:solidFill>
              </a:rPr>
              <a:t>)</a:t>
            </a:r>
            <a:endParaRPr lang="en-US" altLang="zh-TW" sz="2800" b="1" dirty="0" smtClean="0">
              <a:solidFill>
                <a:schemeClr val="tx1"/>
              </a:solidFill>
            </a:endParaRPr>
          </a:p>
          <a:p>
            <a:r>
              <a:rPr lang="en-US" altLang="zh-TW" sz="2800" b="1" dirty="0" smtClean="0">
                <a:solidFill>
                  <a:schemeClr val="tx1"/>
                </a:solidFill>
              </a:rPr>
              <a:t>                </a:t>
            </a:r>
            <a:endParaRPr lang="zh-TW" altLang="en-US" sz="3600" b="1" dirty="0"/>
          </a:p>
        </p:txBody>
      </p:sp>
    </p:spTree>
    <p:extLst>
      <p:ext uri="{BB962C8B-B14F-4D97-AF65-F5344CB8AC3E}">
        <p14:creationId xmlns:p14="http://schemas.microsoft.com/office/powerpoint/2010/main" val="19020468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15616" y="764704"/>
            <a:ext cx="7595120"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b="1" dirty="0"/>
              <a:t>第</a:t>
            </a:r>
            <a:r>
              <a:rPr lang="zh-TW" altLang="en-US" b="1" dirty="0"/>
              <a:t>二</a:t>
            </a:r>
            <a:r>
              <a:rPr lang="zh-TW" altLang="zh-TW" b="1" dirty="0"/>
              <a:t>章</a:t>
            </a:r>
            <a:r>
              <a:rPr lang="en-US" altLang="zh-TW" b="1" dirty="0"/>
              <a:t>  </a:t>
            </a:r>
            <a:r>
              <a:rPr lang="zh-TW" altLang="zh-TW" b="1" dirty="0"/>
              <a:t>國際貿易法的法源</a:t>
            </a:r>
            <a:r>
              <a:rPr lang="en-US" altLang="zh-TW" b="1" dirty="0"/>
              <a:t/>
            </a:r>
            <a:br>
              <a:rPr lang="en-US" altLang="zh-TW" b="1" dirty="0"/>
            </a:br>
            <a:r>
              <a:rPr lang="en-US" altLang="zh-TW" b="1" dirty="0" smtClean="0"/>
              <a:t>        </a:t>
            </a:r>
            <a:r>
              <a:rPr lang="zh-TW" altLang="zh-TW" sz="3600" b="1" dirty="0" smtClean="0"/>
              <a:t>第二</a:t>
            </a:r>
            <a:r>
              <a:rPr lang="zh-TW" altLang="zh-TW" sz="3600" b="1" dirty="0"/>
              <a:t>節　國際貿易</a:t>
            </a:r>
            <a:r>
              <a:rPr lang="zh-TW" altLang="zh-TW" sz="3600" b="1" dirty="0" smtClean="0"/>
              <a:t>習慣</a:t>
            </a:r>
            <a:r>
              <a:rPr lang="en-US" altLang="zh-TW" dirty="0" smtClean="0"/>
              <a:t/>
            </a:r>
            <a:br>
              <a:rPr lang="en-US" altLang="zh-TW" dirty="0" smtClean="0"/>
            </a:br>
            <a:r>
              <a:rPr lang="en-US" altLang="zh-TW" sz="3600" b="1" dirty="0" smtClean="0"/>
              <a:t>                 </a:t>
            </a:r>
            <a:r>
              <a:rPr lang="zh-TW" altLang="en-US" sz="3600" b="1" dirty="0" smtClean="0">
                <a:solidFill>
                  <a:schemeClr val="tx1"/>
                </a:solidFill>
              </a:rPr>
              <a:t>三、</a:t>
            </a:r>
            <a:r>
              <a:rPr lang="zh-TW" altLang="zh-TW" sz="3600" b="1" dirty="0">
                <a:solidFill>
                  <a:schemeClr val="tx1"/>
                </a:solidFill>
              </a:rPr>
              <a:t>國際貿易</a:t>
            </a:r>
            <a:r>
              <a:rPr lang="zh-TW" altLang="zh-TW" sz="3600" b="1" dirty="0" smtClean="0">
                <a:solidFill>
                  <a:schemeClr val="tx1"/>
                </a:solidFill>
              </a:rPr>
              <a:t>習慣的</a:t>
            </a:r>
            <a:r>
              <a:rPr lang="zh-TW" altLang="zh-TW" sz="3600" b="1" dirty="0">
                <a:solidFill>
                  <a:schemeClr val="tx1"/>
                </a:solidFill>
              </a:rPr>
              <a:t>種類</a:t>
            </a:r>
            <a:endParaRPr lang="zh-TW" altLang="en-US" sz="3600" b="1" dirty="0">
              <a:solidFill>
                <a:schemeClr val="tx1"/>
              </a:solidFill>
            </a:endParaRPr>
          </a:p>
        </p:txBody>
      </p:sp>
      <p:sp>
        <p:nvSpPr>
          <p:cNvPr id="3" name="文字版面配置區 2"/>
          <p:cNvSpPr>
            <a:spLocks noGrp="1"/>
          </p:cNvSpPr>
          <p:nvPr>
            <p:ph type="body" idx="1"/>
          </p:nvPr>
        </p:nvSpPr>
        <p:spPr>
          <a:xfrm>
            <a:off x="539552" y="2492896"/>
            <a:ext cx="7920880" cy="961256"/>
          </a:xfrm>
        </p:spPr>
        <p:txBody>
          <a:bodyPr>
            <a:noAutofit/>
          </a:bodyPr>
          <a:lstStyle/>
          <a:p>
            <a:r>
              <a:rPr lang="zh-TW" altLang="en-US" sz="2800" b="1" dirty="0" smtClean="0">
                <a:solidFill>
                  <a:schemeClr val="tx1"/>
                </a:solidFill>
              </a:rPr>
              <a:t>二、</a:t>
            </a:r>
            <a:r>
              <a:rPr lang="zh-TW" altLang="zh-TW" sz="2800" b="1" dirty="0">
                <a:solidFill>
                  <a:schemeClr val="tx1"/>
                </a:solidFill>
              </a:rPr>
              <a:t>商業或同業或專業團體或協會及聯合國</a:t>
            </a:r>
            <a:r>
              <a:rPr lang="zh-TW" altLang="zh-TW" sz="2800" b="1" dirty="0" smtClean="0">
                <a:solidFill>
                  <a:schemeClr val="tx1"/>
                </a:solidFill>
              </a:rPr>
              <a:t>歐洲</a:t>
            </a:r>
            <a:endParaRPr lang="en-US" altLang="zh-TW" sz="2800" b="1" dirty="0" smtClean="0">
              <a:solidFill>
                <a:schemeClr val="tx1"/>
              </a:solidFill>
            </a:endParaRPr>
          </a:p>
          <a:p>
            <a:r>
              <a:rPr lang="en-US" altLang="zh-TW" sz="2800" b="1" dirty="0" smtClean="0">
                <a:solidFill>
                  <a:schemeClr val="tx1"/>
                </a:solidFill>
              </a:rPr>
              <a:t>         </a:t>
            </a:r>
            <a:r>
              <a:rPr lang="zh-TW" altLang="zh-TW" sz="2800" b="1" dirty="0" smtClean="0">
                <a:solidFill>
                  <a:schemeClr val="tx1"/>
                </a:solidFill>
              </a:rPr>
              <a:t>經濟委員會</a:t>
            </a:r>
            <a:r>
              <a:rPr lang="zh-TW" altLang="zh-TW" sz="2800" b="1" dirty="0">
                <a:solidFill>
                  <a:schemeClr val="tx1"/>
                </a:solidFill>
              </a:rPr>
              <a:t>（</a:t>
            </a:r>
            <a:r>
              <a:rPr lang="en-US" altLang="zh-TW" sz="2800" b="1" dirty="0">
                <a:solidFill>
                  <a:schemeClr val="tx1"/>
                </a:solidFill>
              </a:rPr>
              <a:t>UNECE</a:t>
            </a:r>
            <a:r>
              <a:rPr lang="zh-TW" altLang="zh-TW" sz="2800" b="1" dirty="0">
                <a:solidFill>
                  <a:schemeClr val="tx1"/>
                </a:solidFill>
              </a:rPr>
              <a:t>）制定之具有國際</a:t>
            </a:r>
            <a:r>
              <a:rPr lang="zh-TW" altLang="zh-TW" sz="2800" b="1" dirty="0" smtClean="0">
                <a:solidFill>
                  <a:schemeClr val="tx1"/>
                </a:solidFill>
              </a:rPr>
              <a:t>權威</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的</a:t>
            </a:r>
            <a:r>
              <a:rPr lang="zh-TW" altLang="zh-TW" sz="2800" b="1" dirty="0">
                <a:solidFill>
                  <a:schemeClr val="tx1"/>
                </a:solidFill>
              </a:rPr>
              <a:t>標準</a:t>
            </a:r>
            <a:r>
              <a:rPr lang="zh-TW" altLang="zh-TW" sz="2800" b="1" dirty="0" smtClean="0">
                <a:solidFill>
                  <a:schemeClr val="tx1"/>
                </a:solidFill>
              </a:rPr>
              <a:t>契</a:t>
            </a:r>
            <a:r>
              <a:rPr lang="en-US" altLang="zh-TW" sz="2800" b="1" dirty="0" smtClean="0">
                <a:solidFill>
                  <a:schemeClr val="tx1"/>
                </a:solidFill>
              </a:rPr>
              <a:t> </a:t>
            </a:r>
            <a:r>
              <a:rPr lang="zh-TW" altLang="zh-TW" sz="2800" b="1" dirty="0" smtClean="0">
                <a:solidFill>
                  <a:schemeClr val="tx1"/>
                </a:solidFill>
              </a:rPr>
              <a:t>約</a:t>
            </a:r>
            <a:r>
              <a:rPr lang="zh-TW" altLang="zh-TW" sz="2800" b="1" dirty="0">
                <a:solidFill>
                  <a:schemeClr val="tx1"/>
                </a:solidFill>
              </a:rPr>
              <a:t>格式或契約</a:t>
            </a:r>
            <a:r>
              <a:rPr lang="zh-TW" altLang="zh-TW" sz="2800" b="1" dirty="0" smtClean="0">
                <a:solidFill>
                  <a:schemeClr val="tx1"/>
                </a:solidFill>
              </a:rPr>
              <a:t>條款</a:t>
            </a:r>
            <a:r>
              <a:rPr lang="en-US" altLang="zh-TW" sz="2800" b="1" dirty="0" smtClean="0">
                <a:solidFill>
                  <a:schemeClr val="tx1"/>
                </a:solidFill>
              </a:rPr>
              <a:t>:</a:t>
            </a:r>
          </a:p>
          <a:p>
            <a:r>
              <a:rPr lang="en-US" altLang="zh-TW" sz="2800" b="1" dirty="0" smtClean="0">
                <a:solidFill>
                  <a:schemeClr val="tx1"/>
                </a:solidFill>
              </a:rPr>
              <a:t>   (</a:t>
            </a:r>
            <a:r>
              <a:rPr lang="zh-TW" altLang="en-US" sz="2800" b="1" dirty="0" smtClean="0">
                <a:solidFill>
                  <a:schemeClr val="tx1"/>
                </a:solidFill>
              </a:rPr>
              <a:t>一</a:t>
            </a:r>
            <a:r>
              <a:rPr lang="en-US" altLang="zh-TW" sz="2800" b="1" dirty="0" smtClean="0">
                <a:solidFill>
                  <a:schemeClr val="tx1"/>
                </a:solidFill>
              </a:rPr>
              <a:t>)</a:t>
            </a:r>
            <a:r>
              <a:rPr lang="zh-TW" altLang="zh-TW" sz="2800" b="1" dirty="0" smtClean="0">
                <a:solidFill>
                  <a:schemeClr val="tx1"/>
                </a:solidFill>
              </a:rPr>
              <a:t>標準</a:t>
            </a:r>
            <a:r>
              <a:rPr lang="zh-TW" altLang="zh-TW" sz="2800" b="1" dirty="0">
                <a:solidFill>
                  <a:schemeClr val="tx1"/>
                </a:solidFill>
              </a:rPr>
              <a:t>契約格式乃指模範契約格式（</a:t>
            </a:r>
            <a:r>
              <a:rPr lang="en-US" altLang="zh-TW" sz="2800" b="1" dirty="0">
                <a:solidFill>
                  <a:schemeClr val="tx1"/>
                </a:solidFill>
              </a:rPr>
              <a:t>Model Contract Form</a:t>
            </a:r>
            <a:r>
              <a:rPr lang="zh-TW" altLang="zh-TW" sz="2800" b="1" dirty="0" smtClean="0">
                <a:solidFill>
                  <a:schemeClr val="tx1"/>
                </a:solidFill>
              </a:rPr>
              <a:t>）</a:t>
            </a:r>
            <a:r>
              <a:rPr lang="en-US" altLang="zh-TW" sz="2800" b="1" dirty="0" smtClean="0">
                <a:solidFill>
                  <a:schemeClr val="tx1"/>
                </a:solidFill>
              </a:rPr>
              <a:t>: </a:t>
            </a:r>
            <a:r>
              <a:rPr lang="zh-TW" altLang="zh-TW" sz="2800" b="1" dirty="0" smtClean="0">
                <a:solidFill>
                  <a:schemeClr val="tx1"/>
                </a:solidFill>
              </a:rPr>
              <a:t>乃是</a:t>
            </a:r>
            <a:r>
              <a:rPr lang="zh-TW" altLang="zh-TW" sz="2800" b="1" dirty="0">
                <a:solidFill>
                  <a:schemeClr val="tx1"/>
                </a:solidFill>
              </a:rPr>
              <a:t>由當事人一方或商會等機構預先印就之契約書格式，當事人只要在契約書上簽名，填入空白的部分諸如當事人姓名、價格、數量、品名、裝貨港等之書面</a:t>
            </a:r>
            <a:r>
              <a:rPr lang="zh-TW" altLang="zh-TW" sz="2800" b="1" dirty="0" smtClean="0">
                <a:solidFill>
                  <a:schemeClr val="tx1"/>
                </a:solidFill>
              </a:rPr>
              <a:t>。</a:t>
            </a:r>
            <a:endParaRPr lang="en-US" altLang="zh-TW" sz="2800" b="1" dirty="0" smtClean="0">
              <a:solidFill>
                <a:schemeClr val="tx1"/>
              </a:solidFill>
            </a:endParaRPr>
          </a:p>
          <a:p>
            <a:endParaRPr lang="zh-TW" altLang="en-US" sz="2800" b="1" dirty="0"/>
          </a:p>
        </p:txBody>
      </p:sp>
    </p:spTree>
    <p:extLst>
      <p:ext uri="{BB962C8B-B14F-4D97-AF65-F5344CB8AC3E}">
        <p14:creationId xmlns:p14="http://schemas.microsoft.com/office/powerpoint/2010/main" val="20054485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15616" y="764704"/>
            <a:ext cx="7595120"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b="1" dirty="0"/>
              <a:t>第</a:t>
            </a:r>
            <a:r>
              <a:rPr lang="zh-TW" altLang="en-US" b="1" dirty="0"/>
              <a:t>二</a:t>
            </a:r>
            <a:r>
              <a:rPr lang="zh-TW" altLang="zh-TW" b="1" dirty="0"/>
              <a:t>章</a:t>
            </a:r>
            <a:r>
              <a:rPr lang="en-US" altLang="zh-TW" b="1" dirty="0"/>
              <a:t>  </a:t>
            </a:r>
            <a:r>
              <a:rPr lang="zh-TW" altLang="zh-TW" b="1" dirty="0"/>
              <a:t>國際貿易法的法源</a:t>
            </a:r>
            <a:r>
              <a:rPr lang="en-US" altLang="zh-TW" b="1" dirty="0"/>
              <a:t/>
            </a:r>
            <a:br>
              <a:rPr lang="en-US" altLang="zh-TW" b="1" dirty="0"/>
            </a:br>
            <a:r>
              <a:rPr lang="en-US" altLang="zh-TW" b="1" dirty="0" smtClean="0"/>
              <a:t>        </a:t>
            </a:r>
            <a:r>
              <a:rPr lang="zh-TW" altLang="zh-TW" sz="3600" b="1" dirty="0" smtClean="0"/>
              <a:t>第二</a:t>
            </a:r>
            <a:r>
              <a:rPr lang="zh-TW" altLang="zh-TW" sz="3600" b="1" dirty="0"/>
              <a:t>節　國際貿易</a:t>
            </a:r>
            <a:r>
              <a:rPr lang="zh-TW" altLang="zh-TW" sz="3600" b="1" dirty="0" smtClean="0"/>
              <a:t>習慣</a:t>
            </a:r>
            <a:r>
              <a:rPr lang="en-US" altLang="zh-TW" dirty="0" smtClean="0"/>
              <a:t/>
            </a:r>
            <a:br>
              <a:rPr lang="en-US" altLang="zh-TW" dirty="0" smtClean="0"/>
            </a:br>
            <a:r>
              <a:rPr lang="en-US" altLang="zh-TW" sz="3600" b="1" dirty="0" smtClean="0"/>
              <a:t>                 </a:t>
            </a:r>
            <a:r>
              <a:rPr lang="zh-TW" altLang="en-US" sz="3600" b="1" dirty="0" smtClean="0">
                <a:solidFill>
                  <a:schemeClr val="tx1"/>
                </a:solidFill>
              </a:rPr>
              <a:t>三、</a:t>
            </a:r>
            <a:r>
              <a:rPr lang="zh-TW" altLang="zh-TW" sz="3600" b="1" dirty="0">
                <a:solidFill>
                  <a:schemeClr val="tx1"/>
                </a:solidFill>
              </a:rPr>
              <a:t>國際貿易</a:t>
            </a:r>
            <a:r>
              <a:rPr lang="zh-TW" altLang="zh-TW" sz="3600" b="1" dirty="0" smtClean="0">
                <a:solidFill>
                  <a:schemeClr val="tx1"/>
                </a:solidFill>
              </a:rPr>
              <a:t>習慣的</a:t>
            </a:r>
            <a:r>
              <a:rPr lang="zh-TW" altLang="zh-TW" sz="3600" b="1" dirty="0">
                <a:solidFill>
                  <a:schemeClr val="tx1"/>
                </a:solidFill>
              </a:rPr>
              <a:t>種類</a:t>
            </a:r>
            <a:endParaRPr lang="zh-TW" altLang="en-US" sz="3600" b="1" dirty="0">
              <a:solidFill>
                <a:schemeClr val="tx1"/>
              </a:solidFill>
            </a:endParaRPr>
          </a:p>
        </p:txBody>
      </p:sp>
      <p:sp>
        <p:nvSpPr>
          <p:cNvPr id="3" name="文字版面配置區 2"/>
          <p:cNvSpPr>
            <a:spLocks noGrp="1"/>
          </p:cNvSpPr>
          <p:nvPr>
            <p:ph type="body" idx="1"/>
          </p:nvPr>
        </p:nvSpPr>
        <p:spPr>
          <a:xfrm>
            <a:off x="395536" y="2492896"/>
            <a:ext cx="8496944" cy="961256"/>
          </a:xfrm>
        </p:spPr>
        <p:txBody>
          <a:bodyPr>
            <a:noAutofit/>
          </a:bodyPr>
          <a:lstStyle/>
          <a:p>
            <a:r>
              <a:rPr lang="zh-TW" altLang="en-US" sz="2800" b="1" dirty="0" smtClean="0">
                <a:solidFill>
                  <a:schemeClr val="tx1"/>
                </a:solidFill>
              </a:rPr>
              <a:t>二、</a:t>
            </a:r>
            <a:r>
              <a:rPr lang="zh-TW" altLang="zh-TW" sz="2800" b="1" dirty="0">
                <a:solidFill>
                  <a:schemeClr val="tx1"/>
                </a:solidFill>
              </a:rPr>
              <a:t>商業或同業或專業團體或協會及聯合國歐洲</a:t>
            </a:r>
            <a:r>
              <a:rPr lang="zh-TW" altLang="zh-TW" sz="2800" b="1" dirty="0" smtClean="0">
                <a:solidFill>
                  <a:schemeClr val="tx1"/>
                </a:solidFill>
              </a:rPr>
              <a:t>經濟</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委員會（</a:t>
            </a:r>
            <a:r>
              <a:rPr lang="en-US" altLang="zh-TW" sz="2800" b="1" dirty="0" smtClean="0">
                <a:solidFill>
                  <a:schemeClr val="tx1"/>
                </a:solidFill>
              </a:rPr>
              <a:t>UNECE</a:t>
            </a:r>
            <a:r>
              <a:rPr lang="zh-TW" altLang="zh-TW" sz="2800" b="1" dirty="0">
                <a:solidFill>
                  <a:schemeClr val="tx1"/>
                </a:solidFill>
              </a:rPr>
              <a:t>）制定之具有國際權威的標準</a:t>
            </a:r>
            <a:r>
              <a:rPr lang="zh-TW" altLang="zh-TW" sz="2800" b="1" dirty="0" smtClean="0">
                <a:solidFill>
                  <a:schemeClr val="tx1"/>
                </a:solidFill>
              </a:rPr>
              <a:t>契</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約</a:t>
            </a:r>
            <a:r>
              <a:rPr lang="zh-TW" altLang="zh-TW" sz="2800" b="1" dirty="0">
                <a:solidFill>
                  <a:schemeClr val="tx1"/>
                </a:solidFill>
              </a:rPr>
              <a:t>格式或契約</a:t>
            </a:r>
            <a:r>
              <a:rPr lang="zh-TW" altLang="zh-TW" sz="2800" b="1" dirty="0" smtClean="0">
                <a:solidFill>
                  <a:schemeClr val="tx1"/>
                </a:solidFill>
              </a:rPr>
              <a:t>條款</a:t>
            </a:r>
            <a:r>
              <a:rPr lang="en-US" altLang="zh-TW" sz="2800" b="1" dirty="0" smtClean="0">
                <a:solidFill>
                  <a:schemeClr val="tx1"/>
                </a:solidFill>
              </a:rPr>
              <a:t>:</a:t>
            </a:r>
          </a:p>
          <a:p>
            <a:r>
              <a:rPr lang="en-US" altLang="zh-TW" b="1" dirty="0" smtClean="0">
                <a:solidFill>
                  <a:schemeClr val="tx1"/>
                </a:solidFill>
              </a:rPr>
              <a:t>     (</a:t>
            </a:r>
            <a:r>
              <a:rPr lang="zh-TW" altLang="en-US" b="1" dirty="0" smtClean="0">
                <a:solidFill>
                  <a:schemeClr val="tx1"/>
                </a:solidFill>
              </a:rPr>
              <a:t>二</a:t>
            </a:r>
            <a:r>
              <a:rPr lang="en-US" altLang="zh-TW" b="1" dirty="0" smtClean="0">
                <a:solidFill>
                  <a:schemeClr val="tx1"/>
                </a:solidFill>
              </a:rPr>
              <a:t>)</a:t>
            </a:r>
            <a:r>
              <a:rPr lang="zh-TW" altLang="zh-TW" b="1" dirty="0">
                <a:solidFill>
                  <a:schemeClr val="tx1"/>
                </a:solidFill>
              </a:rPr>
              <a:t>契約</a:t>
            </a:r>
            <a:r>
              <a:rPr lang="zh-TW" altLang="zh-TW" b="1" dirty="0" smtClean="0">
                <a:solidFill>
                  <a:schemeClr val="tx1"/>
                </a:solidFill>
              </a:rPr>
              <a:t>條款（</a:t>
            </a:r>
            <a:r>
              <a:rPr lang="en-US" altLang="zh-TW" b="1" dirty="0" smtClean="0">
                <a:solidFill>
                  <a:schemeClr val="tx1"/>
                </a:solidFill>
              </a:rPr>
              <a:t>General </a:t>
            </a:r>
            <a:r>
              <a:rPr lang="en-US" altLang="zh-TW" b="1" dirty="0">
                <a:solidFill>
                  <a:schemeClr val="tx1"/>
                </a:solidFill>
              </a:rPr>
              <a:t>Condition</a:t>
            </a:r>
            <a:r>
              <a:rPr lang="zh-TW" altLang="zh-TW" b="1" dirty="0">
                <a:solidFill>
                  <a:schemeClr val="tx1"/>
                </a:solidFill>
              </a:rPr>
              <a:t>）</a:t>
            </a:r>
            <a:r>
              <a:rPr lang="zh-TW" altLang="zh-TW" b="1" dirty="0" smtClean="0">
                <a:solidFill>
                  <a:schemeClr val="tx1"/>
                </a:solidFill>
              </a:rPr>
              <a:t>則</a:t>
            </a:r>
            <a:r>
              <a:rPr lang="zh-TW" altLang="zh-TW" b="1" dirty="0">
                <a:solidFill>
                  <a:schemeClr val="tx1"/>
                </a:solidFill>
              </a:rPr>
              <a:t>是由商會或國際權威機構召集有關之買賣雙方業者代表等依據公平原則就特定商品草擬出來之條款（</a:t>
            </a:r>
            <a:r>
              <a:rPr lang="en-US" altLang="zh-TW" b="1" dirty="0">
                <a:solidFill>
                  <a:schemeClr val="tx1"/>
                </a:solidFill>
              </a:rPr>
              <a:t>a list of clause</a:t>
            </a:r>
            <a:r>
              <a:rPr lang="zh-TW" altLang="zh-TW" b="1" dirty="0">
                <a:solidFill>
                  <a:schemeClr val="tx1"/>
                </a:solidFill>
              </a:rPr>
              <a:t>）由當事人引用，由於契約條款並不如標準契約格式受紙面的限制，通常印成一冊</a:t>
            </a:r>
            <a:r>
              <a:rPr lang="zh-TW" altLang="zh-TW" b="1" dirty="0" smtClean="0">
                <a:solidFill>
                  <a:schemeClr val="tx1"/>
                </a:solidFill>
              </a:rPr>
              <a:t>，所</a:t>
            </a:r>
            <a:r>
              <a:rPr lang="zh-TW" altLang="zh-TW" b="1" dirty="0">
                <a:solidFill>
                  <a:schemeClr val="tx1"/>
                </a:solidFill>
              </a:rPr>
              <a:t>包含的</a:t>
            </a:r>
            <a:r>
              <a:rPr lang="zh-TW" altLang="zh-TW" b="1" dirty="0" smtClean="0">
                <a:solidFill>
                  <a:schemeClr val="tx1"/>
                </a:solidFill>
              </a:rPr>
              <a:t>條款涵蓋</a:t>
            </a:r>
            <a:r>
              <a:rPr lang="zh-TW" altLang="zh-TW" b="1" dirty="0">
                <a:solidFill>
                  <a:schemeClr val="tx1"/>
                </a:solidFill>
              </a:rPr>
              <a:t>當事人就契約關係所生之全部權利義務關係，舉凡契約成立、撤銷、解除，與契約不履行的救濟，均有明文規定，當事人也可自由增刪。</a:t>
            </a:r>
            <a:endParaRPr lang="zh-TW" altLang="en-US" b="1" dirty="0">
              <a:solidFill>
                <a:schemeClr val="tx1"/>
              </a:solidFill>
            </a:endParaRPr>
          </a:p>
        </p:txBody>
      </p:sp>
    </p:spTree>
    <p:extLst>
      <p:ext uri="{BB962C8B-B14F-4D97-AF65-F5344CB8AC3E}">
        <p14:creationId xmlns:p14="http://schemas.microsoft.com/office/powerpoint/2010/main" val="13150212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b="1" dirty="0"/>
              <a:t>第一章　國際貿易法的意義</a:t>
            </a:r>
            <a:r>
              <a:rPr lang="en-US" altLang="zh-TW" b="1" dirty="0"/>
              <a:t/>
            </a:r>
            <a:br>
              <a:rPr lang="en-US" altLang="zh-TW" b="1" dirty="0"/>
            </a:br>
            <a:r>
              <a:rPr lang="en-US" altLang="zh-TW" b="1" dirty="0" smtClean="0"/>
              <a:t>        </a:t>
            </a:r>
            <a:r>
              <a:rPr lang="zh-TW" altLang="zh-TW" b="1" dirty="0" smtClean="0">
                <a:solidFill>
                  <a:schemeClr val="tx1"/>
                </a:solidFill>
              </a:rPr>
              <a:t>一</a:t>
            </a:r>
            <a:r>
              <a:rPr lang="zh-TW" altLang="zh-TW" b="1" dirty="0">
                <a:solidFill>
                  <a:schemeClr val="tx1"/>
                </a:solidFill>
              </a:rPr>
              <a:t>、國際貿易法的定義</a:t>
            </a:r>
            <a:r>
              <a:rPr lang="en-US" altLang="zh-TW" b="1" dirty="0">
                <a:solidFill>
                  <a:schemeClr val="tx1"/>
                </a:solidFill>
              </a:rPr>
              <a:t/>
            </a:r>
            <a:br>
              <a:rPr lang="en-US" altLang="zh-TW" b="1" dirty="0">
                <a:solidFill>
                  <a:schemeClr val="tx1"/>
                </a:solidFill>
              </a:rPr>
            </a:br>
            <a:endParaRPr lang="zh-TW" altLang="en-US" dirty="0">
              <a:solidFill>
                <a:schemeClr val="tx1"/>
              </a:solidFill>
            </a:endParaRPr>
          </a:p>
        </p:txBody>
      </p:sp>
      <p:sp>
        <p:nvSpPr>
          <p:cNvPr id="3" name="文字版面配置區 2"/>
          <p:cNvSpPr>
            <a:spLocks noGrp="1"/>
          </p:cNvSpPr>
          <p:nvPr>
            <p:ph type="body" idx="1"/>
          </p:nvPr>
        </p:nvSpPr>
        <p:spPr>
          <a:xfrm>
            <a:off x="1115616" y="2924944"/>
            <a:ext cx="7488832" cy="961256"/>
          </a:xfrm>
        </p:spPr>
        <p:txBody>
          <a:bodyPr>
            <a:noAutofit/>
          </a:bodyPr>
          <a:lstStyle/>
          <a:p>
            <a:r>
              <a:rPr lang="zh-TW" altLang="zh-TW" sz="3600" b="1" dirty="0" smtClean="0">
                <a:solidFill>
                  <a:schemeClr val="tx1"/>
                </a:solidFill>
              </a:rPr>
              <a:t>規範</a:t>
            </a:r>
            <a:r>
              <a:rPr lang="zh-TW" altLang="zh-TW" sz="3600" b="1" dirty="0">
                <a:solidFill>
                  <a:schemeClr val="tx1"/>
                </a:solidFill>
              </a:rPr>
              <a:t>跨越國境間物品、資金、</a:t>
            </a:r>
            <a:r>
              <a:rPr lang="zh-TW" altLang="zh-TW" sz="3600" b="1" dirty="0" smtClean="0">
                <a:solidFill>
                  <a:schemeClr val="tx1"/>
                </a:solidFill>
              </a:rPr>
              <a:t>技術</a:t>
            </a:r>
            <a:r>
              <a:rPr lang="en-US" altLang="zh-TW" sz="3600" b="1" dirty="0" smtClean="0">
                <a:solidFill>
                  <a:schemeClr val="tx1"/>
                </a:solidFill>
              </a:rPr>
              <a:t>         </a:t>
            </a:r>
            <a:r>
              <a:rPr lang="zh-TW" altLang="zh-TW" sz="3600" b="1" dirty="0" smtClean="0">
                <a:solidFill>
                  <a:schemeClr val="tx1"/>
                </a:solidFill>
              </a:rPr>
              <a:t>之移動和服務提供等有關之國際條</a:t>
            </a:r>
            <a:endParaRPr lang="en-US" altLang="zh-TW" sz="3600" b="1" dirty="0" smtClean="0">
              <a:solidFill>
                <a:schemeClr val="tx1"/>
              </a:solidFill>
            </a:endParaRPr>
          </a:p>
          <a:p>
            <a:r>
              <a:rPr lang="zh-TW" altLang="zh-TW" sz="3600" b="1" dirty="0" smtClean="0">
                <a:solidFill>
                  <a:schemeClr val="tx1"/>
                </a:solidFill>
              </a:rPr>
              <a:t>約</a:t>
            </a:r>
            <a:r>
              <a:rPr lang="zh-TW" altLang="zh-TW" sz="3600" b="1" dirty="0">
                <a:solidFill>
                  <a:schemeClr val="tx1"/>
                </a:solidFill>
              </a:rPr>
              <a:t>、國際貿易慣例和各國制定與</a:t>
            </a:r>
            <a:r>
              <a:rPr lang="zh-TW" altLang="zh-TW" sz="3600" b="1" dirty="0" smtClean="0">
                <a:solidFill>
                  <a:schemeClr val="tx1"/>
                </a:solidFill>
              </a:rPr>
              <a:t>貿</a:t>
            </a:r>
            <a:endParaRPr lang="en-US" altLang="zh-TW" sz="3600" b="1" dirty="0" smtClean="0">
              <a:solidFill>
                <a:schemeClr val="tx1"/>
              </a:solidFill>
            </a:endParaRPr>
          </a:p>
          <a:p>
            <a:r>
              <a:rPr lang="zh-TW" altLang="zh-TW" sz="3600" b="1" dirty="0" smtClean="0">
                <a:solidFill>
                  <a:schemeClr val="tx1"/>
                </a:solidFill>
              </a:rPr>
              <a:t>易</a:t>
            </a:r>
            <a:r>
              <a:rPr lang="zh-TW" altLang="zh-TW" sz="3600" b="1" dirty="0">
                <a:solidFill>
                  <a:schemeClr val="tx1"/>
                </a:solidFill>
              </a:rPr>
              <a:t>有關的國內法規</a:t>
            </a:r>
            <a:r>
              <a:rPr lang="zh-TW" altLang="en-US" sz="3600" b="1" dirty="0" smtClean="0">
                <a:solidFill>
                  <a:schemeClr val="tx1"/>
                </a:solidFill>
              </a:rPr>
              <a:t>。</a:t>
            </a:r>
            <a:endParaRPr lang="zh-TW" altLang="en-US" sz="3600" b="1" dirty="0">
              <a:solidFill>
                <a:schemeClr val="tx1"/>
              </a:solidFill>
            </a:endParaRPr>
          </a:p>
        </p:txBody>
      </p:sp>
    </p:spTree>
    <p:extLst>
      <p:ext uri="{BB962C8B-B14F-4D97-AF65-F5344CB8AC3E}">
        <p14:creationId xmlns:p14="http://schemas.microsoft.com/office/powerpoint/2010/main" val="28373705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3212976"/>
            <a:ext cx="7309048" cy="2676872"/>
          </a:xfrm>
        </p:spPr>
        <p:txBody>
          <a:bodyPr>
            <a:noAutofit/>
          </a:bodyPr>
          <a:lstStyle/>
          <a:p>
            <a:r>
              <a:rPr lang="zh-TW" altLang="zh-TW" sz="4000" b="1" dirty="0" smtClean="0"/>
              <a:t>第</a:t>
            </a:r>
            <a:r>
              <a:rPr lang="zh-TW" altLang="en-US" sz="4000" b="1" dirty="0" smtClean="0"/>
              <a:t>三</a:t>
            </a:r>
            <a:r>
              <a:rPr lang="zh-TW" altLang="zh-TW" sz="4000" b="1" dirty="0" smtClean="0"/>
              <a:t>章</a:t>
            </a:r>
            <a:r>
              <a:rPr lang="en-US" altLang="zh-TW" sz="4000" b="1" dirty="0" smtClean="0"/>
              <a:t>  </a:t>
            </a:r>
            <a:r>
              <a:rPr lang="zh-TW" altLang="zh-TW" sz="4000" b="1" dirty="0" smtClean="0"/>
              <a:t>國際貿易</a:t>
            </a:r>
            <a:r>
              <a:rPr lang="zh-TW" altLang="zh-TW" sz="4000" b="1" dirty="0"/>
              <a:t>法的</a:t>
            </a:r>
            <a:r>
              <a:rPr lang="zh-TW" altLang="zh-TW" sz="4000" b="1" dirty="0" smtClean="0"/>
              <a:t>主體</a:t>
            </a:r>
            <a:endParaRPr lang="en-US" altLang="zh-TW" sz="4000" b="1" dirty="0" smtClean="0"/>
          </a:p>
          <a:p>
            <a:pPr algn="l"/>
            <a:r>
              <a:rPr lang="en-US" altLang="zh-TW" sz="3600" b="1" dirty="0" smtClean="0"/>
              <a:t>          </a:t>
            </a:r>
            <a:r>
              <a:rPr lang="zh-TW" altLang="zh-TW" sz="3600" b="1" dirty="0" smtClean="0"/>
              <a:t>第一節　公司</a:t>
            </a:r>
          </a:p>
          <a:p>
            <a:pPr algn="l"/>
            <a:r>
              <a:rPr lang="en-US" altLang="zh-TW" sz="3600" b="1" dirty="0" smtClean="0"/>
              <a:t>          </a:t>
            </a:r>
            <a:r>
              <a:rPr lang="zh-TW" altLang="zh-TW" sz="3600" b="1" dirty="0" smtClean="0"/>
              <a:t>第二節　</a:t>
            </a:r>
            <a:r>
              <a:rPr lang="zh-TW" altLang="zh-TW" sz="3600" b="1" dirty="0"/>
              <a:t>政府及區域經濟</a:t>
            </a:r>
            <a:r>
              <a:rPr lang="zh-TW" altLang="zh-TW" sz="3600" b="1" dirty="0" smtClean="0"/>
              <a:t>組織</a:t>
            </a:r>
            <a:r>
              <a:rPr lang="en-US" altLang="zh-TW" sz="3600" b="1" dirty="0" smtClean="0"/>
              <a:t> </a:t>
            </a:r>
            <a:endParaRPr lang="zh-TW" altLang="en-US" sz="3600" b="1" dirty="0"/>
          </a:p>
        </p:txBody>
      </p:sp>
      <p:sp>
        <p:nvSpPr>
          <p:cNvPr id="2" name="標題 1"/>
          <p:cNvSpPr>
            <a:spLocks noGrp="1"/>
          </p:cNvSpPr>
          <p:nvPr>
            <p:ph type="ctrTitle"/>
          </p:nvPr>
        </p:nvSpPr>
        <p:spPr/>
        <p:txBody>
          <a:bodyPr/>
          <a:lstStyle/>
          <a:p>
            <a:r>
              <a:rPr lang="zh-TW" altLang="zh-TW" dirty="0"/>
              <a:t>第一篇 國際貿易法總論</a:t>
            </a:r>
            <a:endParaRPr lang="zh-TW" altLang="en-US" dirty="0"/>
          </a:p>
        </p:txBody>
      </p:sp>
    </p:spTree>
    <p:extLst>
      <p:ext uri="{BB962C8B-B14F-4D97-AF65-F5344CB8AC3E}">
        <p14:creationId xmlns:p14="http://schemas.microsoft.com/office/powerpoint/2010/main" val="19740943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31640" y="1268760"/>
            <a:ext cx="7019056"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a:t>第</a:t>
            </a:r>
            <a:r>
              <a:rPr lang="zh-TW" altLang="en-US" sz="4400" b="1" dirty="0"/>
              <a:t>三</a:t>
            </a:r>
            <a:r>
              <a:rPr lang="zh-TW" altLang="zh-TW" sz="4400" b="1" dirty="0"/>
              <a:t>章</a:t>
            </a:r>
            <a:r>
              <a:rPr lang="en-US" altLang="zh-TW" sz="4400" b="1" dirty="0"/>
              <a:t>  </a:t>
            </a:r>
            <a:r>
              <a:rPr lang="zh-TW" altLang="zh-TW" sz="4400" b="1" dirty="0"/>
              <a:t>國際貿易法的主體</a:t>
            </a:r>
            <a:r>
              <a:rPr lang="en-US" altLang="zh-TW" sz="4400" b="1" dirty="0"/>
              <a:t/>
            </a:r>
            <a:br>
              <a:rPr lang="en-US" altLang="zh-TW" sz="4400" b="1" dirty="0"/>
            </a:br>
            <a:r>
              <a:rPr lang="en-US" altLang="zh-TW" b="1" dirty="0"/>
              <a:t>         </a:t>
            </a:r>
            <a:r>
              <a:rPr lang="zh-TW" altLang="zh-TW" b="1" dirty="0" smtClean="0"/>
              <a:t>第一</a:t>
            </a:r>
            <a:r>
              <a:rPr lang="zh-TW" altLang="zh-TW" b="1" dirty="0"/>
              <a:t>節　公司</a:t>
            </a:r>
            <a:br>
              <a:rPr lang="zh-TW" altLang="zh-TW" b="1" dirty="0"/>
            </a:br>
            <a:r>
              <a:rPr lang="en-US" altLang="zh-TW" b="1" dirty="0" smtClean="0">
                <a:solidFill>
                  <a:schemeClr val="tx1"/>
                </a:solidFill>
              </a:rPr>
              <a:t>                 </a:t>
            </a:r>
            <a:r>
              <a:rPr lang="zh-TW" altLang="zh-TW" sz="3600" b="1" dirty="0" smtClean="0">
                <a:solidFill>
                  <a:schemeClr val="tx1"/>
                </a:solidFill>
              </a:rPr>
              <a:t>一</a:t>
            </a:r>
            <a:r>
              <a:rPr lang="zh-TW" altLang="zh-TW" sz="3600" b="1" dirty="0">
                <a:solidFill>
                  <a:schemeClr val="tx1"/>
                </a:solidFill>
              </a:rPr>
              <a:t>、貿易經營權</a:t>
            </a:r>
            <a:r>
              <a:rPr lang="en-US" altLang="zh-TW" sz="3600" b="1" dirty="0">
                <a:solidFill>
                  <a:schemeClr val="tx1"/>
                </a:solidFill>
              </a:rPr>
              <a:t/>
            </a:r>
            <a:br>
              <a:rPr lang="en-US" altLang="zh-TW" sz="3600" b="1" dirty="0">
                <a:solidFill>
                  <a:schemeClr val="tx1"/>
                </a:solidFill>
              </a:rPr>
            </a:br>
            <a:endParaRPr lang="zh-TW" altLang="en-US" sz="3600" dirty="0">
              <a:solidFill>
                <a:schemeClr val="tx1"/>
              </a:solidFill>
            </a:endParaRPr>
          </a:p>
        </p:txBody>
      </p:sp>
      <p:sp>
        <p:nvSpPr>
          <p:cNvPr id="3" name="文字版面配置區 2"/>
          <p:cNvSpPr>
            <a:spLocks noGrp="1"/>
          </p:cNvSpPr>
          <p:nvPr>
            <p:ph type="body" idx="1"/>
          </p:nvPr>
        </p:nvSpPr>
        <p:spPr>
          <a:xfrm>
            <a:off x="467544" y="2708920"/>
            <a:ext cx="8136904" cy="961256"/>
          </a:xfrm>
        </p:spPr>
        <p:txBody>
          <a:bodyPr>
            <a:noAutofit/>
          </a:bodyPr>
          <a:lstStyle/>
          <a:p>
            <a:r>
              <a:rPr lang="en-US" altLang="zh-TW" sz="2800" b="1" dirty="0" smtClean="0"/>
              <a:t>    </a:t>
            </a:r>
            <a:r>
              <a:rPr lang="zh-TW" altLang="zh-TW" sz="2800" b="1" dirty="0" smtClean="0">
                <a:solidFill>
                  <a:schemeClr val="tx1"/>
                </a:solidFill>
              </a:rPr>
              <a:t>貿易</a:t>
            </a:r>
            <a:r>
              <a:rPr lang="zh-TW" altLang="zh-TW" sz="2800" b="1" dirty="0">
                <a:solidFill>
                  <a:schemeClr val="tx1"/>
                </a:solidFill>
              </a:rPr>
              <a:t>經營</a:t>
            </a:r>
            <a:r>
              <a:rPr lang="zh-TW" altLang="zh-TW" sz="2800" b="1" dirty="0" smtClean="0">
                <a:solidFill>
                  <a:schemeClr val="tx1"/>
                </a:solidFill>
              </a:rPr>
              <a:t>權</a:t>
            </a:r>
            <a:r>
              <a:rPr lang="zh-TW" altLang="zh-TW" sz="2600" b="1" dirty="0" smtClean="0">
                <a:solidFill>
                  <a:schemeClr val="tx1"/>
                </a:solidFill>
              </a:rPr>
              <a:t>乃指</a:t>
            </a:r>
            <a:r>
              <a:rPr lang="zh-TW" altLang="zh-TW" sz="2600" b="1" dirty="0">
                <a:solidFill>
                  <a:schemeClr val="tx1"/>
                </a:solidFill>
              </a:rPr>
              <a:t>個人或以營利為目的之公司或其他組織，享有依法律在章程所定的經營範圍內，於中華民國關境，依貿易慣例允許的各種貿易方式（例如相對貿易）從事進出口業務</a:t>
            </a:r>
            <a:r>
              <a:rPr lang="zh-TW" altLang="zh-TW" sz="2600" b="1" dirty="0" smtClean="0">
                <a:solidFill>
                  <a:schemeClr val="tx1"/>
                </a:solidFill>
              </a:rPr>
              <a:t>。</a:t>
            </a:r>
            <a:endParaRPr lang="en-US" altLang="zh-TW" sz="2600" b="1" dirty="0" smtClean="0">
              <a:solidFill>
                <a:schemeClr val="tx1"/>
              </a:solidFill>
            </a:endParaRPr>
          </a:p>
          <a:p>
            <a:r>
              <a:rPr lang="en-US" altLang="zh-TW" sz="2600" dirty="0" smtClean="0">
                <a:solidFill>
                  <a:schemeClr val="tx1"/>
                </a:solidFill>
              </a:rPr>
              <a:t>    </a:t>
            </a:r>
            <a:r>
              <a:rPr lang="zh-TW" altLang="zh-TW" sz="2600" b="1" dirty="0" smtClean="0">
                <a:solidFill>
                  <a:schemeClr val="tx1"/>
                </a:solidFill>
              </a:rPr>
              <a:t>有些</a:t>
            </a:r>
            <a:r>
              <a:rPr lang="zh-TW" altLang="zh-TW" sz="2600" b="1" dirty="0">
                <a:solidFill>
                  <a:schemeClr val="tx1"/>
                </a:solidFill>
              </a:rPr>
              <a:t>國家雖然開放貿易經營權，但為了穩定貿易秩序會將某產品交由國營貿易事業（</a:t>
            </a:r>
            <a:r>
              <a:rPr lang="en-US" altLang="zh-TW" sz="2600" b="1" dirty="0">
                <a:solidFill>
                  <a:schemeClr val="tx1"/>
                </a:solidFill>
              </a:rPr>
              <a:t>state trading enterprises</a:t>
            </a:r>
            <a:r>
              <a:rPr lang="zh-TW" altLang="zh-TW" sz="2600" b="1" dirty="0">
                <a:solidFill>
                  <a:schemeClr val="tx1"/>
                </a:solidFill>
              </a:rPr>
              <a:t>；</a:t>
            </a:r>
            <a:r>
              <a:rPr lang="en-US" altLang="zh-TW" sz="2600" b="1" dirty="0">
                <a:solidFill>
                  <a:schemeClr val="tx1"/>
                </a:solidFill>
              </a:rPr>
              <a:t>STEs</a:t>
            </a:r>
            <a:r>
              <a:rPr lang="zh-TW" altLang="zh-TW" sz="2600" b="1" dirty="0">
                <a:solidFill>
                  <a:schemeClr val="tx1"/>
                </a:solidFill>
              </a:rPr>
              <a:t>）經營。我國加入</a:t>
            </a:r>
            <a:r>
              <a:rPr lang="en-US" altLang="zh-TW" sz="2600" b="1" dirty="0">
                <a:solidFill>
                  <a:schemeClr val="tx1"/>
                </a:solidFill>
              </a:rPr>
              <a:t>WTO</a:t>
            </a:r>
            <a:r>
              <a:rPr lang="zh-TW" altLang="zh-TW" sz="2600" b="1" dirty="0">
                <a:solidFill>
                  <a:schemeClr val="tx1"/>
                </a:solidFill>
              </a:rPr>
              <a:t>就將糖、鹽、菸酒、香蕉、米、印鈔紙等貿易經營權加以保留，但至</a:t>
            </a:r>
            <a:r>
              <a:rPr lang="en-US" altLang="zh-TW" sz="2600" b="1" dirty="0">
                <a:solidFill>
                  <a:schemeClr val="tx1"/>
                </a:solidFill>
              </a:rPr>
              <a:t>2005</a:t>
            </a:r>
            <a:r>
              <a:rPr lang="zh-TW" altLang="zh-TW" sz="2600" b="1" dirty="0">
                <a:solidFill>
                  <a:schemeClr val="tx1"/>
                </a:solidFill>
              </a:rPr>
              <a:t>年香蕉、糖、鹽等則已開放貿易經營權讓民間經營。</a:t>
            </a:r>
            <a:endParaRPr lang="en-US" altLang="zh-TW" sz="2600" b="1" dirty="0" smtClean="0">
              <a:solidFill>
                <a:schemeClr val="tx1"/>
              </a:solidFill>
            </a:endParaRPr>
          </a:p>
          <a:p>
            <a:endParaRPr lang="zh-TW" altLang="zh-TW" sz="3200" b="1" dirty="0">
              <a:solidFill>
                <a:schemeClr val="tx1"/>
              </a:solidFill>
            </a:endParaRPr>
          </a:p>
        </p:txBody>
      </p:sp>
    </p:spTree>
    <p:extLst>
      <p:ext uri="{BB962C8B-B14F-4D97-AF65-F5344CB8AC3E}">
        <p14:creationId xmlns:p14="http://schemas.microsoft.com/office/powerpoint/2010/main" val="9034314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31640" y="1268760"/>
            <a:ext cx="7019056"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a:t>第</a:t>
            </a:r>
            <a:r>
              <a:rPr lang="zh-TW" altLang="en-US" sz="4400" b="1" dirty="0"/>
              <a:t>三</a:t>
            </a:r>
            <a:r>
              <a:rPr lang="zh-TW" altLang="zh-TW" sz="4400" b="1" dirty="0"/>
              <a:t>章</a:t>
            </a:r>
            <a:r>
              <a:rPr lang="en-US" altLang="zh-TW" sz="4400" b="1" dirty="0"/>
              <a:t>  </a:t>
            </a:r>
            <a:r>
              <a:rPr lang="zh-TW" altLang="zh-TW" sz="4400" b="1" dirty="0"/>
              <a:t>國際貿易法的主體</a:t>
            </a:r>
            <a:r>
              <a:rPr lang="en-US" altLang="zh-TW" sz="4400" b="1" dirty="0"/>
              <a:t/>
            </a:r>
            <a:br>
              <a:rPr lang="en-US" altLang="zh-TW" sz="4400" b="1" dirty="0"/>
            </a:br>
            <a:r>
              <a:rPr lang="en-US" altLang="zh-TW" b="1" dirty="0"/>
              <a:t>         </a:t>
            </a:r>
            <a:r>
              <a:rPr lang="zh-TW" altLang="zh-TW" b="1" dirty="0" smtClean="0"/>
              <a:t>第一</a:t>
            </a:r>
            <a:r>
              <a:rPr lang="zh-TW" altLang="zh-TW" b="1" dirty="0"/>
              <a:t>節　公司</a:t>
            </a:r>
            <a:br>
              <a:rPr lang="zh-TW" altLang="zh-TW" b="1" dirty="0"/>
            </a:br>
            <a:r>
              <a:rPr lang="en-US" altLang="zh-TW" b="1" dirty="0" smtClean="0"/>
              <a:t>                 </a:t>
            </a:r>
            <a:r>
              <a:rPr lang="zh-TW" altLang="en-US" sz="3600" b="1" dirty="0" smtClean="0">
                <a:solidFill>
                  <a:schemeClr val="tx1"/>
                </a:solidFill>
              </a:rPr>
              <a:t>二</a:t>
            </a:r>
            <a:r>
              <a:rPr lang="zh-TW" altLang="en-US" sz="3600" b="1" dirty="0">
                <a:solidFill>
                  <a:schemeClr val="tx1"/>
                </a:solidFill>
              </a:rPr>
              <a:t>、</a:t>
            </a:r>
            <a:r>
              <a:rPr lang="zh-TW" altLang="zh-TW" sz="3600" b="1" dirty="0">
                <a:solidFill>
                  <a:schemeClr val="tx1"/>
                </a:solidFill>
              </a:rPr>
              <a:t>國營貿易事業</a:t>
            </a:r>
            <a:r>
              <a:rPr lang="en-US" altLang="zh-TW" sz="3600" b="1" dirty="0">
                <a:solidFill>
                  <a:schemeClr val="tx1"/>
                </a:solidFill>
              </a:rPr>
              <a:t/>
            </a:r>
            <a:br>
              <a:rPr lang="en-US" altLang="zh-TW" sz="3600" b="1" dirty="0">
                <a:solidFill>
                  <a:schemeClr val="tx1"/>
                </a:solidFill>
              </a:rPr>
            </a:br>
            <a:endParaRPr lang="zh-TW" altLang="en-US" sz="3600" dirty="0">
              <a:solidFill>
                <a:schemeClr val="tx1"/>
              </a:solidFill>
            </a:endParaRPr>
          </a:p>
        </p:txBody>
      </p:sp>
      <p:sp>
        <p:nvSpPr>
          <p:cNvPr id="3" name="文字版面配置區 2"/>
          <p:cNvSpPr>
            <a:spLocks noGrp="1"/>
          </p:cNvSpPr>
          <p:nvPr>
            <p:ph type="body" idx="1"/>
          </p:nvPr>
        </p:nvSpPr>
        <p:spPr>
          <a:xfrm>
            <a:off x="323528" y="2636912"/>
            <a:ext cx="8496944" cy="961256"/>
          </a:xfrm>
        </p:spPr>
        <p:txBody>
          <a:bodyPr>
            <a:noAutofit/>
          </a:bodyPr>
          <a:lstStyle/>
          <a:p>
            <a:r>
              <a:rPr lang="en-US" altLang="zh-TW" sz="2800" b="1" dirty="0" smtClean="0">
                <a:solidFill>
                  <a:schemeClr val="tx1"/>
                </a:solidFill>
              </a:rPr>
              <a:t>(</a:t>
            </a:r>
            <a:r>
              <a:rPr lang="zh-TW" altLang="en-US" sz="2800" b="1" dirty="0" smtClean="0">
                <a:solidFill>
                  <a:schemeClr val="tx1"/>
                </a:solidFill>
              </a:rPr>
              <a:t>一</a:t>
            </a:r>
            <a:r>
              <a:rPr lang="en-US" altLang="zh-TW" sz="2800" b="1" dirty="0" smtClean="0">
                <a:solidFill>
                  <a:schemeClr val="tx1"/>
                </a:solidFill>
              </a:rPr>
              <a:t>)</a:t>
            </a:r>
            <a:r>
              <a:rPr lang="zh-TW" altLang="zh-TW" sz="2800" b="1" dirty="0">
                <a:solidFill>
                  <a:schemeClr val="tx1"/>
                </a:solidFill>
              </a:rPr>
              <a:t>國營貿易</a:t>
            </a:r>
            <a:r>
              <a:rPr lang="zh-TW" altLang="zh-TW" sz="2800" b="1" dirty="0" smtClean="0">
                <a:solidFill>
                  <a:schemeClr val="tx1"/>
                </a:solidFill>
              </a:rPr>
              <a:t>事業指</a:t>
            </a:r>
            <a:r>
              <a:rPr lang="zh-TW" altLang="zh-TW" sz="2800" b="1" dirty="0">
                <a:solidFill>
                  <a:schemeClr val="tx1"/>
                </a:solidFill>
              </a:rPr>
              <a:t>的是政府及非政府事業（包括行銷局</a:t>
            </a:r>
            <a:r>
              <a:rPr lang="en-US" altLang="zh-TW" sz="2800" b="1" dirty="0">
                <a:solidFill>
                  <a:schemeClr val="tx1"/>
                </a:solidFill>
              </a:rPr>
              <a:t>marketing boards</a:t>
            </a:r>
            <a:r>
              <a:rPr lang="zh-TW" altLang="zh-TW" sz="2800" b="1" dirty="0">
                <a:solidFill>
                  <a:schemeClr val="tx1"/>
                </a:solidFill>
              </a:rPr>
              <a:t>），依被授與專屬的或特別的權利或特權（包括法律上或憲法上權限）從事進出口貿易活動的機構</a:t>
            </a:r>
            <a:r>
              <a:rPr lang="zh-TW" altLang="zh-TW" sz="2800" b="1" dirty="0" smtClean="0">
                <a:solidFill>
                  <a:schemeClr val="tx1"/>
                </a:solidFill>
              </a:rPr>
              <a:t>。</a:t>
            </a:r>
            <a:endParaRPr lang="en-US" altLang="zh-TW" sz="2800" b="1" dirty="0" smtClean="0">
              <a:solidFill>
                <a:schemeClr val="tx1"/>
              </a:solidFill>
            </a:endParaRPr>
          </a:p>
          <a:p>
            <a:r>
              <a:rPr lang="en-US" altLang="zh-TW" sz="2800" b="1" dirty="0" smtClean="0">
                <a:solidFill>
                  <a:schemeClr val="tx1"/>
                </a:solidFill>
              </a:rPr>
              <a:t>(</a:t>
            </a:r>
            <a:r>
              <a:rPr lang="zh-TW" altLang="en-US" sz="2800" b="1" dirty="0" smtClean="0">
                <a:solidFill>
                  <a:schemeClr val="tx1"/>
                </a:solidFill>
              </a:rPr>
              <a:t>二</a:t>
            </a:r>
            <a:r>
              <a:rPr lang="en-US" altLang="zh-TW" sz="2800" b="1" dirty="0" smtClean="0">
                <a:solidFill>
                  <a:schemeClr val="tx1"/>
                </a:solidFill>
              </a:rPr>
              <a:t>)</a:t>
            </a:r>
            <a:r>
              <a:rPr lang="zh-TW" altLang="zh-TW" sz="2800" b="1" dirty="0" smtClean="0">
                <a:solidFill>
                  <a:schemeClr val="tx1"/>
                </a:solidFill>
              </a:rPr>
              <a:t>政府</a:t>
            </a:r>
            <a:r>
              <a:rPr lang="zh-TW" altLang="zh-TW" sz="2800" b="1" dirty="0">
                <a:solidFill>
                  <a:schemeClr val="tx1"/>
                </a:solidFill>
              </a:rPr>
              <a:t>承辦的貿易，例如</a:t>
            </a:r>
            <a:r>
              <a:rPr lang="en-US" altLang="zh-TW" sz="2800" b="1" dirty="0">
                <a:solidFill>
                  <a:schemeClr val="tx1"/>
                </a:solidFill>
              </a:rPr>
              <a:t>EU</a:t>
            </a:r>
            <a:r>
              <a:rPr lang="zh-TW" altLang="zh-TW" sz="2800" b="1" dirty="0">
                <a:solidFill>
                  <a:schemeClr val="tx1"/>
                </a:solidFill>
              </a:rPr>
              <a:t>各國政府即曾在農業部門設立行銷局。除</a:t>
            </a:r>
            <a:r>
              <a:rPr lang="en-US" altLang="zh-TW" sz="2800" b="1" dirty="0">
                <a:solidFill>
                  <a:schemeClr val="tx1"/>
                </a:solidFill>
              </a:rPr>
              <a:t>EU</a:t>
            </a:r>
            <a:r>
              <a:rPr lang="zh-TW" altLang="zh-TW" sz="2800" b="1" dirty="0">
                <a:solidFill>
                  <a:schemeClr val="tx1"/>
                </a:solidFill>
              </a:rPr>
              <a:t>外，最具代表性的是</a:t>
            </a:r>
            <a:r>
              <a:rPr lang="en-US" altLang="zh-TW" sz="2800" b="1" dirty="0">
                <a:solidFill>
                  <a:schemeClr val="tx1"/>
                </a:solidFill>
              </a:rPr>
              <a:t>1988</a:t>
            </a:r>
            <a:r>
              <a:rPr lang="zh-TW" altLang="zh-TW" sz="2800" b="1" dirty="0">
                <a:solidFill>
                  <a:schemeClr val="tx1"/>
                </a:solidFill>
              </a:rPr>
              <a:t>年的紐西蘭政府，為了</a:t>
            </a:r>
            <a:r>
              <a:rPr lang="en-US" altLang="zh-TW" sz="2800" b="1" dirty="0">
                <a:solidFill>
                  <a:schemeClr val="tx1"/>
                </a:solidFill>
              </a:rPr>
              <a:t>kiwi</a:t>
            </a:r>
            <a:r>
              <a:rPr lang="zh-TW" altLang="zh-TW" sz="2800" b="1" dirty="0">
                <a:solidFill>
                  <a:schemeClr val="tx1"/>
                </a:solidFill>
              </a:rPr>
              <a:t>的出口，整合出口 的眾多公司成立行銷局，</a:t>
            </a:r>
            <a:r>
              <a:rPr lang="en-US" altLang="zh-TW" sz="2800" b="1" dirty="0">
                <a:solidFill>
                  <a:schemeClr val="tx1"/>
                </a:solidFill>
              </a:rPr>
              <a:t>1999</a:t>
            </a:r>
            <a:r>
              <a:rPr lang="zh-TW" altLang="zh-TW" sz="2800" b="1" dirty="0">
                <a:solidFill>
                  <a:schemeClr val="tx1"/>
                </a:solidFill>
              </a:rPr>
              <a:t>年則改組為</a:t>
            </a:r>
            <a:r>
              <a:rPr lang="en-US" altLang="zh-TW" sz="2800" b="1" dirty="0">
                <a:solidFill>
                  <a:schemeClr val="tx1"/>
                </a:solidFill>
              </a:rPr>
              <a:t>100</a:t>
            </a:r>
            <a:r>
              <a:rPr lang="zh-TW" altLang="zh-TW" sz="2800" b="1" dirty="0">
                <a:solidFill>
                  <a:schemeClr val="tx1"/>
                </a:solidFill>
              </a:rPr>
              <a:t>％由果農所擁有的</a:t>
            </a:r>
            <a:r>
              <a:rPr lang="en-US" altLang="zh-TW" sz="2800" b="1" dirty="0" err="1">
                <a:solidFill>
                  <a:schemeClr val="tx1"/>
                </a:solidFill>
              </a:rPr>
              <a:t>Zespri</a:t>
            </a:r>
            <a:r>
              <a:rPr lang="zh-TW" altLang="zh-TW" sz="2800" b="1" dirty="0">
                <a:solidFill>
                  <a:schemeClr val="tx1"/>
                </a:solidFill>
              </a:rPr>
              <a:t>國際行銷公司。</a:t>
            </a:r>
          </a:p>
        </p:txBody>
      </p:sp>
    </p:spTree>
    <p:extLst>
      <p:ext uri="{BB962C8B-B14F-4D97-AF65-F5344CB8AC3E}">
        <p14:creationId xmlns:p14="http://schemas.microsoft.com/office/powerpoint/2010/main" val="36306885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03648" y="764704"/>
            <a:ext cx="7019056"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a:t>第</a:t>
            </a:r>
            <a:r>
              <a:rPr lang="zh-TW" altLang="en-US" sz="4400" b="1" dirty="0"/>
              <a:t>三</a:t>
            </a:r>
            <a:r>
              <a:rPr lang="zh-TW" altLang="zh-TW" sz="4400" b="1" dirty="0"/>
              <a:t>章</a:t>
            </a:r>
            <a:r>
              <a:rPr lang="en-US" altLang="zh-TW" sz="4400" b="1" dirty="0"/>
              <a:t>  </a:t>
            </a:r>
            <a:r>
              <a:rPr lang="zh-TW" altLang="zh-TW" sz="4400" b="1" dirty="0"/>
              <a:t>國際貿易法的主體</a:t>
            </a:r>
            <a:r>
              <a:rPr lang="en-US" altLang="zh-TW" sz="4400" b="1" dirty="0"/>
              <a:t/>
            </a:r>
            <a:br>
              <a:rPr lang="en-US" altLang="zh-TW" sz="4400" b="1" dirty="0"/>
            </a:br>
            <a:r>
              <a:rPr lang="en-US" altLang="zh-TW" b="1" dirty="0"/>
              <a:t>         </a:t>
            </a:r>
            <a:r>
              <a:rPr lang="zh-TW" altLang="zh-TW" b="1" dirty="0" smtClean="0"/>
              <a:t>第一</a:t>
            </a:r>
            <a:r>
              <a:rPr lang="zh-TW" altLang="zh-TW" b="1" dirty="0"/>
              <a:t>節　公司</a:t>
            </a:r>
            <a:br>
              <a:rPr lang="zh-TW" altLang="zh-TW" b="1" dirty="0"/>
            </a:br>
            <a:r>
              <a:rPr lang="en-US" altLang="zh-TW" b="1" dirty="0" smtClean="0"/>
              <a:t>                 </a:t>
            </a:r>
            <a:r>
              <a:rPr lang="zh-TW" altLang="en-US" sz="3600" b="1" dirty="0" smtClean="0">
                <a:solidFill>
                  <a:schemeClr val="tx1"/>
                </a:solidFill>
              </a:rPr>
              <a:t>三</a:t>
            </a:r>
            <a:r>
              <a:rPr lang="zh-TW" altLang="en-US" sz="3600" b="1" dirty="0">
                <a:solidFill>
                  <a:schemeClr val="tx1"/>
                </a:solidFill>
              </a:rPr>
              <a:t>、</a:t>
            </a:r>
            <a:r>
              <a:rPr lang="zh-TW" altLang="zh-TW" sz="3600" b="1" dirty="0">
                <a:solidFill>
                  <a:schemeClr val="tx1"/>
                </a:solidFill>
              </a:rPr>
              <a:t>出進口廠商</a:t>
            </a:r>
            <a:endParaRPr lang="zh-TW" altLang="en-US" sz="3600" dirty="0">
              <a:solidFill>
                <a:schemeClr val="tx1"/>
              </a:solidFill>
            </a:endParaRPr>
          </a:p>
        </p:txBody>
      </p:sp>
      <p:sp>
        <p:nvSpPr>
          <p:cNvPr id="3" name="文字版面配置區 2"/>
          <p:cNvSpPr>
            <a:spLocks noGrp="1"/>
          </p:cNvSpPr>
          <p:nvPr>
            <p:ph type="body" idx="1"/>
          </p:nvPr>
        </p:nvSpPr>
        <p:spPr>
          <a:xfrm>
            <a:off x="323528" y="2636912"/>
            <a:ext cx="8496944" cy="961256"/>
          </a:xfrm>
        </p:spPr>
        <p:txBody>
          <a:bodyPr>
            <a:noAutofit/>
          </a:bodyPr>
          <a:lstStyle/>
          <a:p>
            <a:r>
              <a:rPr lang="en-US" altLang="zh-TW" b="1" dirty="0" smtClean="0">
                <a:solidFill>
                  <a:schemeClr val="tx1"/>
                </a:solidFill>
              </a:rPr>
              <a:t>   (</a:t>
            </a:r>
            <a:r>
              <a:rPr lang="zh-TW" altLang="en-US" b="1" dirty="0" smtClean="0">
                <a:solidFill>
                  <a:schemeClr val="tx1"/>
                </a:solidFill>
              </a:rPr>
              <a:t>一</a:t>
            </a:r>
            <a:r>
              <a:rPr lang="en-US" altLang="zh-TW" b="1" dirty="0" smtClean="0">
                <a:solidFill>
                  <a:schemeClr val="tx1"/>
                </a:solidFill>
              </a:rPr>
              <a:t>)</a:t>
            </a:r>
            <a:r>
              <a:rPr lang="zh-TW" altLang="zh-TW" b="1" dirty="0" smtClean="0">
                <a:solidFill>
                  <a:schemeClr val="tx1"/>
                </a:solidFill>
              </a:rPr>
              <a:t>得</a:t>
            </a:r>
            <a:r>
              <a:rPr lang="zh-TW" altLang="zh-TW" b="1" dirty="0">
                <a:solidFill>
                  <a:schemeClr val="tx1"/>
                </a:solidFill>
              </a:rPr>
              <a:t>辦理出進口廠商者，並不以公司</a:t>
            </a:r>
            <a:r>
              <a:rPr lang="zh-TW" altLang="zh-TW" b="1" dirty="0" smtClean="0">
                <a:solidFill>
                  <a:schemeClr val="tx1"/>
                </a:solidFill>
              </a:rPr>
              <a:t>為限</a:t>
            </a:r>
            <a:r>
              <a:rPr lang="zh-TW" altLang="en-US" b="1" dirty="0" smtClean="0">
                <a:solidFill>
                  <a:schemeClr val="tx1"/>
                </a:solidFill>
              </a:rPr>
              <a:t>。</a:t>
            </a:r>
            <a:r>
              <a:rPr lang="zh-TW" altLang="zh-TW" b="1" dirty="0" smtClean="0">
                <a:solidFill>
                  <a:schemeClr val="tx1"/>
                </a:solidFill>
              </a:rPr>
              <a:t>例如</a:t>
            </a:r>
            <a:r>
              <a:rPr lang="zh-TW" altLang="zh-TW" b="1" dirty="0">
                <a:solidFill>
                  <a:schemeClr val="tx1"/>
                </a:solidFill>
              </a:rPr>
              <a:t>糧食</a:t>
            </a:r>
            <a:r>
              <a:rPr lang="zh-TW" altLang="zh-TW" b="1" dirty="0" smtClean="0">
                <a:solidFill>
                  <a:schemeClr val="tx1"/>
                </a:solidFill>
              </a:rPr>
              <a:t>管理</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法</a:t>
            </a:r>
            <a:r>
              <a:rPr lang="zh-TW" altLang="zh-TW" b="1" dirty="0">
                <a:solidFill>
                  <a:schemeClr val="tx1"/>
                </a:solidFill>
              </a:rPr>
              <a:t>規定，零售商、經銷商、碾米廠及其他申請人應先</a:t>
            </a:r>
            <a:r>
              <a:rPr lang="zh-TW" altLang="zh-TW" b="1" dirty="0" smtClean="0">
                <a:solidFill>
                  <a:schemeClr val="tx1"/>
                </a:solidFill>
              </a:rPr>
              <a:t>辦理</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a:t>
            </a:r>
            <a:r>
              <a:rPr lang="zh-TW" altLang="zh-TW" b="1" dirty="0">
                <a:solidFill>
                  <a:schemeClr val="tx1"/>
                </a:solidFill>
              </a:rPr>
              <a:t>糧商登記」，再向國貿局申辦出進口廠商登記即得</a:t>
            </a:r>
            <a:r>
              <a:rPr lang="zh-TW" altLang="zh-TW" b="1" dirty="0" smtClean="0">
                <a:solidFill>
                  <a:schemeClr val="tx1"/>
                </a:solidFill>
              </a:rPr>
              <a:t>從事</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相關</a:t>
            </a:r>
            <a:r>
              <a:rPr lang="zh-TW" altLang="zh-TW" b="1" dirty="0">
                <a:solidFill>
                  <a:schemeClr val="tx1"/>
                </a:solidFill>
              </a:rPr>
              <a:t>的貿易業務</a:t>
            </a:r>
            <a:r>
              <a:rPr lang="zh-TW" altLang="zh-TW" b="1" dirty="0" smtClean="0">
                <a:solidFill>
                  <a:schemeClr val="tx1"/>
                </a:solidFill>
              </a:rPr>
              <a:t>。</a:t>
            </a:r>
            <a:endParaRPr lang="en-US" altLang="zh-TW" b="1" dirty="0" smtClean="0">
              <a:solidFill>
                <a:schemeClr val="tx1"/>
              </a:solidFill>
            </a:endParaRPr>
          </a:p>
          <a:p>
            <a:r>
              <a:rPr lang="en-US" altLang="zh-TW" b="1" dirty="0" smtClean="0">
                <a:solidFill>
                  <a:schemeClr val="tx1"/>
                </a:solidFill>
              </a:rPr>
              <a:t>   (</a:t>
            </a:r>
            <a:r>
              <a:rPr lang="zh-TW" altLang="en-US" b="1" dirty="0" smtClean="0">
                <a:solidFill>
                  <a:schemeClr val="tx1"/>
                </a:solidFill>
              </a:rPr>
              <a:t>二</a:t>
            </a:r>
            <a:r>
              <a:rPr lang="en-US" altLang="zh-TW" b="1" dirty="0" smtClean="0">
                <a:solidFill>
                  <a:schemeClr val="tx1"/>
                </a:solidFill>
              </a:rPr>
              <a:t>)</a:t>
            </a:r>
            <a:r>
              <a:rPr lang="zh-TW" altLang="zh-TW" b="1" dirty="0" smtClean="0">
                <a:solidFill>
                  <a:schemeClr val="tx1"/>
                </a:solidFill>
              </a:rPr>
              <a:t>從事</a:t>
            </a:r>
            <a:r>
              <a:rPr lang="zh-TW" altLang="zh-TW" b="1" dirty="0">
                <a:solidFill>
                  <a:schemeClr val="tx1"/>
                </a:solidFill>
              </a:rPr>
              <a:t>國際貿易業務仍以公司為</a:t>
            </a:r>
            <a:r>
              <a:rPr lang="zh-TW" altLang="zh-TW" b="1" dirty="0" smtClean="0">
                <a:solidFill>
                  <a:schemeClr val="tx1"/>
                </a:solidFill>
              </a:rPr>
              <a:t>多</a:t>
            </a:r>
            <a:r>
              <a:rPr lang="zh-TW" altLang="en-US" b="1" dirty="0" smtClean="0">
                <a:solidFill>
                  <a:schemeClr val="tx1"/>
                </a:solidFill>
              </a:rPr>
              <a:t>。</a:t>
            </a:r>
            <a:endParaRPr lang="en-US" altLang="zh-TW" b="1" dirty="0" smtClean="0">
              <a:solidFill>
                <a:schemeClr val="tx1"/>
              </a:solidFill>
            </a:endParaRPr>
          </a:p>
          <a:p>
            <a:r>
              <a:rPr lang="en-US" altLang="zh-TW" b="1" dirty="0" smtClean="0">
                <a:solidFill>
                  <a:schemeClr val="tx1"/>
                </a:solidFill>
              </a:rPr>
              <a:t>        1</a:t>
            </a:r>
            <a:r>
              <a:rPr lang="zh-TW" altLang="en-US" b="1" dirty="0" smtClean="0">
                <a:solidFill>
                  <a:schemeClr val="tx1"/>
                </a:solidFill>
              </a:rPr>
              <a:t>、</a:t>
            </a:r>
            <a:r>
              <a:rPr lang="zh-TW" altLang="zh-TW" b="1" dirty="0" smtClean="0">
                <a:solidFill>
                  <a:schemeClr val="tx1"/>
                </a:solidFill>
              </a:rPr>
              <a:t>專營</a:t>
            </a:r>
            <a:r>
              <a:rPr lang="zh-TW" altLang="zh-TW" b="1" dirty="0">
                <a:solidFill>
                  <a:schemeClr val="tx1"/>
                </a:solidFill>
              </a:rPr>
              <a:t>貿易功能的</a:t>
            </a:r>
            <a:r>
              <a:rPr lang="zh-TW" altLang="zh-TW" b="1" dirty="0" smtClean="0">
                <a:solidFill>
                  <a:schemeClr val="tx1"/>
                </a:solidFill>
              </a:rPr>
              <a:t>貿易公司</a:t>
            </a:r>
            <a:r>
              <a:rPr lang="en-US" altLang="zh-TW" b="1" dirty="0" smtClean="0">
                <a:solidFill>
                  <a:schemeClr val="tx1"/>
                </a:solidFill>
              </a:rPr>
              <a:t> (</a:t>
            </a:r>
            <a:r>
              <a:rPr lang="zh-TW" altLang="en-US" b="1" dirty="0" smtClean="0">
                <a:solidFill>
                  <a:schemeClr val="tx1"/>
                </a:solidFill>
              </a:rPr>
              <a:t>專業貿易商</a:t>
            </a:r>
            <a:r>
              <a:rPr lang="en-US" altLang="zh-TW" b="1" dirty="0" smtClean="0">
                <a:solidFill>
                  <a:schemeClr val="tx1"/>
                </a:solidFill>
              </a:rPr>
              <a:t>)</a:t>
            </a:r>
          </a:p>
          <a:p>
            <a:r>
              <a:rPr lang="en-US" altLang="zh-TW" b="1" dirty="0" smtClean="0">
                <a:solidFill>
                  <a:schemeClr val="tx1"/>
                </a:solidFill>
              </a:rPr>
              <a:t>        2</a:t>
            </a:r>
            <a:r>
              <a:rPr lang="zh-TW" altLang="en-US" b="1" dirty="0" smtClean="0">
                <a:solidFill>
                  <a:schemeClr val="tx1"/>
                </a:solidFill>
              </a:rPr>
              <a:t>、</a:t>
            </a:r>
            <a:r>
              <a:rPr lang="zh-TW" altLang="zh-TW" b="1" dirty="0" smtClean="0">
                <a:solidFill>
                  <a:schemeClr val="tx1"/>
                </a:solidFill>
              </a:rPr>
              <a:t>製造</a:t>
            </a:r>
            <a:r>
              <a:rPr lang="zh-TW" altLang="zh-TW" b="1" dirty="0">
                <a:solidFill>
                  <a:schemeClr val="tx1"/>
                </a:solidFill>
              </a:rPr>
              <a:t>公司的組織裡另設貿易</a:t>
            </a:r>
            <a:r>
              <a:rPr lang="zh-TW" altLang="zh-TW" b="1" dirty="0" smtClean="0">
                <a:solidFill>
                  <a:schemeClr val="tx1"/>
                </a:solidFill>
              </a:rPr>
              <a:t>部門</a:t>
            </a:r>
            <a:r>
              <a:rPr lang="en-US" altLang="zh-TW" b="1" dirty="0" smtClean="0">
                <a:solidFill>
                  <a:schemeClr val="tx1"/>
                </a:solidFill>
              </a:rPr>
              <a:t> (</a:t>
            </a:r>
            <a:r>
              <a:rPr lang="zh-TW" altLang="en-US" b="1" dirty="0" smtClean="0">
                <a:solidFill>
                  <a:schemeClr val="tx1"/>
                </a:solidFill>
              </a:rPr>
              <a:t>非專業</a:t>
            </a:r>
            <a:r>
              <a:rPr lang="zh-TW" altLang="en-US" b="1" dirty="0">
                <a:solidFill>
                  <a:schemeClr val="tx1"/>
                </a:solidFill>
              </a:rPr>
              <a:t>貿易商</a:t>
            </a:r>
            <a:r>
              <a:rPr lang="en-US" altLang="zh-TW" b="1" dirty="0" smtClean="0">
                <a:solidFill>
                  <a:schemeClr val="tx1"/>
                </a:solidFill>
              </a:rPr>
              <a:t>)</a:t>
            </a:r>
          </a:p>
          <a:p>
            <a:r>
              <a:rPr lang="en-US" altLang="zh-TW" b="1" dirty="0" smtClean="0">
                <a:solidFill>
                  <a:schemeClr val="tx1"/>
                </a:solidFill>
              </a:rPr>
              <a:t>        3</a:t>
            </a:r>
            <a:r>
              <a:rPr lang="zh-TW" altLang="en-US" b="1" dirty="0" smtClean="0">
                <a:solidFill>
                  <a:schemeClr val="tx1"/>
                </a:solidFill>
              </a:rPr>
              <a:t>、</a:t>
            </a:r>
            <a:r>
              <a:rPr lang="zh-TW" altLang="zh-TW" b="1" dirty="0" smtClean="0">
                <a:solidFill>
                  <a:schemeClr val="tx1"/>
                </a:solidFill>
              </a:rPr>
              <a:t>製造</a:t>
            </a:r>
            <a:r>
              <a:rPr lang="zh-TW" altLang="zh-TW" b="1" dirty="0">
                <a:solidFill>
                  <a:schemeClr val="tx1"/>
                </a:solidFill>
              </a:rPr>
              <a:t>公司將貿易部門獨立出來另設貿易公司（</a:t>
            </a:r>
            <a:r>
              <a:rPr lang="zh-TW" altLang="zh-TW" b="1" dirty="0" smtClean="0">
                <a:solidFill>
                  <a:schemeClr val="tx1"/>
                </a:solidFill>
              </a:rPr>
              <a:t>例如</a:t>
            </a:r>
            <a:r>
              <a:rPr lang="en-US" altLang="zh-TW" b="1" dirty="0" smtClean="0">
                <a:solidFill>
                  <a:schemeClr val="tx1"/>
                </a:solidFill>
              </a:rPr>
              <a:t>:</a:t>
            </a: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中鋼集團另設中貿國際公司從事</a:t>
            </a:r>
            <a:r>
              <a:rPr lang="zh-TW" altLang="zh-TW" b="1" dirty="0">
                <a:solidFill>
                  <a:schemeClr val="tx1"/>
                </a:solidFill>
              </a:rPr>
              <a:t>進出口</a:t>
            </a:r>
            <a:r>
              <a:rPr lang="zh-TW" altLang="zh-TW" b="1" dirty="0" smtClean="0">
                <a:solidFill>
                  <a:schemeClr val="tx1"/>
                </a:solidFill>
              </a:rPr>
              <a:t>）</a:t>
            </a:r>
            <a:r>
              <a:rPr lang="en-US" altLang="zh-TW" dirty="0" smtClean="0">
                <a:solidFill>
                  <a:schemeClr val="tx1"/>
                </a:solidFill>
              </a:rPr>
              <a:t> </a:t>
            </a:r>
            <a:endParaRPr lang="zh-TW" altLang="zh-TW" b="1" dirty="0">
              <a:solidFill>
                <a:schemeClr val="tx1"/>
              </a:solidFill>
            </a:endParaRPr>
          </a:p>
        </p:txBody>
      </p:sp>
    </p:spTree>
    <p:extLst>
      <p:ext uri="{BB962C8B-B14F-4D97-AF65-F5344CB8AC3E}">
        <p14:creationId xmlns:p14="http://schemas.microsoft.com/office/powerpoint/2010/main" val="12444297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03648" y="836712"/>
            <a:ext cx="7019056"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a:t>第</a:t>
            </a:r>
            <a:r>
              <a:rPr lang="zh-TW" altLang="en-US" sz="4400" b="1" dirty="0"/>
              <a:t>三</a:t>
            </a:r>
            <a:r>
              <a:rPr lang="zh-TW" altLang="zh-TW" sz="4400" b="1" dirty="0"/>
              <a:t>章</a:t>
            </a:r>
            <a:r>
              <a:rPr lang="en-US" altLang="zh-TW" sz="4400" b="1" dirty="0"/>
              <a:t>  </a:t>
            </a:r>
            <a:r>
              <a:rPr lang="zh-TW" altLang="zh-TW" sz="4400" b="1" dirty="0"/>
              <a:t>國際貿易法的主體</a:t>
            </a:r>
            <a:r>
              <a:rPr lang="en-US" altLang="zh-TW" sz="4400" b="1" dirty="0"/>
              <a:t/>
            </a:r>
            <a:br>
              <a:rPr lang="en-US" altLang="zh-TW" sz="4400" b="1" dirty="0"/>
            </a:br>
            <a:r>
              <a:rPr lang="en-US" altLang="zh-TW" b="1" dirty="0"/>
              <a:t>         </a:t>
            </a:r>
            <a:r>
              <a:rPr lang="zh-TW" altLang="zh-TW" b="1" dirty="0" smtClean="0"/>
              <a:t>第一</a:t>
            </a:r>
            <a:r>
              <a:rPr lang="zh-TW" altLang="zh-TW" b="1" dirty="0"/>
              <a:t>節　公司</a:t>
            </a:r>
            <a:br>
              <a:rPr lang="zh-TW" altLang="zh-TW" b="1" dirty="0"/>
            </a:br>
            <a:r>
              <a:rPr lang="en-US" altLang="zh-TW" b="1" dirty="0" smtClean="0"/>
              <a:t>                 </a:t>
            </a:r>
            <a:r>
              <a:rPr lang="zh-TW" altLang="en-US" sz="3600" b="1" dirty="0" smtClean="0">
                <a:solidFill>
                  <a:schemeClr val="tx1"/>
                </a:solidFill>
              </a:rPr>
              <a:t>三</a:t>
            </a:r>
            <a:r>
              <a:rPr lang="zh-TW" altLang="en-US" sz="3600" b="1" dirty="0">
                <a:solidFill>
                  <a:schemeClr val="tx1"/>
                </a:solidFill>
              </a:rPr>
              <a:t>、</a:t>
            </a:r>
            <a:r>
              <a:rPr lang="zh-TW" altLang="zh-TW" sz="3600" b="1" dirty="0">
                <a:solidFill>
                  <a:schemeClr val="tx1"/>
                </a:solidFill>
              </a:rPr>
              <a:t>出進口廠商</a:t>
            </a:r>
            <a:endParaRPr lang="zh-TW" altLang="en-US" sz="3600" dirty="0">
              <a:solidFill>
                <a:schemeClr val="tx1"/>
              </a:solidFill>
            </a:endParaRPr>
          </a:p>
        </p:txBody>
      </p:sp>
      <p:sp>
        <p:nvSpPr>
          <p:cNvPr id="3" name="文字版面配置區 2"/>
          <p:cNvSpPr>
            <a:spLocks noGrp="1"/>
          </p:cNvSpPr>
          <p:nvPr>
            <p:ph type="body" idx="1"/>
          </p:nvPr>
        </p:nvSpPr>
        <p:spPr>
          <a:xfrm>
            <a:off x="323528" y="2636912"/>
            <a:ext cx="8496944" cy="961256"/>
          </a:xfrm>
        </p:spPr>
        <p:txBody>
          <a:bodyPr>
            <a:noAutofit/>
          </a:bodyPr>
          <a:lstStyle/>
          <a:p>
            <a:r>
              <a:rPr lang="en-US" altLang="zh-TW" b="1" dirty="0" smtClean="0"/>
              <a:t>  </a:t>
            </a:r>
            <a:r>
              <a:rPr lang="en-US" altLang="zh-TW" sz="3200" b="1" dirty="0" smtClean="0">
                <a:solidFill>
                  <a:schemeClr val="tx1"/>
                </a:solidFill>
              </a:rPr>
              <a:t>(</a:t>
            </a:r>
            <a:r>
              <a:rPr lang="zh-TW" altLang="en-US" sz="3200" b="1" dirty="0" smtClean="0">
                <a:solidFill>
                  <a:schemeClr val="tx1"/>
                </a:solidFill>
              </a:rPr>
              <a:t>三</a:t>
            </a:r>
            <a:r>
              <a:rPr lang="en-US" altLang="zh-TW" sz="3200" b="1" dirty="0" smtClean="0">
                <a:solidFill>
                  <a:schemeClr val="tx1"/>
                </a:solidFill>
              </a:rPr>
              <a:t>)</a:t>
            </a:r>
            <a:r>
              <a:rPr lang="zh-TW" altLang="zh-TW" sz="3200" b="1" dirty="0" smtClean="0">
                <a:solidFill>
                  <a:schemeClr val="tx1"/>
                </a:solidFill>
              </a:rPr>
              <a:t>出</a:t>
            </a:r>
            <a:r>
              <a:rPr lang="zh-TW" altLang="zh-TW" sz="3200" b="1" dirty="0">
                <a:solidFill>
                  <a:schemeClr val="tx1"/>
                </a:solidFill>
              </a:rPr>
              <a:t>進口廠商登記管理辦法第二條規定</a:t>
            </a:r>
            <a:r>
              <a:rPr lang="zh-TW" altLang="zh-TW" sz="3200" b="1" dirty="0" smtClean="0">
                <a:solidFill>
                  <a:schemeClr val="tx1"/>
                </a:solidFill>
              </a:rPr>
              <a:t>：</a:t>
            </a:r>
            <a:endParaRPr lang="en-US" altLang="zh-TW" sz="3200" b="1" dirty="0" smtClean="0">
              <a:solidFill>
                <a:schemeClr val="tx1"/>
              </a:solidFill>
            </a:endParaRPr>
          </a:p>
          <a:p>
            <a:r>
              <a:rPr lang="en-US" altLang="zh-TW" sz="3200" b="1" dirty="0">
                <a:solidFill>
                  <a:schemeClr val="tx1"/>
                </a:solidFill>
              </a:rPr>
              <a:t> </a:t>
            </a:r>
            <a:r>
              <a:rPr lang="en-US" altLang="zh-TW" sz="3200" b="1" dirty="0" smtClean="0">
                <a:solidFill>
                  <a:schemeClr val="tx1"/>
                </a:solidFill>
              </a:rPr>
              <a:t>      </a:t>
            </a:r>
            <a:r>
              <a:rPr lang="zh-TW" altLang="zh-TW" sz="3200" b="1" dirty="0" smtClean="0">
                <a:solidFill>
                  <a:schemeClr val="tx1"/>
                </a:solidFill>
              </a:rPr>
              <a:t>「</a:t>
            </a:r>
            <a:r>
              <a:rPr lang="zh-TW" altLang="zh-TW" sz="3200" b="1" dirty="0">
                <a:solidFill>
                  <a:schemeClr val="tx1"/>
                </a:solidFill>
              </a:rPr>
              <a:t>公司、行號其營利事業登記證上載明</a:t>
            </a:r>
            <a:r>
              <a:rPr lang="zh-TW" altLang="zh-TW" sz="3200" b="1" dirty="0" smtClean="0">
                <a:solidFill>
                  <a:schemeClr val="tx1"/>
                </a:solidFill>
              </a:rPr>
              <a:t>經</a:t>
            </a:r>
            <a:endParaRPr lang="en-US" altLang="zh-TW" sz="3200" b="1" dirty="0" smtClean="0">
              <a:solidFill>
                <a:schemeClr val="tx1"/>
              </a:solidFill>
            </a:endParaRPr>
          </a:p>
          <a:p>
            <a:r>
              <a:rPr lang="zh-TW" altLang="zh-TW" sz="3200" b="1" dirty="0" smtClean="0">
                <a:solidFill>
                  <a:schemeClr val="tx1"/>
                </a:solidFill>
              </a:rPr>
              <a:t>營</a:t>
            </a:r>
            <a:r>
              <a:rPr lang="zh-TW" altLang="zh-TW" sz="3200" b="1" dirty="0">
                <a:solidFill>
                  <a:schemeClr val="tx1"/>
                </a:solidFill>
              </a:rPr>
              <a:t>出進口或買賣業務者，得依本辦法申請</a:t>
            </a:r>
            <a:r>
              <a:rPr lang="zh-TW" altLang="zh-TW" sz="3200" b="1" dirty="0" smtClean="0">
                <a:solidFill>
                  <a:schemeClr val="tx1"/>
                </a:solidFill>
              </a:rPr>
              <a:t>登記</a:t>
            </a:r>
            <a:endParaRPr lang="en-US" altLang="zh-TW" sz="3200" b="1" dirty="0" smtClean="0">
              <a:solidFill>
                <a:schemeClr val="tx1"/>
              </a:solidFill>
            </a:endParaRPr>
          </a:p>
          <a:p>
            <a:r>
              <a:rPr lang="zh-TW" altLang="zh-TW" sz="3200" b="1" dirty="0" smtClean="0">
                <a:solidFill>
                  <a:schemeClr val="tx1"/>
                </a:solidFill>
              </a:rPr>
              <a:t>為</a:t>
            </a:r>
            <a:r>
              <a:rPr lang="zh-TW" altLang="zh-TW" sz="3200" b="1" dirty="0">
                <a:solidFill>
                  <a:schemeClr val="tx1"/>
                </a:solidFill>
              </a:rPr>
              <a:t>出進口廠商。</a:t>
            </a:r>
            <a:r>
              <a:rPr lang="zh-TW" altLang="zh-TW" sz="3200" b="1" dirty="0" smtClean="0">
                <a:solidFill>
                  <a:schemeClr val="tx1"/>
                </a:solidFill>
              </a:rPr>
              <a:t>」</a:t>
            </a:r>
            <a:endParaRPr lang="en-US" altLang="zh-TW" sz="3200" b="1" dirty="0" smtClean="0">
              <a:solidFill>
                <a:schemeClr val="tx1"/>
              </a:solidFill>
            </a:endParaRPr>
          </a:p>
          <a:p>
            <a:r>
              <a:rPr lang="en-US" altLang="zh-TW" sz="3200" b="1" dirty="0">
                <a:solidFill>
                  <a:schemeClr val="tx1"/>
                </a:solidFill>
              </a:rPr>
              <a:t> </a:t>
            </a:r>
            <a:r>
              <a:rPr lang="en-US" altLang="zh-TW" sz="3200" b="1" dirty="0" smtClean="0">
                <a:solidFill>
                  <a:schemeClr val="tx1"/>
                </a:solidFill>
              </a:rPr>
              <a:t> (</a:t>
            </a:r>
            <a:r>
              <a:rPr lang="zh-TW" altLang="en-US" sz="3200" b="1" dirty="0" smtClean="0">
                <a:solidFill>
                  <a:schemeClr val="tx1"/>
                </a:solidFill>
              </a:rPr>
              <a:t>四</a:t>
            </a:r>
            <a:r>
              <a:rPr lang="en-US" altLang="zh-TW" sz="3200" b="1" dirty="0" smtClean="0">
                <a:solidFill>
                  <a:schemeClr val="tx1"/>
                </a:solidFill>
              </a:rPr>
              <a:t>)</a:t>
            </a:r>
            <a:r>
              <a:rPr lang="zh-TW" altLang="zh-TW" sz="3200" b="1" dirty="0" smtClean="0">
                <a:solidFill>
                  <a:schemeClr val="tx1"/>
                </a:solidFill>
              </a:rPr>
              <a:t> 前往</a:t>
            </a:r>
            <a:r>
              <a:rPr lang="zh-TW" altLang="zh-TW" sz="3200" b="1" dirty="0">
                <a:solidFill>
                  <a:schemeClr val="tx1"/>
                </a:solidFill>
              </a:rPr>
              <a:t>大陸設貿易公司，依兩岸人民</a:t>
            </a:r>
            <a:r>
              <a:rPr lang="zh-TW" altLang="zh-TW" sz="3200" b="1" dirty="0" smtClean="0">
                <a:solidFill>
                  <a:schemeClr val="tx1"/>
                </a:solidFill>
              </a:rPr>
              <a:t>關係</a:t>
            </a:r>
            <a:endParaRPr lang="en-US" altLang="zh-TW" sz="3200" b="1" dirty="0" smtClean="0">
              <a:solidFill>
                <a:schemeClr val="tx1"/>
              </a:solidFill>
            </a:endParaRPr>
          </a:p>
          <a:p>
            <a:r>
              <a:rPr lang="zh-TW" altLang="zh-TW" sz="3200" b="1" dirty="0" smtClean="0">
                <a:solidFill>
                  <a:schemeClr val="tx1"/>
                </a:solidFill>
              </a:rPr>
              <a:t>條例規</a:t>
            </a:r>
            <a:r>
              <a:rPr lang="zh-TW" altLang="zh-TW" sz="3200" b="1" dirty="0">
                <a:solidFill>
                  <a:schemeClr val="tx1"/>
                </a:solidFill>
              </a:rPr>
              <a:t>定應先向經濟部投審會申請。</a:t>
            </a:r>
          </a:p>
        </p:txBody>
      </p:sp>
    </p:spTree>
    <p:extLst>
      <p:ext uri="{BB962C8B-B14F-4D97-AF65-F5344CB8AC3E}">
        <p14:creationId xmlns:p14="http://schemas.microsoft.com/office/powerpoint/2010/main" val="32152438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03648" y="836712"/>
            <a:ext cx="7019056"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a:t>第</a:t>
            </a:r>
            <a:r>
              <a:rPr lang="zh-TW" altLang="en-US" sz="4400" b="1" dirty="0"/>
              <a:t>三</a:t>
            </a:r>
            <a:r>
              <a:rPr lang="zh-TW" altLang="zh-TW" sz="4400" b="1" dirty="0"/>
              <a:t>章</a:t>
            </a:r>
            <a:r>
              <a:rPr lang="en-US" altLang="zh-TW" sz="4400" b="1" dirty="0"/>
              <a:t>  </a:t>
            </a:r>
            <a:r>
              <a:rPr lang="zh-TW" altLang="zh-TW" sz="4400" b="1" dirty="0"/>
              <a:t>國際貿易法的主體</a:t>
            </a:r>
            <a:r>
              <a:rPr lang="en-US" altLang="zh-TW" sz="4400" b="1" dirty="0"/>
              <a:t/>
            </a:r>
            <a:br>
              <a:rPr lang="en-US" altLang="zh-TW" sz="4400" b="1" dirty="0"/>
            </a:br>
            <a:r>
              <a:rPr lang="en-US" altLang="zh-TW" b="1" dirty="0"/>
              <a:t>         </a:t>
            </a:r>
            <a:r>
              <a:rPr lang="zh-TW" altLang="zh-TW" b="1" dirty="0" smtClean="0"/>
              <a:t>第一</a:t>
            </a:r>
            <a:r>
              <a:rPr lang="zh-TW" altLang="zh-TW" b="1" dirty="0"/>
              <a:t>節　公司</a:t>
            </a:r>
            <a:br>
              <a:rPr lang="zh-TW" altLang="zh-TW" b="1" dirty="0"/>
            </a:br>
            <a:r>
              <a:rPr lang="en-US" altLang="zh-TW" b="1" dirty="0" smtClean="0"/>
              <a:t>                 </a:t>
            </a:r>
            <a:r>
              <a:rPr lang="zh-TW" altLang="zh-TW" sz="3600" b="1" dirty="0" smtClean="0">
                <a:solidFill>
                  <a:schemeClr val="tx1"/>
                </a:solidFill>
              </a:rPr>
              <a:t>四</a:t>
            </a:r>
            <a:r>
              <a:rPr lang="zh-TW" altLang="zh-TW" sz="3600" b="1" dirty="0">
                <a:solidFill>
                  <a:schemeClr val="tx1"/>
                </a:solidFill>
              </a:rPr>
              <a:t>、外國公司</a:t>
            </a:r>
            <a:endParaRPr lang="zh-TW" altLang="en-US" sz="3600" b="1" dirty="0">
              <a:solidFill>
                <a:schemeClr val="tx1"/>
              </a:solidFill>
            </a:endParaRPr>
          </a:p>
        </p:txBody>
      </p:sp>
      <p:sp>
        <p:nvSpPr>
          <p:cNvPr id="3" name="文字版面配置區 2"/>
          <p:cNvSpPr>
            <a:spLocks noGrp="1"/>
          </p:cNvSpPr>
          <p:nvPr>
            <p:ph type="body" idx="1"/>
          </p:nvPr>
        </p:nvSpPr>
        <p:spPr>
          <a:xfrm>
            <a:off x="179512" y="2636912"/>
            <a:ext cx="8568952" cy="961256"/>
          </a:xfrm>
        </p:spPr>
        <p:txBody>
          <a:bodyPr>
            <a:noAutofit/>
          </a:bodyPr>
          <a:lstStyle/>
          <a:p>
            <a:r>
              <a:rPr lang="zh-TW" altLang="en-US" b="1" dirty="0" smtClean="0">
                <a:solidFill>
                  <a:schemeClr val="tx1"/>
                </a:solidFill>
              </a:rPr>
              <a:t>一、</a:t>
            </a:r>
            <a:r>
              <a:rPr lang="zh-TW" altLang="zh-TW" b="1" dirty="0">
                <a:solidFill>
                  <a:schemeClr val="tx1"/>
                </a:solidFill>
              </a:rPr>
              <a:t>在中華民國境內設分公司</a:t>
            </a:r>
            <a:r>
              <a:rPr lang="zh-TW" altLang="zh-TW" b="1" dirty="0" smtClean="0">
                <a:solidFill>
                  <a:schemeClr val="tx1"/>
                </a:solidFill>
              </a:rPr>
              <a:t>營業</a:t>
            </a:r>
            <a:r>
              <a:rPr lang="en-US" altLang="zh-TW" b="1" dirty="0">
                <a:solidFill>
                  <a:schemeClr val="tx1"/>
                </a:solidFill>
              </a:rPr>
              <a:t> </a:t>
            </a:r>
            <a:r>
              <a:rPr lang="en-US" altLang="zh-TW" b="1" dirty="0" smtClean="0">
                <a:solidFill>
                  <a:schemeClr val="tx1"/>
                </a:solidFill>
              </a:rPr>
              <a:t>: </a:t>
            </a:r>
            <a:r>
              <a:rPr lang="zh-TW" altLang="en-US" b="1" dirty="0" smtClean="0">
                <a:solidFill>
                  <a:schemeClr val="tx1"/>
                </a:solidFill>
              </a:rPr>
              <a:t>依</a:t>
            </a:r>
            <a:r>
              <a:rPr lang="zh-TW" altLang="zh-TW" b="1" dirty="0" smtClean="0">
                <a:solidFill>
                  <a:schemeClr val="tx1"/>
                </a:solidFill>
              </a:rPr>
              <a:t>公司法</a:t>
            </a:r>
            <a:r>
              <a:rPr lang="zh-TW" altLang="zh-TW" b="1" dirty="0">
                <a:solidFill>
                  <a:schemeClr val="tx1"/>
                </a:solidFill>
              </a:rPr>
              <a:t>第四</a:t>
            </a:r>
            <a:r>
              <a:rPr lang="zh-TW" altLang="zh-TW" b="1" dirty="0" smtClean="0">
                <a:solidFill>
                  <a:schemeClr val="tx1"/>
                </a:solidFill>
              </a:rPr>
              <a:t>條「本</a:t>
            </a:r>
            <a:r>
              <a:rPr lang="zh-TW" altLang="zh-TW" b="1" dirty="0">
                <a:solidFill>
                  <a:schemeClr val="tx1"/>
                </a:solidFill>
              </a:rPr>
              <a:t>法</a:t>
            </a:r>
            <a:r>
              <a:rPr lang="zh-TW" altLang="zh-TW" b="1" dirty="0" smtClean="0">
                <a:solidFill>
                  <a:schemeClr val="tx1"/>
                </a:solidFill>
              </a:rPr>
              <a:t>所</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稱</a:t>
            </a:r>
            <a:r>
              <a:rPr lang="zh-TW" altLang="zh-TW" b="1" dirty="0">
                <a:solidFill>
                  <a:schemeClr val="tx1"/>
                </a:solidFill>
              </a:rPr>
              <a:t>外國公司，謂以營利</a:t>
            </a:r>
            <a:r>
              <a:rPr lang="zh-TW" altLang="zh-TW" b="1" dirty="0" smtClean="0">
                <a:solidFill>
                  <a:schemeClr val="tx1"/>
                </a:solidFill>
              </a:rPr>
              <a:t>為目的</a:t>
            </a:r>
            <a:r>
              <a:rPr lang="zh-TW" altLang="zh-TW" b="1" dirty="0">
                <a:solidFill>
                  <a:schemeClr val="tx1"/>
                </a:solidFill>
              </a:rPr>
              <a:t>，依照外國</a:t>
            </a:r>
            <a:r>
              <a:rPr lang="zh-TW" altLang="zh-TW" b="1" dirty="0" smtClean="0">
                <a:solidFill>
                  <a:schemeClr val="tx1"/>
                </a:solidFill>
              </a:rPr>
              <a:t>法律</a:t>
            </a:r>
            <a:r>
              <a:rPr lang="en-US" altLang="zh-TW" b="1" dirty="0" smtClean="0">
                <a:solidFill>
                  <a:schemeClr val="tx1"/>
                </a:solidFill>
              </a:rPr>
              <a:t> </a:t>
            </a:r>
            <a:r>
              <a:rPr lang="zh-TW" altLang="zh-TW" b="1" dirty="0" smtClean="0">
                <a:solidFill>
                  <a:schemeClr val="tx1"/>
                </a:solidFill>
              </a:rPr>
              <a:t>組織</a:t>
            </a:r>
            <a:r>
              <a:rPr lang="zh-TW" altLang="zh-TW" b="1" dirty="0">
                <a:solidFill>
                  <a:schemeClr val="tx1"/>
                </a:solidFill>
              </a:rPr>
              <a:t>登記</a:t>
            </a:r>
            <a:r>
              <a:rPr lang="zh-TW" altLang="zh-TW" b="1" dirty="0" smtClean="0">
                <a:solidFill>
                  <a:schemeClr val="tx1"/>
                </a:solidFill>
              </a:rPr>
              <a:t>，</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並</a:t>
            </a:r>
            <a:r>
              <a:rPr lang="zh-TW" altLang="zh-TW" b="1" dirty="0">
                <a:solidFill>
                  <a:schemeClr val="tx1"/>
                </a:solidFill>
              </a:rPr>
              <a:t>經中華民國政府認許</a:t>
            </a:r>
            <a:r>
              <a:rPr lang="zh-TW" altLang="zh-TW" b="1" dirty="0" smtClean="0">
                <a:solidFill>
                  <a:schemeClr val="tx1"/>
                </a:solidFill>
              </a:rPr>
              <a:t>，在</a:t>
            </a:r>
            <a:r>
              <a:rPr lang="zh-TW" altLang="zh-TW" b="1" dirty="0">
                <a:solidFill>
                  <a:schemeClr val="tx1"/>
                </a:solidFill>
              </a:rPr>
              <a:t>中華民國</a:t>
            </a:r>
            <a:r>
              <a:rPr lang="zh-TW" altLang="zh-TW" b="1" dirty="0" smtClean="0">
                <a:solidFill>
                  <a:schemeClr val="tx1"/>
                </a:solidFill>
              </a:rPr>
              <a:t>境內</a:t>
            </a:r>
            <a:r>
              <a:rPr lang="en-US" altLang="zh-TW" b="1" dirty="0" smtClean="0">
                <a:solidFill>
                  <a:schemeClr val="tx1"/>
                </a:solidFill>
              </a:rPr>
              <a:t> </a:t>
            </a:r>
            <a:r>
              <a:rPr lang="zh-TW" altLang="zh-TW" b="1" dirty="0" smtClean="0">
                <a:solidFill>
                  <a:schemeClr val="tx1"/>
                </a:solidFill>
              </a:rPr>
              <a:t>營業</a:t>
            </a:r>
            <a:r>
              <a:rPr lang="zh-TW" altLang="zh-TW" b="1" dirty="0">
                <a:solidFill>
                  <a:schemeClr val="tx1"/>
                </a:solidFill>
              </a:rPr>
              <a:t>之公司</a:t>
            </a:r>
            <a:r>
              <a:rPr lang="zh-TW" altLang="zh-TW" b="1" dirty="0" smtClean="0">
                <a:solidFill>
                  <a:schemeClr val="tx1"/>
                </a:solidFill>
              </a:rPr>
              <a:t>」</a:t>
            </a:r>
            <a:r>
              <a:rPr lang="zh-TW" altLang="en-US" b="1" dirty="0" smtClean="0">
                <a:solidFill>
                  <a:schemeClr val="tx1"/>
                </a:solidFill>
              </a:rPr>
              <a:t>。</a:t>
            </a:r>
            <a:endParaRPr lang="en-US" altLang="zh-TW" b="1" dirty="0" smtClean="0">
              <a:solidFill>
                <a:schemeClr val="tx1"/>
              </a:solidFill>
            </a:endParaRPr>
          </a:p>
          <a:p>
            <a:r>
              <a:rPr lang="zh-TW" altLang="en-US" b="1" dirty="0" smtClean="0">
                <a:solidFill>
                  <a:schemeClr val="tx1"/>
                </a:solidFill>
              </a:rPr>
              <a:t>二、</a:t>
            </a:r>
            <a:r>
              <a:rPr lang="zh-TW" altLang="zh-TW" b="1" dirty="0">
                <a:solidFill>
                  <a:schemeClr val="tx1"/>
                </a:solidFill>
              </a:rPr>
              <a:t>無意在中華民國境內設分公司營業，只偶派其</a:t>
            </a:r>
            <a:r>
              <a:rPr lang="zh-TW" altLang="zh-TW" b="1" dirty="0" smtClean="0">
                <a:solidFill>
                  <a:schemeClr val="tx1"/>
                </a:solidFill>
              </a:rPr>
              <a:t>代表人在中</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a:t>
            </a:r>
            <a:r>
              <a:rPr lang="zh-TW" altLang="en-US" b="1" dirty="0" smtClean="0">
                <a:solidFill>
                  <a:schemeClr val="tx1"/>
                </a:solidFill>
              </a:rPr>
              <a:t>華民</a:t>
            </a:r>
            <a:r>
              <a:rPr lang="zh-TW" altLang="zh-TW" b="1" dirty="0" smtClean="0">
                <a:solidFill>
                  <a:schemeClr val="tx1"/>
                </a:solidFill>
              </a:rPr>
              <a:t>國境</a:t>
            </a:r>
            <a:r>
              <a:rPr lang="zh-TW" altLang="zh-TW" b="1" dirty="0">
                <a:solidFill>
                  <a:schemeClr val="tx1"/>
                </a:solidFill>
              </a:rPr>
              <a:t>內為業務上之</a:t>
            </a:r>
            <a:r>
              <a:rPr lang="zh-TW" altLang="zh-TW" b="1" dirty="0" smtClean="0">
                <a:solidFill>
                  <a:schemeClr val="tx1"/>
                </a:solidFill>
              </a:rPr>
              <a:t>法律行為</a:t>
            </a:r>
            <a:r>
              <a:rPr lang="en-US" altLang="zh-TW" b="1" dirty="0" smtClean="0">
                <a:solidFill>
                  <a:schemeClr val="tx1"/>
                </a:solidFill>
              </a:rPr>
              <a:t> : </a:t>
            </a:r>
            <a:r>
              <a:rPr lang="zh-TW" altLang="zh-TW" b="1" dirty="0" smtClean="0">
                <a:solidFill>
                  <a:schemeClr val="tx1"/>
                </a:solidFill>
              </a:rPr>
              <a:t>依</a:t>
            </a:r>
            <a:r>
              <a:rPr lang="zh-TW" altLang="zh-TW" b="1" dirty="0">
                <a:solidFill>
                  <a:schemeClr val="tx1"/>
                </a:solidFill>
              </a:rPr>
              <a:t>公司法</a:t>
            </a:r>
            <a:r>
              <a:rPr lang="zh-TW" altLang="zh-TW" b="1" dirty="0" smtClean="0">
                <a:solidFill>
                  <a:schemeClr val="tx1"/>
                </a:solidFill>
              </a:rPr>
              <a:t>第</a:t>
            </a:r>
            <a:r>
              <a:rPr lang="en-US" altLang="zh-TW" b="1" dirty="0" smtClean="0">
                <a:solidFill>
                  <a:schemeClr val="tx1"/>
                </a:solidFill>
              </a:rPr>
              <a:t>386</a:t>
            </a:r>
            <a:r>
              <a:rPr lang="zh-TW" altLang="zh-TW" b="1" dirty="0" smtClean="0">
                <a:solidFill>
                  <a:schemeClr val="tx1"/>
                </a:solidFill>
              </a:rPr>
              <a:t>條第</a:t>
            </a:r>
            <a:r>
              <a:rPr lang="en-US" altLang="zh-TW" b="1" dirty="0" smtClean="0">
                <a:solidFill>
                  <a:schemeClr val="tx1"/>
                </a:solidFill>
              </a:rPr>
              <a:t>1</a:t>
            </a:r>
            <a:r>
              <a:rPr lang="zh-TW" altLang="zh-TW" b="1" dirty="0" smtClean="0">
                <a:solidFill>
                  <a:schemeClr val="tx1"/>
                </a:solidFill>
              </a:rPr>
              <a:t>項</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規定</a:t>
            </a:r>
            <a:r>
              <a:rPr lang="zh-TW" altLang="zh-TW" b="1" dirty="0">
                <a:solidFill>
                  <a:schemeClr val="tx1"/>
                </a:solidFill>
              </a:rPr>
              <a:t>，向中央主管機關備案，若其所為</a:t>
            </a:r>
            <a:r>
              <a:rPr lang="zh-TW" altLang="zh-TW" b="1" dirty="0" smtClean="0">
                <a:solidFill>
                  <a:schemeClr val="tx1"/>
                </a:solidFill>
              </a:rPr>
              <a:t>法律行為有</a:t>
            </a:r>
            <a:r>
              <a:rPr lang="zh-TW" altLang="zh-TW" b="1" dirty="0">
                <a:solidFill>
                  <a:schemeClr val="tx1"/>
                </a:solidFill>
              </a:rPr>
              <a:t>收益時</a:t>
            </a:r>
            <a:r>
              <a:rPr lang="zh-TW" altLang="zh-TW" b="1" dirty="0" smtClean="0">
                <a:solidFill>
                  <a:schemeClr val="tx1"/>
                </a:solidFill>
              </a:rPr>
              <a:t>，</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除</a:t>
            </a:r>
            <a:r>
              <a:rPr lang="zh-TW" altLang="zh-TW" b="1" dirty="0">
                <a:solidFill>
                  <a:schemeClr val="tx1"/>
                </a:solidFill>
              </a:rPr>
              <a:t>稅法另有規定，應繳納稅款外，不</a:t>
            </a:r>
            <a:r>
              <a:rPr lang="zh-TW" altLang="zh-TW" b="1" dirty="0" smtClean="0">
                <a:solidFill>
                  <a:schemeClr val="tx1"/>
                </a:solidFill>
              </a:rPr>
              <a:t>須申辦</a:t>
            </a:r>
            <a:r>
              <a:rPr lang="zh-TW" altLang="zh-TW" b="1" dirty="0">
                <a:solidFill>
                  <a:schemeClr val="tx1"/>
                </a:solidFill>
              </a:rPr>
              <a:t>營利事業登記</a:t>
            </a:r>
            <a:r>
              <a:rPr lang="zh-TW" altLang="zh-TW" b="1" dirty="0" smtClean="0">
                <a:solidFill>
                  <a:schemeClr val="tx1"/>
                </a:solidFill>
              </a:rPr>
              <a:t>。</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如</a:t>
            </a:r>
            <a:r>
              <a:rPr lang="zh-TW" altLang="zh-TW" b="1" dirty="0">
                <a:solidFill>
                  <a:schemeClr val="tx1"/>
                </a:solidFill>
              </a:rPr>
              <a:t>其代表人須經常留駐中華民國境內者，應設置</a:t>
            </a:r>
            <a:r>
              <a:rPr lang="zh-TW" altLang="zh-TW" b="1" dirty="0" smtClean="0">
                <a:solidFill>
                  <a:schemeClr val="tx1"/>
                </a:solidFill>
              </a:rPr>
              <a:t>代表人</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辦事處</a:t>
            </a:r>
            <a:r>
              <a:rPr lang="zh-TW" altLang="en-US" b="1" dirty="0" smtClean="0">
                <a:solidFill>
                  <a:schemeClr val="tx1"/>
                </a:solidFill>
              </a:rPr>
              <a:t>。</a:t>
            </a:r>
            <a:endParaRPr lang="en-US" altLang="zh-TW" b="1" dirty="0" smtClean="0">
              <a:solidFill>
                <a:schemeClr val="tx1"/>
              </a:solidFill>
            </a:endParaRPr>
          </a:p>
          <a:p>
            <a:endParaRPr lang="zh-TW" altLang="zh-TW" sz="3200" b="1" dirty="0"/>
          </a:p>
        </p:txBody>
      </p:sp>
    </p:spTree>
    <p:extLst>
      <p:ext uri="{BB962C8B-B14F-4D97-AF65-F5344CB8AC3E}">
        <p14:creationId xmlns:p14="http://schemas.microsoft.com/office/powerpoint/2010/main" val="9679832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03648" y="836712"/>
            <a:ext cx="7019056"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a:t>第</a:t>
            </a:r>
            <a:r>
              <a:rPr lang="zh-TW" altLang="en-US" sz="4400" b="1" dirty="0"/>
              <a:t>三</a:t>
            </a:r>
            <a:r>
              <a:rPr lang="zh-TW" altLang="zh-TW" sz="4400" b="1" dirty="0"/>
              <a:t>章</a:t>
            </a:r>
            <a:r>
              <a:rPr lang="en-US" altLang="zh-TW" sz="4400" b="1" dirty="0"/>
              <a:t>  </a:t>
            </a:r>
            <a:r>
              <a:rPr lang="zh-TW" altLang="zh-TW" sz="4400" b="1" dirty="0"/>
              <a:t>國際貿易法的主體</a:t>
            </a:r>
            <a:r>
              <a:rPr lang="en-US" altLang="zh-TW" sz="4400" b="1" dirty="0"/>
              <a:t/>
            </a:r>
            <a:br>
              <a:rPr lang="en-US" altLang="zh-TW" sz="4400" b="1" dirty="0"/>
            </a:br>
            <a:r>
              <a:rPr lang="en-US" altLang="zh-TW" b="1" dirty="0"/>
              <a:t>         </a:t>
            </a:r>
            <a:r>
              <a:rPr lang="zh-TW" altLang="zh-TW" b="1" dirty="0" smtClean="0"/>
              <a:t>第一</a:t>
            </a:r>
            <a:r>
              <a:rPr lang="zh-TW" altLang="zh-TW" b="1" dirty="0"/>
              <a:t>節　公司</a:t>
            </a:r>
            <a:br>
              <a:rPr lang="zh-TW" altLang="zh-TW" b="1" dirty="0"/>
            </a:br>
            <a:r>
              <a:rPr lang="en-US" altLang="zh-TW" b="1" dirty="0" smtClean="0">
                <a:solidFill>
                  <a:schemeClr val="tx1"/>
                </a:solidFill>
              </a:rPr>
              <a:t>                 </a:t>
            </a:r>
            <a:r>
              <a:rPr lang="zh-TW" altLang="zh-TW" sz="3600" b="1" dirty="0" smtClean="0">
                <a:solidFill>
                  <a:schemeClr val="tx1"/>
                </a:solidFill>
              </a:rPr>
              <a:t>五</a:t>
            </a:r>
            <a:r>
              <a:rPr lang="zh-TW" altLang="zh-TW" sz="3600" b="1" dirty="0">
                <a:solidFill>
                  <a:schemeClr val="tx1"/>
                </a:solidFill>
              </a:rPr>
              <a:t>、分公司</a:t>
            </a:r>
            <a:endParaRPr lang="zh-TW" altLang="en-US" sz="3600" b="1" dirty="0">
              <a:solidFill>
                <a:schemeClr val="tx1"/>
              </a:solidFill>
            </a:endParaRPr>
          </a:p>
        </p:txBody>
      </p:sp>
      <p:sp>
        <p:nvSpPr>
          <p:cNvPr id="3" name="文字版面配置區 2"/>
          <p:cNvSpPr>
            <a:spLocks noGrp="1"/>
          </p:cNvSpPr>
          <p:nvPr>
            <p:ph type="body" idx="1"/>
          </p:nvPr>
        </p:nvSpPr>
        <p:spPr>
          <a:xfrm>
            <a:off x="899592" y="2780928"/>
            <a:ext cx="7560840" cy="961256"/>
          </a:xfrm>
        </p:spPr>
        <p:txBody>
          <a:bodyPr>
            <a:noAutofit/>
          </a:bodyPr>
          <a:lstStyle/>
          <a:p>
            <a:r>
              <a:rPr lang="en-US" altLang="zh-TW" sz="3200" b="1" dirty="0" smtClean="0">
                <a:solidFill>
                  <a:schemeClr val="tx1"/>
                </a:solidFill>
              </a:rPr>
              <a:t>(</a:t>
            </a:r>
            <a:r>
              <a:rPr lang="zh-TW" altLang="en-US" sz="3200" b="1" dirty="0" smtClean="0">
                <a:solidFill>
                  <a:schemeClr val="tx1"/>
                </a:solidFill>
              </a:rPr>
              <a:t>一</a:t>
            </a:r>
            <a:r>
              <a:rPr lang="en-US" altLang="zh-TW" sz="3200" b="1" dirty="0" smtClean="0">
                <a:solidFill>
                  <a:schemeClr val="tx1"/>
                </a:solidFill>
              </a:rPr>
              <a:t>)</a:t>
            </a:r>
            <a:r>
              <a:rPr lang="zh-TW" altLang="zh-TW" sz="3200" b="1" dirty="0">
                <a:solidFill>
                  <a:schemeClr val="tx1"/>
                </a:solidFill>
              </a:rPr>
              <a:t>設立</a:t>
            </a:r>
            <a:r>
              <a:rPr lang="zh-TW" altLang="zh-TW" sz="3200" b="1" dirty="0" smtClean="0">
                <a:solidFill>
                  <a:schemeClr val="tx1"/>
                </a:solidFill>
              </a:rPr>
              <a:t>分公司</a:t>
            </a:r>
            <a:r>
              <a:rPr lang="zh-TW" altLang="zh-TW" sz="3200" b="1" dirty="0">
                <a:solidFill>
                  <a:schemeClr val="tx1"/>
                </a:solidFill>
              </a:rPr>
              <a:t>（</a:t>
            </a:r>
            <a:r>
              <a:rPr lang="en-US" altLang="zh-TW" sz="3200" b="1" dirty="0">
                <a:solidFill>
                  <a:schemeClr val="tx1"/>
                </a:solidFill>
              </a:rPr>
              <a:t>Branch office</a:t>
            </a:r>
            <a:r>
              <a:rPr lang="zh-TW" altLang="zh-TW" sz="3200" b="1" dirty="0" smtClean="0">
                <a:solidFill>
                  <a:schemeClr val="tx1"/>
                </a:solidFill>
              </a:rPr>
              <a:t>）</a:t>
            </a:r>
            <a:r>
              <a:rPr lang="en-US" altLang="zh-TW" sz="3200" b="1" dirty="0" smtClean="0">
                <a:solidFill>
                  <a:schemeClr val="tx1"/>
                </a:solidFill>
              </a:rPr>
              <a:t>: </a:t>
            </a:r>
          </a:p>
          <a:p>
            <a:r>
              <a:rPr lang="en-US" altLang="zh-TW" sz="3200" b="1" dirty="0">
                <a:solidFill>
                  <a:schemeClr val="tx1"/>
                </a:solidFill>
              </a:rPr>
              <a:t> </a:t>
            </a:r>
            <a:r>
              <a:rPr lang="en-US" altLang="zh-TW" sz="3200" b="1" dirty="0" smtClean="0">
                <a:solidFill>
                  <a:schemeClr val="tx1"/>
                </a:solidFill>
              </a:rPr>
              <a:t>       </a:t>
            </a:r>
            <a:r>
              <a:rPr lang="zh-TW" altLang="zh-TW" sz="3200" b="1" dirty="0" smtClean="0">
                <a:solidFill>
                  <a:schemeClr val="tx1"/>
                </a:solidFill>
              </a:rPr>
              <a:t>並非</a:t>
            </a:r>
            <a:r>
              <a:rPr lang="zh-TW" altLang="zh-TW" sz="3200" b="1" dirty="0">
                <a:solidFill>
                  <a:schemeClr val="tx1"/>
                </a:solidFill>
              </a:rPr>
              <a:t>於總公司以外</a:t>
            </a:r>
            <a:r>
              <a:rPr lang="zh-TW" altLang="zh-TW" sz="3200" b="1" dirty="0" smtClean="0">
                <a:solidFill>
                  <a:schemeClr val="tx1"/>
                </a:solidFill>
              </a:rPr>
              <a:t>，另行</a:t>
            </a:r>
            <a:r>
              <a:rPr lang="zh-TW" altLang="zh-TW" sz="3200" b="1" dirty="0">
                <a:solidFill>
                  <a:schemeClr val="tx1"/>
                </a:solidFill>
              </a:rPr>
              <a:t>設立一個</a:t>
            </a:r>
            <a:r>
              <a:rPr lang="zh-TW" altLang="zh-TW" sz="3200" b="1" dirty="0" smtClean="0">
                <a:solidFill>
                  <a:schemeClr val="tx1"/>
                </a:solidFill>
              </a:rPr>
              <a:t>有</a:t>
            </a:r>
            <a:endParaRPr lang="en-US" altLang="zh-TW" sz="3200" b="1" dirty="0" smtClean="0">
              <a:solidFill>
                <a:schemeClr val="tx1"/>
              </a:solidFill>
            </a:endParaRPr>
          </a:p>
          <a:p>
            <a:r>
              <a:rPr lang="zh-TW" altLang="zh-TW" sz="3200" b="1" dirty="0" smtClean="0">
                <a:solidFill>
                  <a:schemeClr val="tx1"/>
                </a:solidFill>
              </a:rPr>
              <a:t>法律人格</a:t>
            </a:r>
            <a:r>
              <a:rPr lang="zh-TW" altLang="zh-TW" sz="3200" b="1" dirty="0">
                <a:solidFill>
                  <a:schemeClr val="tx1"/>
                </a:solidFill>
              </a:rPr>
              <a:t>之實體，其與總公司</a:t>
            </a:r>
            <a:r>
              <a:rPr lang="zh-TW" altLang="zh-TW" sz="3200" b="1" dirty="0" smtClean="0">
                <a:solidFill>
                  <a:schemeClr val="tx1"/>
                </a:solidFill>
              </a:rPr>
              <a:t>之間僅有一</a:t>
            </a:r>
            <a:endParaRPr lang="en-US" altLang="zh-TW" sz="3200" b="1" dirty="0" smtClean="0">
              <a:solidFill>
                <a:schemeClr val="tx1"/>
              </a:solidFill>
            </a:endParaRPr>
          </a:p>
          <a:p>
            <a:r>
              <a:rPr lang="zh-TW" altLang="zh-TW" sz="3200" b="1" dirty="0" smtClean="0">
                <a:solidFill>
                  <a:schemeClr val="tx1"/>
                </a:solidFill>
              </a:rPr>
              <a:t>個</a:t>
            </a:r>
            <a:r>
              <a:rPr lang="zh-TW" altLang="zh-TW" sz="3200" b="1" dirty="0">
                <a:solidFill>
                  <a:schemeClr val="tx1"/>
                </a:solidFill>
              </a:rPr>
              <a:t>法律</a:t>
            </a:r>
            <a:r>
              <a:rPr lang="zh-TW" altLang="zh-TW" sz="3200" b="1" dirty="0" smtClean="0">
                <a:solidFill>
                  <a:schemeClr val="tx1"/>
                </a:solidFill>
              </a:rPr>
              <a:t>人格</a:t>
            </a:r>
            <a:r>
              <a:rPr lang="zh-TW" altLang="en-US" sz="3200" b="1" dirty="0" smtClean="0">
                <a:solidFill>
                  <a:schemeClr val="tx1"/>
                </a:solidFill>
              </a:rPr>
              <a:t>。</a:t>
            </a:r>
            <a:r>
              <a:rPr lang="zh-TW" altLang="zh-TW" sz="3200" b="1" dirty="0">
                <a:solidFill>
                  <a:schemeClr val="tx1"/>
                </a:solidFill>
              </a:rPr>
              <a:t>分公司之任何損失係由</a:t>
            </a:r>
            <a:r>
              <a:rPr lang="zh-TW" altLang="zh-TW" sz="3200" b="1" dirty="0" smtClean="0">
                <a:solidFill>
                  <a:schemeClr val="tx1"/>
                </a:solidFill>
              </a:rPr>
              <a:t>總公</a:t>
            </a:r>
            <a:endParaRPr lang="en-US" altLang="zh-TW" sz="3200" b="1" dirty="0" smtClean="0">
              <a:solidFill>
                <a:schemeClr val="tx1"/>
              </a:solidFill>
            </a:endParaRPr>
          </a:p>
          <a:p>
            <a:r>
              <a:rPr lang="zh-TW" altLang="zh-TW" sz="3200" b="1" dirty="0" smtClean="0">
                <a:solidFill>
                  <a:schemeClr val="tx1"/>
                </a:solidFill>
              </a:rPr>
              <a:t>司負擔，</a:t>
            </a:r>
            <a:r>
              <a:rPr lang="zh-TW" altLang="zh-TW" sz="3200" b="1" dirty="0">
                <a:solidFill>
                  <a:schemeClr val="tx1"/>
                </a:solidFill>
              </a:rPr>
              <a:t>而</a:t>
            </a:r>
            <a:r>
              <a:rPr lang="zh-TW" altLang="zh-TW" sz="3200" b="1" dirty="0" smtClean="0">
                <a:solidFill>
                  <a:schemeClr val="tx1"/>
                </a:solidFill>
              </a:rPr>
              <a:t>總公司</a:t>
            </a:r>
            <a:r>
              <a:rPr lang="zh-TW" altLang="zh-TW" sz="3200" b="1" dirty="0">
                <a:solidFill>
                  <a:schemeClr val="tx1"/>
                </a:solidFill>
              </a:rPr>
              <a:t>之任何資產均可受分</a:t>
            </a:r>
            <a:r>
              <a:rPr lang="zh-TW" altLang="zh-TW" sz="3200" b="1" dirty="0" smtClean="0">
                <a:solidFill>
                  <a:schemeClr val="tx1"/>
                </a:solidFill>
              </a:rPr>
              <a:t>公</a:t>
            </a:r>
            <a:endParaRPr lang="en-US" altLang="zh-TW" sz="3200" b="1" dirty="0" smtClean="0">
              <a:solidFill>
                <a:schemeClr val="tx1"/>
              </a:solidFill>
            </a:endParaRPr>
          </a:p>
          <a:p>
            <a:r>
              <a:rPr lang="zh-TW" altLang="zh-TW" sz="3200" b="1" dirty="0" smtClean="0">
                <a:solidFill>
                  <a:schemeClr val="tx1"/>
                </a:solidFill>
              </a:rPr>
              <a:t>司債權人之索賠。</a:t>
            </a:r>
            <a:endParaRPr lang="en-US" altLang="zh-TW" sz="3200" b="1" dirty="0" smtClean="0">
              <a:solidFill>
                <a:schemeClr val="tx1"/>
              </a:solidFill>
            </a:endParaRPr>
          </a:p>
          <a:p>
            <a:endParaRPr lang="zh-TW" altLang="zh-TW" sz="2800" b="1" dirty="0"/>
          </a:p>
        </p:txBody>
      </p:sp>
    </p:spTree>
    <p:extLst>
      <p:ext uri="{BB962C8B-B14F-4D97-AF65-F5344CB8AC3E}">
        <p14:creationId xmlns:p14="http://schemas.microsoft.com/office/powerpoint/2010/main" val="38798954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03648" y="836712"/>
            <a:ext cx="7019056"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a:t>第</a:t>
            </a:r>
            <a:r>
              <a:rPr lang="zh-TW" altLang="en-US" sz="4400" b="1" dirty="0"/>
              <a:t>三</a:t>
            </a:r>
            <a:r>
              <a:rPr lang="zh-TW" altLang="zh-TW" sz="4400" b="1" dirty="0"/>
              <a:t>章</a:t>
            </a:r>
            <a:r>
              <a:rPr lang="en-US" altLang="zh-TW" sz="4400" b="1" dirty="0"/>
              <a:t>  </a:t>
            </a:r>
            <a:r>
              <a:rPr lang="zh-TW" altLang="zh-TW" sz="4400" b="1" dirty="0"/>
              <a:t>國際貿易法的主體</a:t>
            </a:r>
            <a:r>
              <a:rPr lang="en-US" altLang="zh-TW" sz="4400" b="1" dirty="0"/>
              <a:t/>
            </a:r>
            <a:br>
              <a:rPr lang="en-US" altLang="zh-TW" sz="4400" b="1" dirty="0"/>
            </a:br>
            <a:r>
              <a:rPr lang="en-US" altLang="zh-TW" b="1" dirty="0"/>
              <a:t>         </a:t>
            </a:r>
            <a:r>
              <a:rPr lang="zh-TW" altLang="zh-TW" b="1" dirty="0" smtClean="0"/>
              <a:t>第一</a:t>
            </a:r>
            <a:r>
              <a:rPr lang="zh-TW" altLang="zh-TW" b="1" dirty="0"/>
              <a:t>節　公司</a:t>
            </a:r>
            <a:br>
              <a:rPr lang="zh-TW" altLang="zh-TW" b="1" dirty="0"/>
            </a:br>
            <a:r>
              <a:rPr lang="en-US" altLang="zh-TW" b="1" dirty="0" smtClean="0"/>
              <a:t>                 </a:t>
            </a:r>
            <a:r>
              <a:rPr lang="zh-TW" altLang="zh-TW" sz="3600" b="1" dirty="0" smtClean="0">
                <a:solidFill>
                  <a:schemeClr val="tx1"/>
                </a:solidFill>
              </a:rPr>
              <a:t>五</a:t>
            </a:r>
            <a:r>
              <a:rPr lang="zh-TW" altLang="zh-TW" sz="3600" b="1" dirty="0">
                <a:solidFill>
                  <a:schemeClr val="tx1"/>
                </a:solidFill>
              </a:rPr>
              <a:t>、分公司</a:t>
            </a:r>
            <a:endParaRPr lang="zh-TW" altLang="en-US" sz="3600" b="1" dirty="0">
              <a:solidFill>
                <a:schemeClr val="tx1"/>
              </a:solidFill>
            </a:endParaRPr>
          </a:p>
        </p:txBody>
      </p:sp>
      <p:sp>
        <p:nvSpPr>
          <p:cNvPr id="3" name="文字版面配置區 2"/>
          <p:cNvSpPr>
            <a:spLocks noGrp="1"/>
          </p:cNvSpPr>
          <p:nvPr>
            <p:ph type="body" idx="1"/>
          </p:nvPr>
        </p:nvSpPr>
        <p:spPr>
          <a:xfrm>
            <a:off x="395536" y="2564904"/>
            <a:ext cx="8280920" cy="961256"/>
          </a:xfrm>
        </p:spPr>
        <p:txBody>
          <a:bodyPr>
            <a:noAutofit/>
          </a:bodyPr>
          <a:lstStyle/>
          <a:p>
            <a:r>
              <a:rPr lang="en-US" altLang="zh-TW" sz="2800" b="1" dirty="0" smtClean="0">
                <a:solidFill>
                  <a:schemeClr val="tx1"/>
                </a:solidFill>
              </a:rPr>
              <a:t>(</a:t>
            </a:r>
            <a:r>
              <a:rPr lang="zh-TW" altLang="en-US" sz="2800" b="1" dirty="0" smtClean="0">
                <a:solidFill>
                  <a:schemeClr val="tx1"/>
                </a:solidFill>
              </a:rPr>
              <a:t>二</a:t>
            </a:r>
            <a:r>
              <a:rPr lang="en-US" altLang="zh-TW" sz="2800" b="1" dirty="0" smtClean="0">
                <a:solidFill>
                  <a:schemeClr val="tx1"/>
                </a:solidFill>
              </a:rPr>
              <a:t>)</a:t>
            </a:r>
            <a:r>
              <a:rPr lang="zh-TW" altLang="zh-TW" sz="2800" b="1" dirty="0">
                <a:solidFill>
                  <a:schemeClr val="tx1"/>
                </a:solidFill>
              </a:rPr>
              <a:t>設立</a:t>
            </a:r>
            <a:r>
              <a:rPr lang="zh-TW" altLang="zh-TW" sz="2800" b="1" dirty="0" smtClean="0">
                <a:solidFill>
                  <a:schemeClr val="tx1"/>
                </a:solidFill>
              </a:rPr>
              <a:t>分公司</a:t>
            </a:r>
            <a:r>
              <a:rPr lang="zh-TW" altLang="zh-TW" sz="2800" b="1" dirty="0">
                <a:solidFill>
                  <a:schemeClr val="tx1"/>
                </a:solidFill>
              </a:rPr>
              <a:t>分公司之優點</a:t>
            </a:r>
            <a:r>
              <a:rPr lang="zh-TW" altLang="zh-TW" sz="2800" b="1" dirty="0" smtClean="0">
                <a:solidFill>
                  <a:schemeClr val="tx1"/>
                </a:solidFill>
              </a:rPr>
              <a:t>：</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分公司</a:t>
            </a:r>
            <a:r>
              <a:rPr lang="zh-TW" altLang="zh-TW" sz="2800" b="1" dirty="0">
                <a:solidFill>
                  <a:schemeClr val="tx1"/>
                </a:solidFill>
              </a:rPr>
              <a:t>設立之實質成本高但如果收入少，因分公司操作之損失，可從總公司扣除，因此設立分公司從事高科技方面活動，或者於市場開發初期及從事售後服務，頗為有利。</a:t>
            </a:r>
          </a:p>
          <a:p>
            <a:r>
              <a:rPr lang="en-US" altLang="zh-TW" sz="2800" b="1" dirty="0" smtClean="0">
                <a:solidFill>
                  <a:schemeClr val="tx1"/>
                </a:solidFill>
              </a:rPr>
              <a:t>(</a:t>
            </a:r>
            <a:r>
              <a:rPr lang="zh-TW" altLang="en-US" sz="2800" b="1" dirty="0" smtClean="0">
                <a:solidFill>
                  <a:schemeClr val="tx1"/>
                </a:solidFill>
              </a:rPr>
              <a:t>三</a:t>
            </a:r>
            <a:r>
              <a:rPr lang="en-US" altLang="zh-TW" sz="2800" b="1" dirty="0" smtClean="0">
                <a:solidFill>
                  <a:schemeClr val="tx1"/>
                </a:solidFill>
              </a:rPr>
              <a:t>)</a:t>
            </a:r>
            <a:r>
              <a:rPr lang="zh-TW" altLang="zh-TW" sz="2800" b="1" dirty="0" smtClean="0">
                <a:solidFill>
                  <a:schemeClr val="tx1"/>
                </a:solidFill>
              </a:rPr>
              <a:t>設立</a:t>
            </a:r>
            <a:r>
              <a:rPr lang="zh-TW" altLang="zh-TW" sz="2800" b="1" dirty="0">
                <a:solidFill>
                  <a:schemeClr val="tx1"/>
                </a:solidFill>
              </a:rPr>
              <a:t>分公司之缺點</a:t>
            </a:r>
            <a:r>
              <a:rPr lang="zh-TW" altLang="zh-TW" sz="2800" b="1" dirty="0" smtClean="0">
                <a:solidFill>
                  <a:schemeClr val="tx1"/>
                </a:solidFill>
              </a:rPr>
              <a:t>：</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會</a:t>
            </a:r>
            <a:r>
              <a:rPr lang="zh-TW" altLang="zh-TW" sz="2800" b="1" dirty="0">
                <a:solidFill>
                  <a:schemeClr val="tx1"/>
                </a:solidFill>
              </a:rPr>
              <a:t>發生二重課稅及總公司財產遭索賠。常用方法為首先在國內由總公司另行設立規模較小之子公司，然後由該子公司在國外設立分公司。</a:t>
            </a:r>
          </a:p>
        </p:txBody>
      </p:sp>
    </p:spTree>
    <p:extLst>
      <p:ext uri="{BB962C8B-B14F-4D97-AF65-F5344CB8AC3E}">
        <p14:creationId xmlns:p14="http://schemas.microsoft.com/office/powerpoint/2010/main" val="19826723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03648" y="836712"/>
            <a:ext cx="7019056"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a:t>第</a:t>
            </a:r>
            <a:r>
              <a:rPr lang="zh-TW" altLang="en-US" sz="4400" b="1" dirty="0"/>
              <a:t>三</a:t>
            </a:r>
            <a:r>
              <a:rPr lang="zh-TW" altLang="zh-TW" sz="4400" b="1" dirty="0"/>
              <a:t>章</a:t>
            </a:r>
            <a:r>
              <a:rPr lang="en-US" altLang="zh-TW" sz="4400" b="1" dirty="0"/>
              <a:t>  </a:t>
            </a:r>
            <a:r>
              <a:rPr lang="zh-TW" altLang="zh-TW" sz="4400" b="1" dirty="0"/>
              <a:t>國際貿易法的主體</a:t>
            </a:r>
            <a:r>
              <a:rPr lang="en-US" altLang="zh-TW" sz="4400" b="1" dirty="0"/>
              <a:t/>
            </a:r>
            <a:br>
              <a:rPr lang="en-US" altLang="zh-TW" sz="4400" b="1" dirty="0"/>
            </a:br>
            <a:r>
              <a:rPr lang="en-US" altLang="zh-TW" b="1" dirty="0"/>
              <a:t>         </a:t>
            </a:r>
            <a:r>
              <a:rPr lang="zh-TW" altLang="zh-TW" b="1" dirty="0" smtClean="0"/>
              <a:t>第一</a:t>
            </a:r>
            <a:r>
              <a:rPr lang="zh-TW" altLang="zh-TW" b="1" dirty="0"/>
              <a:t>節　公司</a:t>
            </a:r>
            <a:br>
              <a:rPr lang="zh-TW" altLang="zh-TW" b="1" dirty="0"/>
            </a:br>
            <a:r>
              <a:rPr lang="en-US" altLang="zh-TW" b="1" dirty="0" smtClean="0"/>
              <a:t>                 </a:t>
            </a:r>
            <a:r>
              <a:rPr lang="zh-TW" altLang="zh-TW" sz="3600" b="1" dirty="0" smtClean="0"/>
              <a:t>六</a:t>
            </a:r>
            <a:r>
              <a:rPr lang="zh-TW" altLang="zh-TW" sz="3600" b="1" dirty="0"/>
              <a:t>、</a:t>
            </a:r>
            <a:r>
              <a:rPr lang="zh-TW" altLang="zh-TW" sz="3600" b="1" dirty="0" smtClean="0"/>
              <a:t>子公司</a:t>
            </a:r>
            <a:r>
              <a:rPr lang="en-US" altLang="zh-TW" sz="3600" b="1" smtClean="0"/>
              <a:t> (</a:t>
            </a:r>
            <a:r>
              <a:rPr lang="en-US" altLang="zh-TW" sz="3600" b="1" dirty="0"/>
              <a:t>subsidiary)</a:t>
            </a:r>
            <a:endParaRPr lang="zh-TW" altLang="en-US" sz="3600" b="1" dirty="0"/>
          </a:p>
        </p:txBody>
      </p:sp>
      <p:sp>
        <p:nvSpPr>
          <p:cNvPr id="3" name="文字版面配置區 2"/>
          <p:cNvSpPr>
            <a:spLocks noGrp="1"/>
          </p:cNvSpPr>
          <p:nvPr>
            <p:ph type="body" idx="1"/>
          </p:nvPr>
        </p:nvSpPr>
        <p:spPr>
          <a:xfrm>
            <a:off x="395536" y="2564904"/>
            <a:ext cx="8424936" cy="961256"/>
          </a:xfrm>
        </p:spPr>
        <p:txBody>
          <a:bodyPr>
            <a:noAutofit/>
          </a:bodyPr>
          <a:lstStyle/>
          <a:p>
            <a:r>
              <a:rPr lang="en-US" altLang="zh-TW" sz="2800" b="1" dirty="0" smtClean="0">
                <a:solidFill>
                  <a:schemeClr val="tx1"/>
                </a:solidFill>
              </a:rPr>
              <a:t>(</a:t>
            </a:r>
            <a:r>
              <a:rPr lang="zh-TW" altLang="en-US" sz="2800" b="1" dirty="0" smtClean="0">
                <a:solidFill>
                  <a:schemeClr val="tx1"/>
                </a:solidFill>
              </a:rPr>
              <a:t>一</a:t>
            </a:r>
            <a:r>
              <a:rPr lang="en-US" altLang="zh-TW" sz="2800" b="1" dirty="0" smtClean="0">
                <a:solidFill>
                  <a:schemeClr val="tx1"/>
                </a:solidFill>
              </a:rPr>
              <a:t>)</a:t>
            </a:r>
            <a:r>
              <a:rPr lang="zh-TW" altLang="zh-TW" sz="2800" b="1" dirty="0">
                <a:solidFill>
                  <a:schemeClr val="tx1"/>
                </a:solidFill>
              </a:rPr>
              <a:t>在國外設立子公司</a:t>
            </a:r>
            <a:r>
              <a:rPr lang="en-US" altLang="zh-TW" sz="2800" b="1" dirty="0">
                <a:solidFill>
                  <a:schemeClr val="tx1"/>
                </a:solidFill>
              </a:rPr>
              <a:t>(subsidiary</a:t>
            </a:r>
            <a:r>
              <a:rPr lang="en-US" altLang="zh-TW" sz="2800" b="1" dirty="0" smtClean="0">
                <a:solidFill>
                  <a:schemeClr val="tx1"/>
                </a:solidFill>
              </a:rPr>
              <a:t>): </a:t>
            </a:r>
            <a:r>
              <a:rPr lang="zh-TW" altLang="zh-TW" sz="2800" b="1" dirty="0" smtClean="0">
                <a:solidFill>
                  <a:schemeClr val="tx1"/>
                </a:solidFill>
              </a:rPr>
              <a:t>依</a:t>
            </a:r>
            <a:r>
              <a:rPr lang="zh-TW" altLang="zh-TW" sz="2800" b="1" dirty="0">
                <a:solidFill>
                  <a:schemeClr val="tx1"/>
                </a:solidFill>
              </a:rPr>
              <a:t>外國公司</a:t>
            </a:r>
            <a:r>
              <a:rPr lang="zh-TW" altLang="zh-TW" sz="2800" b="1" dirty="0" smtClean="0">
                <a:solidFill>
                  <a:schemeClr val="tx1"/>
                </a:solidFill>
              </a:rPr>
              <a:t>法規</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定</a:t>
            </a:r>
            <a:r>
              <a:rPr lang="zh-TW" altLang="en-US" sz="2800" b="1" dirty="0" smtClean="0">
                <a:solidFill>
                  <a:schemeClr val="tx1"/>
                </a:solidFill>
              </a:rPr>
              <a:t>設立</a:t>
            </a:r>
            <a:r>
              <a:rPr lang="zh-TW" altLang="zh-TW" sz="2800" b="1" dirty="0" smtClean="0">
                <a:solidFill>
                  <a:schemeClr val="tx1"/>
                </a:solidFill>
              </a:rPr>
              <a:t>，但</a:t>
            </a:r>
            <a:r>
              <a:rPr lang="zh-TW" altLang="zh-TW" sz="2800" b="1" dirty="0">
                <a:solidFill>
                  <a:schemeClr val="tx1"/>
                </a:solidFill>
              </a:rPr>
              <a:t>其營運仍由母公司</a:t>
            </a:r>
            <a:r>
              <a:rPr lang="zh-TW" altLang="zh-TW" sz="2800" b="1" dirty="0" smtClean="0">
                <a:solidFill>
                  <a:schemeClr val="tx1"/>
                </a:solidFill>
              </a:rPr>
              <a:t>控制</a:t>
            </a:r>
            <a:r>
              <a:rPr lang="zh-TW" altLang="en-US" sz="2800" b="1" dirty="0" smtClean="0">
                <a:solidFill>
                  <a:schemeClr val="tx1"/>
                </a:solidFill>
              </a:rPr>
              <a:t>。</a:t>
            </a:r>
            <a:endParaRPr lang="en-US" altLang="zh-TW" sz="2800" b="1" dirty="0" smtClean="0">
              <a:solidFill>
                <a:schemeClr val="tx1"/>
              </a:solidFill>
            </a:endParaRPr>
          </a:p>
          <a:p>
            <a:r>
              <a:rPr lang="en-US" altLang="zh-TW" sz="2800" b="1" dirty="0" smtClean="0">
                <a:solidFill>
                  <a:schemeClr val="tx1"/>
                </a:solidFill>
              </a:rPr>
              <a:t>(</a:t>
            </a:r>
            <a:r>
              <a:rPr lang="zh-TW" altLang="en-US" sz="2800" b="1" dirty="0" smtClean="0">
                <a:solidFill>
                  <a:schemeClr val="tx1"/>
                </a:solidFill>
              </a:rPr>
              <a:t>二</a:t>
            </a:r>
            <a:r>
              <a:rPr lang="en-US" altLang="zh-TW" sz="2800" b="1" dirty="0" smtClean="0">
                <a:solidFill>
                  <a:schemeClr val="tx1"/>
                </a:solidFill>
              </a:rPr>
              <a:t>)</a:t>
            </a:r>
            <a:r>
              <a:rPr lang="zh-TW" altLang="en-US" sz="2800" b="1" dirty="0" smtClean="0">
                <a:solidFill>
                  <a:schemeClr val="tx1"/>
                </a:solidFill>
              </a:rPr>
              <a:t>注意事項 </a:t>
            </a:r>
            <a:r>
              <a:rPr lang="en-US" altLang="zh-TW" sz="2800" b="1" dirty="0" smtClean="0">
                <a:solidFill>
                  <a:schemeClr val="tx1"/>
                </a:solidFill>
              </a:rPr>
              <a:t>:</a:t>
            </a:r>
          </a:p>
          <a:p>
            <a:r>
              <a:rPr lang="en-US" altLang="zh-TW" sz="2800" b="1" dirty="0" smtClean="0">
                <a:solidFill>
                  <a:schemeClr val="tx1"/>
                </a:solidFill>
              </a:rPr>
              <a:t> 1</a:t>
            </a:r>
            <a:r>
              <a:rPr lang="zh-TW" altLang="en-US" sz="2800" b="1" dirty="0" smtClean="0">
                <a:solidFill>
                  <a:schemeClr val="tx1"/>
                </a:solidFill>
              </a:rPr>
              <a:t>、</a:t>
            </a:r>
            <a:r>
              <a:rPr lang="zh-TW" altLang="zh-TW" sz="2800" b="1" dirty="0">
                <a:solidFill>
                  <a:schemeClr val="tx1"/>
                </a:solidFill>
              </a:rPr>
              <a:t>法令是否規定須由當地人投資一定比率的</a:t>
            </a:r>
            <a:r>
              <a:rPr lang="zh-TW" altLang="zh-TW" sz="2800" b="1" dirty="0" smtClean="0">
                <a:solidFill>
                  <a:schemeClr val="tx1"/>
                </a:solidFill>
              </a:rPr>
              <a:t>股份</a:t>
            </a:r>
            <a:endParaRPr lang="en-US" altLang="zh-TW" sz="2800" b="1" dirty="0" smtClean="0">
              <a:solidFill>
                <a:schemeClr val="tx1"/>
              </a:solidFill>
            </a:endParaRPr>
          </a:p>
          <a:p>
            <a:r>
              <a:rPr lang="en-US" altLang="zh-TW" sz="2800" b="1" dirty="0" smtClean="0">
                <a:solidFill>
                  <a:schemeClr val="tx1"/>
                </a:solidFill>
              </a:rPr>
              <a:t> 2</a:t>
            </a:r>
            <a:r>
              <a:rPr lang="zh-TW" altLang="en-US" sz="2800" b="1" dirty="0" smtClean="0">
                <a:solidFill>
                  <a:schemeClr val="tx1"/>
                </a:solidFill>
              </a:rPr>
              <a:t>、</a:t>
            </a:r>
            <a:r>
              <a:rPr lang="zh-TW" altLang="zh-TW" sz="2800" b="1" dirty="0">
                <a:solidFill>
                  <a:schemeClr val="tx1"/>
                </a:solidFill>
              </a:rPr>
              <a:t>銀行、保險、貿易業等是否准由外國公司</a:t>
            </a:r>
            <a:r>
              <a:rPr lang="zh-TW" altLang="zh-TW" sz="2800" b="1" dirty="0" smtClean="0">
                <a:solidFill>
                  <a:schemeClr val="tx1"/>
                </a:solidFill>
              </a:rPr>
              <a:t>經營</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3</a:t>
            </a:r>
            <a:r>
              <a:rPr lang="zh-TW" altLang="en-US" sz="2800" b="1" dirty="0" smtClean="0">
                <a:solidFill>
                  <a:schemeClr val="tx1"/>
                </a:solidFill>
              </a:rPr>
              <a:t>、</a:t>
            </a:r>
            <a:r>
              <a:rPr lang="zh-TW" altLang="zh-TW" sz="2800" b="1" dirty="0" smtClean="0">
                <a:solidFill>
                  <a:schemeClr val="tx1"/>
                </a:solidFill>
              </a:rPr>
              <a:t>子公司收入</a:t>
            </a:r>
            <a:r>
              <a:rPr lang="zh-TW" altLang="en-US" sz="2800" b="1" dirty="0" smtClean="0">
                <a:solidFill>
                  <a:schemeClr val="tx1"/>
                </a:solidFill>
              </a:rPr>
              <a:t>由</a:t>
            </a:r>
            <a:r>
              <a:rPr lang="zh-TW" altLang="zh-TW" sz="2800" b="1" dirty="0" smtClean="0">
                <a:solidFill>
                  <a:schemeClr val="tx1"/>
                </a:solidFill>
              </a:rPr>
              <a:t>地</a:t>
            </a:r>
            <a:r>
              <a:rPr lang="zh-TW" altLang="en-US" sz="2800" b="1" dirty="0" smtClean="0">
                <a:solidFill>
                  <a:schemeClr val="tx1"/>
                </a:solidFill>
              </a:rPr>
              <a:t>主國課</a:t>
            </a:r>
            <a:r>
              <a:rPr lang="zh-TW" altLang="zh-TW" sz="2800" b="1" dirty="0" smtClean="0">
                <a:solidFill>
                  <a:schemeClr val="tx1"/>
                </a:solidFill>
              </a:rPr>
              <a:t>稅</a:t>
            </a:r>
            <a:r>
              <a:rPr lang="zh-TW" altLang="zh-TW" sz="2800" b="1" dirty="0">
                <a:solidFill>
                  <a:schemeClr val="tx1"/>
                </a:solidFill>
              </a:rPr>
              <a:t>，除非屬於發放股利</a:t>
            </a:r>
            <a:r>
              <a:rPr lang="zh-TW" altLang="zh-TW" sz="2800" b="1" dirty="0" smtClean="0">
                <a:solidFill>
                  <a:schemeClr val="tx1"/>
                </a:solidFill>
              </a:rPr>
              <a:t>所</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得</a:t>
            </a:r>
            <a:r>
              <a:rPr lang="zh-TW" altLang="en-US" sz="2800" b="1" dirty="0" smtClean="0">
                <a:solidFill>
                  <a:schemeClr val="tx1"/>
                </a:solidFill>
              </a:rPr>
              <a:t>母國</a:t>
            </a:r>
            <a:r>
              <a:rPr lang="zh-TW" altLang="zh-TW" sz="2800" b="1" dirty="0" smtClean="0">
                <a:solidFill>
                  <a:schemeClr val="tx1"/>
                </a:solidFill>
              </a:rPr>
              <a:t>始</a:t>
            </a:r>
            <a:r>
              <a:rPr lang="zh-TW" altLang="zh-TW" sz="2800" b="1" dirty="0">
                <a:solidFill>
                  <a:schemeClr val="tx1"/>
                </a:solidFill>
              </a:rPr>
              <a:t>予</a:t>
            </a:r>
            <a:r>
              <a:rPr lang="zh-TW" altLang="zh-TW" sz="2800" b="1" dirty="0" smtClean="0">
                <a:solidFill>
                  <a:schemeClr val="tx1"/>
                </a:solidFill>
              </a:rPr>
              <a:t>課稅</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4</a:t>
            </a:r>
            <a:r>
              <a:rPr lang="zh-TW" altLang="en-US" sz="2800" b="1" dirty="0" smtClean="0">
                <a:solidFill>
                  <a:schemeClr val="tx1"/>
                </a:solidFill>
              </a:rPr>
              <a:t>、</a:t>
            </a:r>
            <a:r>
              <a:rPr lang="zh-TW" altLang="zh-TW" sz="2800" b="1" dirty="0">
                <a:solidFill>
                  <a:schemeClr val="tx1"/>
                </a:solidFill>
              </a:rPr>
              <a:t>子公司</a:t>
            </a:r>
            <a:r>
              <a:rPr lang="zh-TW" altLang="zh-TW" sz="2800" b="1" dirty="0" smtClean="0">
                <a:solidFill>
                  <a:schemeClr val="tx1"/>
                </a:solidFill>
              </a:rPr>
              <a:t>營業</a:t>
            </a:r>
            <a:r>
              <a:rPr lang="zh-TW" altLang="zh-TW" sz="2800" b="1" dirty="0">
                <a:solidFill>
                  <a:schemeClr val="tx1"/>
                </a:solidFill>
              </a:rPr>
              <a:t>損失亦無法由母公司申報</a:t>
            </a:r>
          </a:p>
        </p:txBody>
      </p:sp>
    </p:spTree>
    <p:extLst>
      <p:ext uri="{BB962C8B-B14F-4D97-AF65-F5344CB8AC3E}">
        <p14:creationId xmlns:p14="http://schemas.microsoft.com/office/powerpoint/2010/main" val="9496464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03648" y="836712"/>
            <a:ext cx="7019056"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a:t>第</a:t>
            </a:r>
            <a:r>
              <a:rPr lang="zh-TW" altLang="en-US" sz="4400" b="1" dirty="0"/>
              <a:t>三</a:t>
            </a:r>
            <a:r>
              <a:rPr lang="zh-TW" altLang="zh-TW" sz="4400" b="1" dirty="0"/>
              <a:t>章</a:t>
            </a:r>
            <a:r>
              <a:rPr lang="en-US" altLang="zh-TW" sz="4400" b="1" dirty="0"/>
              <a:t>  </a:t>
            </a:r>
            <a:r>
              <a:rPr lang="zh-TW" altLang="zh-TW" sz="4400" b="1" dirty="0"/>
              <a:t>國際貿易法的主體</a:t>
            </a:r>
            <a:r>
              <a:rPr lang="en-US" altLang="zh-TW" sz="4400" b="1" dirty="0"/>
              <a:t/>
            </a:r>
            <a:br>
              <a:rPr lang="en-US" altLang="zh-TW" sz="4400" b="1" dirty="0"/>
            </a:br>
            <a:r>
              <a:rPr lang="en-US" altLang="zh-TW" b="1" dirty="0"/>
              <a:t>         </a:t>
            </a:r>
            <a:r>
              <a:rPr lang="zh-TW" altLang="zh-TW" b="1" dirty="0" smtClean="0"/>
              <a:t>第一</a:t>
            </a:r>
            <a:r>
              <a:rPr lang="zh-TW" altLang="zh-TW" b="1" dirty="0"/>
              <a:t>節　公司</a:t>
            </a:r>
            <a:br>
              <a:rPr lang="zh-TW" altLang="zh-TW" b="1" dirty="0"/>
            </a:br>
            <a:r>
              <a:rPr lang="en-US" altLang="zh-TW" b="1" dirty="0" smtClean="0"/>
              <a:t>                 </a:t>
            </a:r>
            <a:r>
              <a:rPr lang="zh-TW" altLang="en-US" sz="3600" b="1" dirty="0" smtClean="0"/>
              <a:t>七</a:t>
            </a:r>
            <a:r>
              <a:rPr lang="zh-TW" altLang="zh-TW" sz="3600" b="1" dirty="0" smtClean="0"/>
              <a:t>、</a:t>
            </a:r>
            <a:r>
              <a:rPr lang="zh-TW" altLang="zh-TW" sz="3600" b="1" dirty="0"/>
              <a:t>跨國籍公司</a:t>
            </a:r>
            <a:endParaRPr lang="zh-TW" altLang="en-US" sz="3600" b="1" dirty="0"/>
          </a:p>
        </p:txBody>
      </p:sp>
      <p:sp>
        <p:nvSpPr>
          <p:cNvPr id="3" name="文字版面配置區 2"/>
          <p:cNvSpPr>
            <a:spLocks noGrp="1"/>
          </p:cNvSpPr>
          <p:nvPr>
            <p:ph type="body" idx="1"/>
          </p:nvPr>
        </p:nvSpPr>
        <p:spPr>
          <a:xfrm>
            <a:off x="395536" y="2564904"/>
            <a:ext cx="8424936" cy="961256"/>
          </a:xfrm>
        </p:spPr>
        <p:txBody>
          <a:bodyPr>
            <a:noAutofit/>
          </a:bodyPr>
          <a:lstStyle/>
          <a:p>
            <a:r>
              <a:rPr lang="en-US" altLang="zh-TW" sz="3600" b="1" dirty="0" smtClean="0">
                <a:solidFill>
                  <a:schemeClr val="tx1"/>
                </a:solidFill>
              </a:rPr>
              <a:t>(</a:t>
            </a:r>
            <a:r>
              <a:rPr lang="zh-TW" altLang="en-US" sz="3600" b="1" dirty="0" smtClean="0">
                <a:solidFill>
                  <a:schemeClr val="tx1"/>
                </a:solidFill>
              </a:rPr>
              <a:t>一</a:t>
            </a:r>
            <a:r>
              <a:rPr lang="en-US" altLang="zh-TW" sz="3600" b="1" dirty="0" smtClean="0">
                <a:solidFill>
                  <a:schemeClr val="tx1"/>
                </a:solidFill>
              </a:rPr>
              <a:t>)</a:t>
            </a:r>
            <a:r>
              <a:rPr lang="zh-TW" altLang="en-US" sz="3600" b="1" dirty="0" smtClean="0">
                <a:solidFill>
                  <a:schemeClr val="tx1"/>
                </a:solidFill>
              </a:rPr>
              <a:t>定義 </a:t>
            </a:r>
            <a:r>
              <a:rPr lang="en-US" altLang="zh-TW" sz="3600" b="1" dirty="0" smtClean="0">
                <a:solidFill>
                  <a:schemeClr val="tx1"/>
                </a:solidFill>
              </a:rPr>
              <a:t>:</a:t>
            </a:r>
          </a:p>
          <a:p>
            <a:r>
              <a:rPr lang="en-US" altLang="zh-TW" sz="3600" b="1" dirty="0" smtClean="0">
                <a:solidFill>
                  <a:schemeClr val="tx1"/>
                </a:solidFill>
              </a:rPr>
              <a:t>        </a:t>
            </a:r>
            <a:r>
              <a:rPr lang="zh-TW" altLang="zh-TW" sz="3600" b="1" dirty="0" smtClean="0">
                <a:solidFill>
                  <a:schemeClr val="tx1"/>
                </a:solidFill>
              </a:rPr>
              <a:t>在</a:t>
            </a:r>
            <a:r>
              <a:rPr lang="zh-TW" altLang="zh-TW" sz="3600" b="1" dirty="0">
                <a:solidFill>
                  <a:schemeClr val="tx1"/>
                </a:solidFill>
              </a:rPr>
              <a:t>二個以上國家，成立控制資產、</a:t>
            </a:r>
            <a:r>
              <a:rPr lang="zh-TW" altLang="zh-TW" sz="3600" b="1" dirty="0" smtClean="0">
                <a:solidFill>
                  <a:schemeClr val="tx1"/>
                </a:solidFill>
              </a:rPr>
              <a:t>工</a:t>
            </a:r>
            <a:endParaRPr lang="en-US" altLang="zh-TW" sz="3600" b="1" dirty="0" smtClean="0">
              <a:solidFill>
                <a:schemeClr val="tx1"/>
              </a:solidFill>
            </a:endParaRPr>
          </a:p>
          <a:p>
            <a:r>
              <a:rPr lang="en-US" altLang="zh-TW" sz="3600" b="1" dirty="0">
                <a:solidFill>
                  <a:schemeClr val="tx1"/>
                </a:solidFill>
              </a:rPr>
              <a:t> </a:t>
            </a:r>
            <a:r>
              <a:rPr lang="en-US" altLang="zh-TW" sz="3600" b="1" dirty="0" smtClean="0">
                <a:solidFill>
                  <a:schemeClr val="tx1"/>
                </a:solidFill>
              </a:rPr>
              <a:t>       </a:t>
            </a:r>
            <a:r>
              <a:rPr lang="zh-TW" altLang="zh-TW" sz="3600" b="1" dirty="0" smtClean="0">
                <a:solidFill>
                  <a:schemeClr val="tx1"/>
                </a:solidFill>
              </a:rPr>
              <a:t>廠、礦產</a:t>
            </a:r>
            <a:r>
              <a:rPr lang="zh-TW" altLang="zh-TW" sz="3600" b="1" dirty="0">
                <a:solidFill>
                  <a:schemeClr val="tx1"/>
                </a:solidFill>
              </a:rPr>
              <a:t>、及行銷辦公室之企業</a:t>
            </a:r>
            <a:r>
              <a:rPr lang="zh-TW" altLang="zh-TW" sz="3600" b="1" dirty="0" smtClean="0">
                <a:solidFill>
                  <a:schemeClr val="tx1"/>
                </a:solidFill>
              </a:rPr>
              <a:t>。</a:t>
            </a:r>
            <a:endParaRPr lang="en-US" altLang="zh-TW" sz="3600" b="1" dirty="0" smtClean="0">
              <a:solidFill>
                <a:schemeClr val="tx1"/>
              </a:solidFill>
            </a:endParaRPr>
          </a:p>
          <a:p>
            <a:r>
              <a:rPr lang="en-US" altLang="zh-TW" sz="3600" b="1" dirty="0" smtClean="0">
                <a:solidFill>
                  <a:schemeClr val="tx1"/>
                </a:solidFill>
              </a:rPr>
              <a:t>(</a:t>
            </a:r>
            <a:r>
              <a:rPr lang="zh-TW" altLang="en-US" sz="3600" b="1" dirty="0" smtClean="0">
                <a:solidFill>
                  <a:schemeClr val="tx1"/>
                </a:solidFill>
              </a:rPr>
              <a:t>二</a:t>
            </a:r>
            <a:r>
              <a:rPr lang="en-US" altLang="zh-TW" sz="3600" b="1" dirty="0" smtClean="0">
                <a:solidFill>
                  <a:schemeClr val="tx1"/>
                </a:solidFill>
              </a:rPr>
              <a:t>)</a:t>
            </a:r>
            <a:r>
              <a:rPr lang="zh-TW" altLang="en-US" sz="3600" b="1" dirty="0" smtClean="0">
                <a:solidFill>
                  <a:schemeClr val="tx1"/>
                </a:solidFill>
              </a:rPr>
              <a:t>目的 </a:t>
            </a:r>
            <a:r>
              <a:rPr lang="en-US" altLang="zh-TW" sz="3600" b="1" dirty="0" smtClean="0">
                <a:solidFill>
                  <a:schemeClr val="tx1"/>
                </a:solidFill>
              </a:rPr>
              <a:t>: </a:t>
            </a:r>
          </a:p>
          <a:p>
            <a:r>
              <a:rPr lang="en-US" altLang="zh-TW" sz="3600" b="1" dirty="0">
                <a:solidFill>
                  <a:schemeClr val="tx1"/>
                </a:solidFill>
              </a:rPr>
              <a:t> </a:t>
            </a:r>
            <a:r>
              <a:rPr lang="en-US" altLang="zh-TW" sz="3600" b="1" dirty="0" smtClean="0">
                <a:solidFill>
                  <a:schemeClr val="tx1"/>
                </a:solidFill>
              </a:rPr>
              <a:t>       1</a:t>
            </a:r>
            <a:r>
              <a:rPr lang="zh-TW" altLang="en-US" sz="3600" b="1" dirty="0" smtClean="0">
                <a:solidFill>
                  <a:schemeClr val="tx1"/>
                </a:solidFill>
              </a:rPr>
              <a:t>、</a:t>
            </a:r>
            <a:r>
              <a:rPr lang="zh-TW" altLang="zh-TW" sz="3600" b="1" dirty="0" smtClean="0">
                <a:solidFill>
                  <a:schemeClr val="tx1"/>
                </a:solidFill>
              </a:rPr>
              <a:t>實施投資</a:t>
            </a:r>
            <a:r>
              <a:rPr lang="en-US" altLang="zh-TW" sz="3600" b="1" dirty="0" smtClean="0">
                <a:solidFill>
                  <a:schemeClr val="tx1"/>
                </a:solidFill>
              </a:rPr>
              <a:t> : </a:t>
            </a:r>
            <a:r>
              <a:rPr lang="zh-TW" altLang="en-US" sz="3600" b="1" dirty="0" smtClean="0">
                <a:solidFill>
                  <a:schemeClr val="tx1"/>
                </a:solidFill>
              </a:rPr>
              <a:t>工資、運輸成本之考量</a:t>
            </a:r>
            <a:endParaRPr lang="en-US" altLang="zh-TW" sz="3600" b="1" dirty="0" smtClean="0">
              <a:solidFill>
                <a:schemeClr val="tx1"/>
              </a:solidFill>
            </a:endParaRPr>
          </a:p>
          <a:p>
            <a:r>
              <a:rPr lang="en-US" altLang="zh-TW" sz="3600" b="1" dirty="0" smtClean="0">
                <a:solidFill>
                  <a:schemeClr val="tx1"/>
                </a:solidFill>
              </a:rPr>
              <a:t>        2</a:t>
            </a:r>
            <a:r>
              <a:rPr lang="zh-TW" altLang="en-US" sz="3600" b="1" dirty="0" smtClean="0">
                <a:solidFill>
                  <a:schemeClr val="tx1"/>
                </a:solidFill>
              </a:rPr>
              <a:t>、</a:t>
            </a:r>
            <a:r>
              <a:rPr lang="zh-TW" altLang="zh-TW" sz="3600" b="1" dirty="0" smtClean="0">
                <a:solidFill>
                  <a:schemeClr val="tx1"/>
                </a:solidFill>
              </a:rPr>
              <a:t>克服</a:t>
            </a:r>
            <a:r>
              <a:rPr lang="zh-TW" altLang="zh-TW" sz="3600" b="1" dirty="0">
                <a:solidFill>
                  <a:schemeClr val="tx1"/>
                </a:solidFill>
              </a:rPr>
              <a:t>輸入國高關稅之</a:t>
            </a:r>
            <a:r>
              <a:rPr lang="zh-TW" altLang="zh-TW" sz="3600" b="1" dirty="0" smtClean="0">
                <a:solidFill>
                  <a:schemeClr val="tx1"/>
                </a:solidFill>
              </a:rPr>
              <a:t>障礙</a:t>
            </a:r>
            <a:endParaRPr lang="en-US" altLang="zh-TW" sz="3600" b="1" dirty="0" smtClean="0">
              <a:solidFill>
                <a:schemeClr val="tx1"/>
              </a:solidFill>
            </a:endParaRPr>
          </a:p>
        </p:txBody>
      </p:sp>
    </p:spTree>
    <p:extLst>
      <p:ext uri="{BB962C8B-B14F-4D97-AF65-F5344CB8AC3E}">
        <p14:creationId xmlns:p14="http://schemas.microsoft.com/office/powerpoint/2010/main" val="7276650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TW" b="1" dirty="0"/>
              <a:t>第一章　國際貿易法的意義</a:t>
            </a:r>
            <a:r>
              <a:rPr lang="en-US" altLang="zh-TW" b="1" dirty="0"/>
              <a:t/>
            </a:r>
            <a:br>
              <a:rPr lang="en-US" altLang="zh-TW" b="1" dirty="0"/>
            </a:br>
            <a:r>
              <a:rPr lang="en-US" altLang="zh-TW" b="1" dirty="0" smtClean="0"/>
              <a:t>        </a:t>
            </a:r>
            <a:r>
              <a:rPr lang="zh-TW" altLang="zh-TW" b="1" dirty="0" smtClean="0">
                <a:solidFill>
                  <a:schemeClr val="tx1"/>
                </a:solidFill>
              </a:rPr>
              <a:t>二</a:t>
            </a:r>
            <a:r>
              <a:rPr lang="zh-TW" altLang="zh-TW" b="1" dirty="0">
                <a:solidFill>
                  <a:schemeClr val="tx1"/>
                </a:solidFill>
              </a:rPr>
              <a:t>、國際貿易法的範圍</a:t>
            </a:r>
            <a:r>
              <a:rPr lang="en-US" altLang="zh-TW" b="1" dirty="0">
                <a:solidFill>
                  <a:schemeClr val="tx1"/>
                </a:solidFill>
              </a:rPr>
              <a:t/>
            </a:r>
            <a:br>
              <a:rPr lang="en-US" altLang="zh-TW" b="1" dirty="0">
                <a:solidFill>
                  <a:schemeClr val="tx1"/>
                </a:solidFill>
              </a:rPr>
            </a:br>
            <a:endParaRPr lang="zh-TW" altLang="en-US" dirty="0">
              <a:solidFill>
                <a:schemeClr val="tx1"/>
              </a:solidFill>
            </a:endParaRPr>
          </a:p>
        </p:txBody>
      </p:sp>
      <p:sp>
        <p:nvSpPr>
          <p:cNvPr id="3" name="文字版面配置區 2"/>
          <p:cNvSpPr>
            <a:spLocks noGrp="1"/>
          </p:cNvSpPr>
          <p:nvPr>
            <p:ph type="body" idx="1"/>
          </p:nvPr>
        </p:nvSpPr>
        <p:spPr>
          <a:xfrm>
            <a:off x="323528" y="2547938"/>
            <a:ext cx="8496944" cy="1338262"/>
          </a:xfrm>
        </p:spPr>
        <p:txBody>
          <a:bodyPr>
            <a:noAutofit/>
          </a:bodyPr>
          <a:lstStyle/>
          <a:p>
            <a:r>
              <a:rPr lang="en-US" altLang="zh-TW" sz="2800" b="1" dirty="0" smtClean="0">
                <a:solidFill>
                  <a:schemeClr val="tx1"/>
                </a:solidFill>
              </a:rPr>
              <a:t>(</a:t>
            </a:r>
            <a:r>
              <a:rPr lang="zh-TW" altLang="zh-TW" sz="2800" b="1" dirty="0">
                <a:solidFill>
                  <a:schemeClr val="tx1"/>
                </a:solidFill>
              </a:rPr>
              <a:t>一</a:t>
            </a:r>
            <a:r>
              <a:rPr lang="en-US" altLang="zh-TW" sz="2800" b="1" dirty="0">
                <a:solidFill>
                  <a:schemeClr val="tx1"/>
                </a:solidFill>
              </a:rPr>
              <a:t>)</a:t>
            </a:r>
            <a:r>
              <a:rPr lang="zh-TW" altLang="zh-TW" sz="2800" b="1" dirty="0">
                <a:solidFill>
                  <a:schemeClr val="tx1"/>
                </a:solidFill>
              </a:rPr>
              <a:t>國際買賣法及其附隨之運送、保險、國貿條規</a:t>
            </a:r>
            <a:r>
              <a:rPr lang="zh-TW" altLang="zh-TW" sz="2800" b="1" dirty="0" smtClean="0">
                <a:solidFill>
                  <a:schemeClr val="tx1"/>
                </a:solidFill>
              </a:rPr>
              <a:t>及</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銀行</a:t>
            </a:r>
            <a:r>
              <a:rPr lang="zh-TW" altLang="zh-TW" sz="2800" b="1" dirty="0">
                <a:solidFill>
                  <a:schemeClr val="tx1"/>
                </a:solidFill>
              </a:rPr>
              <a:t>信用狀統一</a:t>
            </a:r>
            <a:r>
              <a:rPr lang="zh-TW" altLang="zh-TW" sz="2800" b="1" dirty="0" smtClean="0">
                <a:solidFill>
                  <a:schemeClr val="tx1"/>
                </a:solidFill>
              </a:rPr>
              <a:t>慣例</a:t>
            </a:r>
            <a:r>
              <a:rPr lang="zh-TW" altLang="en-US" sz="2800" b="1" dirty="0" smtClean="0">
                <a:solidFill>
                  <a:schemeClr val="tx1"/>
                </a:solidFill>
              </a:rPr>
              <a:t>。</a:t>
            </a:r>
            <a:endParaRPr lang="en-US" altLang="zh-TW" sz="2800" b="1" dirty="0" smtClean="0">
              <a:solidFill>
                <a:schemeClr val="tx1"/>
              </a:solidFill>
            </a:endParaRPr>
          </a:p>
          <a:p>
            <a:r>
              <a:rPr lang="en-US" altLang="zh-TW" sz="2800" b="1" dirty="0">
                <a:solidFill>
                  <a:schemeClr val="tx1"/>
                </a:solidFill>
              </a:rPr>
              <a:t>(</a:t>
            </a:r>
            <a:r>
              <a:rPr lang="zh-TW" altLang="zh-TW" sz="2800" b="1" dirty="0">
                <a:solidFill>
                  <a:schemeClr val="tx1"/>
                </a:solidFill>
              </a:rPr>
              <a:t>二</a:t>
            </a:r>
            <a:r>
              <a:rPr lang="en-US" altLang="zh-TW" sz="2800" b="1" dirty="0">
                <a:solidFill>
                  <a:schemeClr val="tx1"/>
                </a:solidFill>
              </a:rPr>
              <a:t>)</a:t>
            </a:r>
            <a:r>
              <a:rPr lang="zh-TW" altLang="zh-TW" sz="2800" b="1" dirty="0">
                <a:solidFill>
                  <a:schemeClr val="tx1"/>
                </a:solidFill>
              </a:rPr>
              <a:t>為促進營業活動為目的之法</a:t>
            </a:r>
            <a:r>
              <a:rPr lang="zh-TW" altLang="zh-TW" sz="2800" b="1" dirty="0" smtClean="0">
                <a:solidFill>
                  <a:schemeClr val="tx1"/>
                </a:solidFill>
              </a:rPr>
              <a:t>體系</a:t>
            </a:r>
            <a:r>
              <a:rPr lang="zh-TW" altLang="zh-TW" sz="2800" b="1" dirty="0">
                <a:solidFill>
                  <a:schemeClr val="tx1"/>
                </a:solidFill>
              </a:rPr>
              <a:t>：</a:t>
            </a:r>
            <a:r>
              <a:rPr lang="en-US" altLang="zh-TW" sz="2800" b="1" dirty="0" smtClean="0">
                <a:solidFill>
                  <a:schemeClr val="tx1"/>
                </a:solidFill>
              </a:rPr>
              <a:t> </a:t>
            </a:r>
            <a:r>
              <a:rPr lang="zh-TW" altLang="zh-TW" sz="2800" b="1" dirty="0" smtClean="0">
                <a:solidFill>
                  <a:schemeClr val="tx1"/>
                </a:solidFill>
              </a:rPr>
              <a:t>在</a:t>
            </a:r>
            <a:r>
              <a:rPr lang="zh-TW" altLang="zh-TW" sz="2800" b="1" dirty="0">
                <a:solidFill>
                  <a:schemeClr val="tx1"/>
                </a:solidFill>
              </a:rPr>
              <a:t>國外設立</a:t>
            </a:r>
            <a:r>
              <a:rPr lang="zh-TW" altLang="zh-TW" sz="2800" b="1" dirty="0" smtClean="0">
                <a:solidFill>
                  <a:schemeClr val="tx1"/>
                </a:solidFill>
              </a:rPr>
              <a:t>海</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外辦事處</a:t>
            </a:r>
            <a:r>
              <a:rPr lang="zh-TW" altLang="zh-TW" sz="2800" b="1" dirty="0">
                <a:solidFill>
                  <a:schemeClr val="tx1"/>
                </a:solidFill>
              </a:rPr>
              <a:t>、分公司、子公司或跨國籍</a:t>
            </a:r>
            <a:r>
              <a:rPr lang="zh-TW" altLang="zh-TW" sz="2800" b="1" dirty="0" smtClean="0">
                <a:solidFill>
                  <a:schemeClr val="tx1"/>
                </a:solidFill>
              </a:rPr>
              <a:t>公司</a:t>
            </a:r>
            <a:r>
              <a:rPr lang="zh-TW" altLang="en-US" sz="2800" b="1" dirty="0" smtClean="0">
                <a:solidFill>
                  <a:schemeClr val="tx1"/>
                </a:solidFill>
              </a:rPr>
              <a:t>。</a:t>
            </a:r>
            <a:endParaRPr lang="en-US" altLang="zh-TW" sz="2800" b="1" dirty="0" smtClean="0">
              <a:solidFill>
                <a:schemeClr val="tx1"/>
              </a:solidFill>
            </a:endParaRPr>
          </a:p>
          <a:p>
            <a:r>
              <a:rPr lang="en-US" altLang="zh-TW" sz="2800" b="1" dirty="0">
                <a:solidFill>
                  <a:schemeClr val="tx1"/>
                </a:solidFill>
              </a:rPr>
              <a:t>(</a:t>
            </a:r>
            <a:r>
              <a:rPr lang="zh-TW" altLang="zh-TW" sz="2800" b="1" dirty="0">
                <a:solidFill>
                  <a:schemeClr val="tx1"/>
                </a:solidFill>
              </a:rPr>
              <a:t>三</a:t>
            </a:r>
            <a:r>
              <a:rPr lang="en-US" altLang="zh-TW" sz="2800" b="1" dirty="0">
                <a:solidFill>
                  <a:schemeClr val="tx1"/>
                </a:solidFill>
              </a:rPr>
              <a:t>)</a:t>
            </a:r>
            <a:r>
              <a:rPr lang="zh-TW" altLang="zh-TW" sz="2800" b="1" dirty="0">
                <a:solidFill>
                  <a:schemeClr val="tx1"/>
                </a:solidFill>
              </a:rPr>
              <a:t>為充實企業體質為目的之技術貿易法</a:t>
            </a:r>
            <a:r>
              <a:rPr lang="zh-TW" altLang="zh-TW" sz="2800" b="1" dirty="0" smtClean="0">
                <a:solidFill>
                  <a:schemeClr val="tx1"/>
                </a:solidFill>
              </a:rPr>
              <a:t>體系</a:t>
            </a:r>
            <a:r>
              <a:rPr lang="zh-TW" altLang="zh-TW" sz="2800" b="1" dirty="0">
                <a:solidFill>
                  <a:schemeClr val="tx1"/>
                </a:solidFill>
              </a:rPr>
              <a:t>：</a:t>
            </a:r>
            <a:r>
              <a:rPr lang="en-US" altLang="zh-TW" sz="2800" b="1" dirty="0" smtClean="0">
                <a:solidFill>
                  <a:schemeClr val="tx1"/>
                </a:solidFill>
              </a:rPr>
              <a:t> </a:t>
            </a:r>
            <a:r>
              <a:rPr lang="zh-TW" altLang="zh-TW" sz="2800" b="1" dirty="0" smtClean="0">
                <a:solidFill>
                  <a:schemeClr val="tx1"/>
                </a:solidFill>
              </a:rPr>
              <a:t>充實</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企業資金</a:t>
            </a:r>
            <a:r>
              <a:rPr lang="en-US" altLang="zh-TW" sz="2800" b="1" dirty="0" smtClean="0">
                <a:solidFill>
                  <a:schemeClr val="tx1"/>
                </a:solidFill>
              </a:rPr>
              <a:t>(</a:t>
            </a:r>
            <a:r>
              <a:rPr lang="zh-TW" altLang="en-US" sz="2800" b="1" dirty="0" smtClean="0">
                <a:solidFill>
                  <a:schemeClr val="tx1"/>
                </a:solidFill>
              </a:rPr>
              <a:t>如</a:t>
            </a:r>
            <a:r>
              <a:rPr lang="zh-TW" altLang="zh-TW" sz="2800" b="1" dirty="0" smtClean="0">
                <a:solidFill>
                  <a:schemeClr val="tx1"/>
                </a:solidFill>
              </a:rPr>
              <a:t>發行</a:t>
            </a:r>
            <a:r>
              <a:rPr lang="zh-TW" altLang="zh-TW" sz="2800" b="1" dirty="0">
                <a:solidFill>
                  <a:schemeClr val="tx1"/>
                </a:solidFill>
              </a:rPr>
              <a:t>海外</a:t>
            </a:r>
            <a:r>
              <a:rPr lang="zh-TW" altLang="zh-TW" sz="2800" b="1" dirty="0" smtClean="0">
                <a:solidFill>
                  <a:schemeClr val="tx1"/>
                </a:solidFill>
              </a:rPr>
              <a:t>債券</a:t>
            </a:r>
            <a:r>
              <a:rPr lang="en-US" altLang="zh-TW" sz="2800" dirty="0" smtClean="0">
                <a:solidFill>
                  <a:schemeClr val="tx1"/>
                </a:solidFill>
              </a:rPr>
              <a:t>)</a:t>
            </a:r>
            <a:r>
              <a:rPr lang="zh-TW" altLang="en-US" sz="2800" b="1" dirty="0" smtClean="0">
                <a:solidFill>
                  <a:schemeClr val="tx1"/>
                </a:solidFill>
              </a:rPr>
              <a:t>、</a:t>
            </a:r>
            <a:r>
              <a:rPr lang="zh-TW" altLang="zh-TW" sz="2800" b="1" dirty="0">
                <a:solidFill>
                  <a:schemeClr val="tx1"/>
                </a:solidFill>
              </a:rPr>
              <a:t>厚植企業技術</a:t>
            </a:r>
            <a:r>
              <a:rPr lang="zh-TW" altLang="zh-TW" sz="2800" b="1" dirty="0" smtClean="0">
                <a:solidFill>
                  <a:schemeClr val="tx1"/>
                </a:solidFill>
              </a:rPr>
              <a:t>能力</a:t>
            </a:r>
            <a:r>
              <a:rPr lang="zh-TW" altLang="en-US" sz="2800" b="1" dirty="0" smtClean="0">
                <a:solidFill>
                  <a:schemeClr val="tx1"/>
                </a:solidFill>
              </a:rPr>
              <a:t>。</a:t>
            </a:r>
            <a:endParaRPr lang="en-US" altLang="zh-TW" sz="2800" b="1" dirty="0" smtClean="0">
              <a:solidFill>
                <a:schemeClr val="tx1"/>
              </a:solidFill>
            </a:endParaRPr>
          </a:p>
          <a:p>
            <a:r>
              <a:rPr lang="en-US" altLang="zh-TW" sz="2800" b="1" dirty="0">
                <a:solidFill>
                  <a:schemeClr val="tx1"/>
                </a:solidFill>
              </a:rPr>
              <a:t>(</a:t>
            </a:r>
            <a:r>
              <a:rPr lang="zh-TW" altLang="zh-TW" sz="2800" b="1" dirty="0">
                <a:solidFill>
                  <a:schemeClr val="tx1"/>
                </a:solidFill>
              </a:rPr>
              <a:t>四</a:t>
            </a:r>
            <a:r>
              <a:rPr lang="en-US" altLang="zh-TW" sz="2800" b="1" dirty="0">
                <a:solidFill>
                  <a:schemeClr val="tx1"/>
                </a:solidFill>
              </a:rPr>
              <a:t>)</a:t>
            </a:r>
            <a:r>
              <a:rPr lang="zh-TW" altLang="zh-TW" sz="2800" b="1" dirty="0">
                <a:solidFill>
                  <a:schemeClr val="tx1"/>
                </a:solidFill>
              </a:rPr>
              <a:t>維持國際經濟秩序安定有關之國際經貿組織法</a:t>
            </a:r>
            <a:r>
              <a:rPr lang="zh-TW" altLang="zh-TW" sz="2800" b="1" dirty="0" smtClean="0">
                <a:solidFill>
                  <a:schemeClr val="tx1"/>
                </a:solidFill>
              </a:rPr>
              <a:t>體</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系</a:t>
            </a:r>
            <a:r>
              <a:rPr lang="zh-TW" altLang="zh-TW" sz="2800" b="1" dirty="0">
                <a:solidFill>
                  <a:schemeClr val="tx1"/>
                </a:solidFill>
              </a:rPr>
              <a:t>：</a:t>
            </a:r>
            <a:r>
              <a:rPr lang="en-US" altLang="zh-TW" sz="2800" b="1" dirty="0" smtClean="0">
                <a:solidFill>
                  <a:schemeClr val="tx1"/>
                </a:solidFill>
              </a:rPr>
              <a:t> </a:t>
            </a:r>
            <a:r>
              <a:rPr lang="zh-TW" altLang="zh-TW" sz="2800" b="1" dirty="0" smtClean="0">
                <a:solidFill>
                  <a:schemeClr val="tx1"/>
                </a:solidFill>
              </a:rPr>
              <a:t>公約</a:t>
            </a:r>
            <a:r>
              <a:rPr lang="zh-TW" altLang="zh-TW" sz="2800" b="1" dirty="0">
                <a:solidFill>
                  <a:schemeClr val="tx1"/>
                </a:solidFill>
              </a:rPr>
              <a:t>、模範法</a:t>
            </a:r>
            <a:endParaRPr lang="zh-TW" altLang="en-US" sz="2800" b="1" dirty="0">
              <a:solidFill>
                <a:schemeClr val="tx1"/>
              </a:solidFill>
            </a:endParaRPr>
          </a:p>
        </p:txBody>
      </p:sp>
    </p:spTree>
    <p:extLst>
      <p:ext uri="{BB962C8B-B14F-4D97-AF65-F5344CB8AC3E}">
        <p14:creationId xmlns:p14="http://schemas.microsoft.com/office/powerpoint/2010/main" val="23980351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03648" y="836712"/>
            <a:ext cx="7019056"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a:t>第</a:t>
            </a:r>
            <a:r>
              <a:rPr lang="zh-TW" altLang="en-US" sz="4400" b="1" dirty="0"/>
              <a:t>三</a:t>
            </a:r>
            <a:r>
              <a:rPr lang="zh-TW" altLang="zh-TW" sz="4400" b="1" dirty="0"/>
              <a:t>章</a:t>
            </a:r>
            <a:r>
              <a:rPr lang="en-US" altLang="zh-TW" sz="4400" b="1" dirty="0"/>
              <a:t>  </a:t>
            </a:r>
            <a:r>
              <a:rPr lang="zh-TW" altLang="zh-TW" sz="4400" b="1" dirty="0"/>
              <a:t>國際貿易法的主體</a:t>
            </a:r>
            <a:r>
              <a:rPr lang="en-US" altLang="zh-TW" sz="4400" b="1" dirty="0"/>
              <a:t/>
            </a:r>
            <a:br>
              <a:rPr lang="en-US" altLang="zh-TW" sz="4400" b="1" dirty="0"/>
            </a:br>
            <a:r>
              <a:rPr lang="en-US" altLang="zh-TW" b="1" dirty="0"/>
              <a:t>         </a:t>
            </a:r>
            <a:r>
              <a:rPr lang="zh-TW" altLang="zh-TW" b="1" dirty="0" smtClean="0"/>
              <a:t>第一</a:t>
            </a:r>
            <a:r>
              <a:rPr lang="zh-TW" altLang="zh-TW" b="1" dirty="0"/>
              <a:t>節　公司</a:t>
            </a:r>
            <a:br>
              <a:rPr lang="zh-TW" altLang="zh-TW" b="1" dirty="0"/>
            </a:br>
            <a:r>
              <a:rPr lang="en-US" altLang="zh-TW" b="1" dirty="0" smtClean="0"/>
              <a:t>                 </a:t>
            </a:r>
            <a:r>
              <a:rPr lang="zh-TW" altLang="en-US" sz="3600" b="1" dirty="0" smtClean="0"/>
              <a:t>八</a:t>
            </a:r>
            <a:r>
              <a:rPr lang="zh-TW" altLang="zh-TW" sz="3600" b="1" dirty="0" smtClean="0"/>
              <a:t>、</a:t>
            </a:r>
            <a:r>
              <a:rPr lang="zh-TW" altLang="zh-TW" sz="3600" b="1" dirty="0"/>
              <a:t>境外</a:t>
            </a:r>
            <a:r>
              <a:rPr lang="zh-TW" altLang="zh-TW" sz="3600" b="1" dirty="0" smtClean="0"/>
              <a:t>公司</a:t>
            </a:r>
            <a:endParaRPr lang="zh-TW" altLang="en-US" sz="3600" b="1" dirty="0"/>
          </a:p>
        </p:txBody>
      </p:sp>
      <p:sp>
        <p:nvSpPr>
          <p:cNvPr id="3" name="文字版面配置區 2"/>
          <p:cNvSpPr>
            <a:spLocks noGrp="1"/>
          </p:cNvSpPr>
          <p:nvPr>
            <p:ph type="body" idx="1"/>
          </p:nvPr>
        </p:nvSpPr>
        <p:spPr>
          <a:xfrm>
            <a:off x="179512" y="2420888"/>
            <a:ext cx="8784976" cy="961256"/>
          </a:xfrm>
        </p:spPr>
        <p:txBody>
          <a:bodyPr>
            <a:noAutofit/>
          </a:bodyPr>
          <a:lstStyle/>
          <a:p>
            <a:r>
              <a:rPr lang="en-US" altLang="zh-TW" sz="3600" b="1" dirty="0" smtClean="0">
                <a:solidFill>
                  <a:schemeClr val="tx1"/>
                </a:solidFill>
              </a:rPr>
              <a:t>(</a:t>
            </a:r>
            <a:r>
              <a:rPr lang="zh-TW" altLang="en-US" sz="3600" b="1" dirty="0" smtClean="0">
                <a:solidFill>
                  <a:schemeClr val="tx1"/>
                </a:solidFill>
              </a:rPr>
              <a:t>一</a:t>
            </a:r>
            <a:r>
              <a:rPr lang="en-US" altLang="zh-TW" sz="3600" b="1" dirty="0" smtClean="0">
                <a:solidFill>
                  <a:schemeClr val="tx1"/>
                </a:solidFill>
              </a:rPr>
              <a:t>)</a:t>
            </a:r>
            <a:r>
              <a:rPr lang="zh-TW" altLang="en-US" sz="3600" b="1" dirty="0" smtClean="0">
                <a:solidFill>
                  <a:schemeClr val="tx1"/>
                </a:solidFill>
              </a:rPr>
              <a:t>種類 </a:t>
            </a:r>
            <a:r>
              <a:rPr lang="en-US" altLang="zh-TW" sz="3600" b="1" dirty="0" smtClean="0">
                <a:solidFill>
                  <a:schemeClr val="tx1"/>
                </a:solidFill>
              </a:rPr>
              <a:t>: </a:t>
            </a:r>
          </a:p>
          <a:p>
            <a:r>
              <a:rPr lang="en-US" altLang="zh-TW" sz="3600" b="1" dirty="0">
                <a:solidFill>
                  <a:schemeClr val="tx1"/>
                </a:solidFill>
              </a:rPr>
              <a:t> </a:t>
            </a:r>
            <a:r>
              <a:rPr lang="en-US" altLang="zh-TW" sz="3600" b="1" dirty="0" smtClean="0">
                <a:solidFill>
                  <a:schemeClr val="tx1"/>
                </a:solidFill>
              </a:rPr>
              <a:t> 1</a:t>
            </a:r>
            <a:r>
              <a:rPr lang="zh-TW" altLang="en-US" sz="3600" b="1" dirty="0" smtClean="0">
                <a:solidFill>
                  <a:schemeClr val="tx1"/>
                </a:solidFill>
              </a:rPr>
              <a:t>、</a:t>
            </a:r>
            <a:r>
              <a:rPr lang="zh-TW" altLang="zh-TW" sz="3600" b="1" dirty="0">
                <a:solidFill>
                  <a:schemeClr val="tx1"/>
                </a:solidFill>
              </a:rPr>
              <a:t>在當地營業而設立的</a:t>
            </a:r>
            <a:r>
              <a:rPr lang="zh-TW" altLang="zh-TW" sz="3600" b="1" dirty="0" smtClean="0">
                <a:solidFill>
                  <a:schemeClr val="tx1"/>
                </a:solidFill>
              </a:rPr>
              <a:t>公司</a:t>
            </a:r>
            <a:r>
              <a:rPr lang="en-US" altLang="zh-TW" sz="3600" b="1" dirty="0" smtClean="0">
                <a:solidFill>
                  <a:schemeClr val="tx1"/>
                </a:solidFill>
              </a:rPr>
              <a:t> : </a:t>
            </a:r>
            <a:r>
              <a:rPr lang="zh-TW" altLang="zh-TW" sz="3600" b="1" dirty="0" smtClean="0">
                <a:solidFill>
                  <a:schemeClr val="tx1"/>
                </a:solidFill>
              </a:rPr>
              <a:t>設立及日後</a:t>
            </a:r>
            <a:endParaRPr lang="en-US" altLang="zh-TW" sz="3600" b="1" dirty="0" smtClean="0">
              <a:solidFill>
                <a:schemeClr val="tx1"/>
              </a:solidFill>
            </a:endParaRPr>
          </a:p>
          <a:p>
            <a:r>
              <a:rPr lang="en-US" altLang="zh-TW" sz="3600" b="1" dirty="0">
                <a:solidFill>
                  <a:schemeClr val="tx1"/>
                </a:solidFill>
              </a:rPr>
              <a:t> </a:t>
            </a:r>
            <a:r>
              <a:rPr lang="en-US" altLang="zh-TW" sz="3600" b="1" dirty="0" smtClean="0">
                <a:solidFill>
                  <a:schemeClr val="tx1"/>
                </a:solidFill>
              </a:rPr>
              <a:t>        </a:t>
            </a:r>
            <a:r>
              <a:rPr lang="zh-TW" altLang="zh-TW" sz="3600" b="1" dirty="0" smtClean="0">
                <a:solidFill>
                  <a:schemeClr val="tx1"/>
                </a:solidFill>
              </a:rPr>
              <a:t>定期</a:t>
            </a:r>
            <a:r>
              <a:rPr lang="zh-TW" altLang="zh-TW" sz="3600" b="1" dirty="0">
                <a:solidFill>
                  <a:schemeClr val="tx1"/>
                </a:solidFill>
              </a:rPr>
              <a:t>申報的標準較為嚴格</a:t>
            </a:r>
            <a:r>
              <a:rPr lang="zh-TW" altLang="zh-TW" sz="3600" b="1" dirty="0" smtClean="0">
                <a:solidFill>
                  <a:schemeClr val="tx1"/>
                </a:solidFill>
              </a:rPr>
              <a:t>。</a:t>
            </a:r>
            <a:endParaRPr lang="en-US" altLang="zh-TW" sz="3600" b="1" dirty="0" smtClean="0">
              <a:solidFill>
                <a:schemeClr val="tx1"/>
              </a:solidFill>
            </a:endParaRPr>
          </a:p>
          <a:p>
            <a:r>
              <a:rPr lang="en-US" altLang="zh-TW" sz="3600" b="1" dirty="0">
                <a:solidFill>
                  <a:schemeClr val="tx1"/>
                </a:solidFill>
              </a:rPr>
              <a:t> </a:t>
            </a:r>
            <a:r>
              <a:rPr lang="en-US" altLang="zh-TW" sz="3600" b="1" dirty="0" smtClean="0">
                <a:solidFill>
                  <a:schemeClr val="tx1"/>
                </a:solidFill>
              </a:rPr>
              <a:t> 2</a:t>
            </a:r>
            <a:r>
              <a:rPr lang="zh-TW" altLang="en-US" sz="3600" b="1" dirty="0" smtClean="0">
                <a:solidFill>
                  <a:schemeClr val="tx1"/>
                </a:solidFill>
              </a:rPr>
              <a:t>、</a:t>
            </a:r>
            <a:r>
              <a:rPr lang="zh-TW" altLang="zh-TW" sz="3600" b="1" dirty="0">
                <a:solidFill>
                  <a:schemeClr val="tx1"/>
                </a:solidFill>
              </a:rPr>
              <a:t>紙上公司（</a:t>
            </a:r>
            <a:r>
              <a:rPr lang="en-US" altLang="zh-TW" sz="3600" b="1" dirty="0">
                <a:solidFill>
                  <a:schemeClr val="tx1"/>
                </a:solidFill>
              </a:rPr>
              <a:t>paper company</a:t>
            </a:r>
            <a:r>
              <a:rPr lang="zh-TW" altLang="zh-TW" sz="3600" b="1" dirty="0" smtClean="0">
                <a:solidFill>
                  <a:schemeClr val="tx1"/>
                </a:solidFill>
              </a:rPr>
              <a:t>）</a:t>
            </a:r>
            <a:r>
              <a:rPr lang="en-US" altLang="zh-TW" sz="3600" b="1" dirty="0" smtClean="0">
                <a:solidFill>
                  <a:schemeClr val="tx1"/>
                </a:solidFill>
              </a:rPr>
              <a:t>: </a:t>
            </a:r>
            <a:r>
              <a:rPr lang="zh-TW" altLang="zh-TW" sz="3600" b="1" dirty="0" smtClean="0">
                <a:solidFill>
                  <a:schemeClr val="tx1"/>
                </a:solidFill>
              </a:rPr>
              <a:t>在租稅</a:t>
            </a:r>
            <a:endParaRPr lang="en-US" altLang="zh-TW" sz="3600" b="1" dirty="0" smtClean="0">
              <a:solidFill>
                <a:schemeClr val="tx1"/>
              </a:solidFill>
            </a:endParaRPr>
          </a:p>
          <a:p>
            <a:r>
              <a:rPr lang="en-US" altLang="zh-TW" sz="3600" b="1" dirty="0">
                <a:solidFill>
                  <a:schemeClr val="tx1"/>
                </a:solidFill>
              </a:rPr>
              <a:t> </a:t>
            </a:r>
            <a:r>
              <a:rPr lang="en-US" altLang="zh-TW" sz="3600" b="1" dirty="0" smtClean="0">
                <a:solidFill>
                  <a:schemeClr val="tx1"/>
                </a:solidFill>
              </a:rPr>
              <a:t>        </a:t>
            </a:r>
            <a:r>
              <a:rPr lang="zh-TW" altLang="zh-TW" sz="3600" b="1" dirty="0" smtClean="0">
                <a:solidFill>
                  <a:schemeClr val="tx1"/>
                </a:solidFill>
              </a:rPr>
              <a:t>天堂</a:t>
            </a:r>
            <a:r>
              <a:rPr lang="zh-TW" altLang="zh-TW" sz="3600" b="1" dirty="0">
                <a:solidFill>
                  <a:schemeClr val="tx1"/>
                </a:solidFill>
              </a:rPr>
              <a:t>或地區依該地</a:t>
            </a:r>
            <a:r>
              <a:rPr lang="zh-TW" altLang="zh-TW" sz="3600" b="1" dirty="0" smtClean="0">
                <a:solidFill>
                  <a:schemeClr val="tx1"/>
                </a:solidFill>
              </a:rPr>
              <a:t>有關法令成立</a:t>
            </a:r>
            <a:r>
              <a:rPr lang="zh-TW" altLang="en-US" sz="3600" b="1" dirty="0" smtClean="0">
                <a:solidFill>
                  <a:schemeClr val="tx1"/>
                </a:solidFill>
              </a:rPr>
              <a:t>並繳</a:t>
            </a:r>
            <a:endParaRPr lang="en-US" altLang="zh-TW" sz="3600" b="1" dirty="0" smtClean="0">
              <a:solidFill>
                <a:schemeClr val="tx1"/>
              </a:solidFill>
            </a:endParaRPr>
          </a:p>
          <a:p>
            <a:r>
              <a:rPr lang="en-US" altLang="zh-TW" sz="3600" b="1" dirty="0">
                <a:solidFill>
                  <a:schemeClr val="tx1"/>
                </a:solidFill>
              </a:rPr>
              <a:t> </a:t>
            </a:r>
            <a:r>
              <a:rPr lang="en-US" altLang="zh-TW" sz="3600" b="1" dirty="0" smtClean="0">
                <a:solidFill>
                  <a:schemeClr val="tx1"/>
                </a:solidFill>
              </a:rPr>
              <a:t>        </a:t>
            </a:r>
            <a:r>
              <a:rPr lang="zh-TW" altLang="en-US" sz="3600" b="1" dirty="0" smtClean="0">
                <a:solidFill>
                  <a:schemeClr val="tx1"/>
                </a:solidFill>
              </a:rPr>
              <a:t>交</a:t>
            </a:r>
            <a:r>
              <a:rPr lang="zh-TW" altLang="zh-TW" sz="3600" b="1" dirty="0">
                <a:solidFill>
                  <a:schemeClr val="tx1"/>
                </a:solidFill>
              </a:rPr>
              <a:t>公司註冊</a:t>
            </a:r>
            <a:r>
              <a:rPr lang="zh-TW" altLang="zh-TW" sz="3600" b="1" dirty="0" smtClean="0">
                <a:solidFill>
                  <a:schemeClr val="tx1"/>
                </a:solidFill>
              </a:rPr>
              <a:t>登記規費</a:t>
            </a:r>
            <a:r>
              <a:rPr lang="zh-TW" altLang="zh-TW" sz="3600" b="1" dirty="0">
                <a:solidFill>
                  <a:schemeClr val="tx1"/>
                </a:solidFill>
              </a:rPr>
              <a:t>的</a:t>
            </a:r>
            <a:r>
              <a:rPr lang="zh-TW" altLang="zh-TW" sz="3600" b="1" dirty="0" smtClean="0">
                <a:solidFill>
                  <a:schemeClr val="tx1"/>
                </a:solidFill>
              </a:rPr>
              <a:t>公司</a:t>
            </a:r>
            <a:r>
              <a:rPr lang="zh-TW" altLang="en-US" sz="3600" b="1" dirty="0" smtClean="0">
                <a:solidFill>
                  <a:schemeClr val="tx1"/>
                </a:solidFill>
              </a:rPr>
              <a:t>，</a:t>
            </a:r>
            <a:r>
              <a:rPr lang="zh-TW" altLang="zh-TW" sz="3600" b="1" dirty="0">
                <a:solidFill>
                  <a:schemeClr val="tx1"/>
                </a:solidFill>
              </a:rPr>
              <a:t>不在</a:t>
            </a:r>
            <a:r>
              <a:rPr lang="zh-TW" altLang="zh-TW" sz="3600" b="1" dirty="0" smtClean="0">
                <a:solidFill>
                  <a:schemeClr val="tx1"/>
                </a:solidFill>
              </a:rPr>
              <a:t>當</a:t>
            </a:r>
            <a:endParaRPr lang="en-US" altLang="zh-TW" sz="3600" b="1" dirty="0" smtClean="0">
              <a:solidFill>
                <a:schemeClr val="tx1"/>
              </a:solidFill>
            </a:endParaRPr>
          </a:p>
          <a:p>
            <a:r>
              <a:rPr lang="en-US" altLang="zh-TW" sz="3600" b="1" dirty="0">
                <a:solidFill>
                  <a:schemeClr val="tx1"/>
                </a:solidFill>
              </a:rPr>
              <a:t> </a:t>
            </a:r>
            <a:r>
              <a:rPr lang="en-US" altLang="zh-TW" sz="3600" b="1" dirty="0" smtClean="0">
                <a:solidFill>
                  <a:schemeClr val="tx1"/>
                </a:solidFill>
              </a:rPr>
              <a:t>        </a:t>
            </a:r>
            <a:r>
              <a:rPr lang="zh-TW" altLang="zh-TW" sz="3600" b="1" dirty="0" smtClean="0">
                <a:solidFill>
                  <a:schemeClr val="tx1"/>
                </a:solidFill>
              </a:rPr>
              <a:t>地</a:t>
            </a:r>
            <a:r>
              <a:rPr lang="zh-TW" altLang="zh-TW" sz="3600" b="1" dirty="0">
                <a:solidFill>
                  <a:schemeClr val="tx1"/>
                </a:solidFill>
              </a:rPr>
              <a:t>營業</a:t>
            </a:r>
            <a:r>
              <a:rPr lang="zh-TW" altLang="en-US" sz="3600" b="1" dirty="0" smtClean="0">
                <a:solidFill>
                  <a:schemeClr val="tx1"/>
                </a:solidFill>
              </a:rPr>
              <a:t>。</a:t>
            </a:r>
            <a:endParaRPr lang="en-US" altLang="zh-TW" sz="3600" b="1" dirty="0" smtClean="0">
              <a:solidFill>
                <a:schemeClr val="tx1"/>
              </a:solidFill>
            </a:endParaRPr>
          </a:p>
        </p:txBody>
      </p:sp>
    </p:spTree>
    <p:extLst>
      <p:ext uri="{BB962C8B-B14F-4D97-AF65-F5344CB8AC3E}">
        <p14:creationId xmlns:p14="http://schemas.microsoft.com/office/powerpoint/2010/main" val="20324520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03648" y="836712"/>
            <a:ext cx="7019056"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a:t>第</a:t>
            </a:r>
            <a:r>
              <a:rPr lang="zh-TW" altLang="en-US" sz="4400" b="1" dirty="0"/>
              <a:t>三</a:t>
            </a:r>
            <a:r>
              <a:rPr lang="zh-TW" altLang="zh-TW" sz="4400" b="1" dirty="0"/>
              <a:t>章</a:t>
            </a:r>
            <a:r>
              <a:rPr lang="en-US" altLang="zh-TW" sz="4400" b="1" dirty="0"/>
              <a:t>  </a:t>
            </a:r>
            <a:r>
              <a:rPr lang="zh-TW" altLang="zh-TW" sz="4400" b="1" dirty="0"/>
              <a:t>國際貿易法的主體</a:t>
            </a:r>
            <a:r>
              <a:rPr lang="en-US" altLang="zh-TW" sz="4400" b="1" dirty="0"/>
              <a:t/>
            </a:r>
            <a:br>
              <a:rPr lang="en-US" altLang="zh-TW" sz="4400" b="1" dirty="0"/>
            </a:br>
            <a:r>
              <a:rPr lang="en-US" altLang="zh-TW" b="1" dirty="0"/>
              <a:t>         </a:t>
            </a:r>
            <a:r>
              <a:rPr lang="zh-TW" altLang="zh-TW" b="1" dirty="0" smtClean="0"/>
              <a:t>第一</a:t>
            </a:r>
            <a:r>
              <a:rPr lang="zh-TW" altLang="zh-TW" b="1" dirty="0"/>
              <a:t>節　公司</a:t>
            </a:r>
            <a:br>
              <a:rPr lang="zh-TW" altLang="zh-TW" b="1" dirty="0"/>
            </a:br>
            <a:r>
              <a:rPr lang="en-US" altLang="zh-TW" b="1" dirty="0" smtClean="0"/>
              <a:t>                 </a:t>
            </a:r>
            <a:r>
              <a:rPr lang="zh-TW" altLang="en-US" sz="3600" b="1" dirty="0" smtClean="0"/>
              <a:t>八</a:t>
            </a:r>
            <a:r>
              <a:rPr lang="zh-TW" altLang="zh-TW" sz="3600" b="1" dirty="0" smtClean="0"/>
              <a:t>、</a:t>
            </a:r>
            <a:r>
              <a:rPr lang="zh-TW" altLang="zh-TW" sz="3600" b="1" dirty="0"/>
              <a:t>境外</a:t>
            </a:r>
            <a:r>
              <a:rPr lang="zh-TW" altLang="zh-TW" sz="3600" b="1" dirty="0" smtClean="0"/>
              <a:t>公司</a:t>
            </a:r>
            <a:endParaRPr lang="zh-TW" altLang="en-US" sz="3600" b="1" dirty="0"/>
          </a:p>
        </p:txBody>
      </p:sp>
      <p:sp>
        <p:nvSpPr>
          <p:cNvPr id="3" name="文字版面配置區 2"/>
          <p:cNvSpPr>
            <a:spLocks noGrp="1"/>
          </p:cNvSpPr>
          <p:nvPr>
            <p:ph type="body" idx="1"/>
          </p:nvPr>
        </p:nvSpPr>
        <p:spPr>
          <a:xfrm>
            <a:off x="395536" y="2492896"/>
            <a:ext cx="8424936" cy="961256"/>
          </a:xfrm>
        </p:spPr>
        <p:txBody>
          <a:bodyPr>
            <a:noAutofit/>
          </a:bodyPr>
          <a:lstStyle/>
          <a:p>
            <a:r>
              <a:rPr lang="en-US" altLang="zh-TW" sz="3000" b="1" dirty="0" smtClean="0">
                <a:solidFill>
                  <a:schemeClr val="tx1"/>
                </a:solidFill>
              </a:rPr>
              <a:t>(</a:t>
            </a:r>
            <a:r>
              <a:rPr lang="zh-TW" altLang="en-US" sz="3000" b="1" dirty="0" smtClean="0">
                <a:solidFill>
                  <a:schemeClr val="tx1"/>
                </a:solidFill>
              </a:rPr>
              <a:t>二</a:t>
            </a:r>
            <a:r>
              <a:rPr lang="en-US" altLang="zh-TW" sz="3000" b="1" dirty="0" smtClean="0">
                <a:solidFill>
                  <a:schemeClr val="tx1"/>
                </a:solidFill>
              </a:rPr>
              <a:t>)</a:t>
            </a:r>
            <a:r>
              <a:rPr lang="zh-TW" altLang="zh-TW" sz="3000" b="1" dirty="0">
                <a:solidFill>
                  <a:schemeClr val="tx1"/>
                </a:solidFill>
              </a:rPr>
              <a:t>凡是利用紙上公司的資金轉投資</a:t>
            </a:r>
            <a:r>
              <a:rPr lang="zh-TW" altLang="zh-TW" sz="3000" b="1" dirty="0" smtClean="0">
                <a:solidFill>
                  <a:schemeClr val="tx1"/>
                </a:solidFill>
              </a:rPr>
              <a:t>子公司</a:t>
            </a:r>
            <a:r>
              <a:rPr lang="zh-TW" altLang="zh-TW" sz="3000" b="1" dirty="0">
                <a:solidFill>
                  <a:schemeClr val="tx1"/>
                </a:solidFill>
              </a:rPr>
              <a:t>，</a:t>
            </a:r>
            <a:r>
              <a:rPr lang="zh-TW" altLang="zh-TW" sz="3000" b="1" dirty="0" smtClean="0">
                <a:solidFill>
                  <a:schemeClr val="tx1"/>
                </a:solidFill>
              </a:rPr>
              <a:t>以</a:t>
            </a:r>
            <a:endParaRPr lang="en-US" altLang="zh-TW" sz="3000" b="1" dirty="0" smtClean="0">
              <a:solidFill>
                <a:schemeClr val="tx1"/>
              </a:solidFill>
            </a:endParaRPr>
          </a:p>
          <a:p>
            <a:r>
              <a:rPr lang="en-US" altLang="zh-TW" sz="3000" b="1" dirty="0">
                <a:solidFill>
                  <a:schemeClr val="tx1"/>
                </a:solidFill>
              </a:rPr>
              <a:t> </a:t>
            </a:r>
            <a:r>
              <a:rPr lang="en-US" altLang="zh-TW" sz="3000" b="1" dirty="0" smtClean="0">
                <a:solidFill>
                  <a:schemeClr val="tx1"/>
                </a:solidFill>
              </a:rPr>
              <a:t>      </a:t>
            </a:r>
            <a:r>
              <a:rPr lang="zh-TW" altLang="zh-TW" sz="3000" b="1" dirty="0" smtClean="0">
                <a:solidFill>
                  <a:schemeClr val="tx1"/>
                </a:solidFill>
              </a:rPr>
              <a:t>握有</a:t>
            </a:r>
            <a:r>
              <a:rPr lang="zh-TW" altLang="zh-TW" sz="3000" b="1" dirty="0">
                <a:solidFill>
                  <a:schemeClr val="tx1"/>
                </a:solidFill>
              </a:rPr>
              <a:t>子公司投資股份為目的</a:t>
            </a:r>
            <a:r>
              <a:rPr lang="zh-TW" altLang="zh-TW" sz="3000" b="1" dirty="0" smtClean="0">
                <a:solidFill>
                  <a:schemeClr val="tx1"/>
                </a:solidFill>
              </a:rPr>
              <a:t>的又</a:t>
            </a:r>
            <a:r>
              <a:rPr lang="zh-TW" altLang="zh-TW" sz="3000" b="1" dirty="0">
                <a:solidFill>
                  <a:schemeClr val="tx1"/>
                </a:solidFill>
              </a:rPr>
              <a:t>叫做握股</a:t>
            </a:r>
            <a:r>
              <a:rPr lang="zh-TW" altLang="zh-TW" sz="3000" b="1" dirty="0" smtClean="0">
                <a:solidFill>
                  <a:schemeClr val="tx1"/>
                </a:solidFill>
              </a:rPr>
              <a:t>公司</a:t>
            </a:r>
            <a:endParaRPr lang="en-US" altLang="zh-TW" sz="3000" b="1" dirty="0" smtClean="0">
              <a:solidFill>
                <a:schemeClr val="tx1"/>
              </a:solidFill>
            </a:endParaRPr>
          </a:p>
          <a:p>
            <a:r>
              <a:rPr lang="en-US" altLang="zh-TW" sz="3000" b="1" dirty="0">
                <a:solidFill>
                  <a:schemeClr val="tx1"/>
                </a:solidFill>
              </a:rPr>
              <a:t> </a:t>
            </a:r>
            <a:r>
              <a:rPr lang="en-US" altLang="zh-TW" sz="3000" b="1" dirty="0" smtClean="0">
                <a:solidFill>
                  <a:schemeClr val="tx1"/>
                </a:solidFill>
              </a:rPr>
              <a:t>     </a:t>
            </a:r>
            <a:r>
              <a:rPr lang="zh-TW" altLang="zh-TW" sz="3000" b="1" dirty="0" smtClean="0">
                <a:solidFill>
                  <a:schemeClr val="tx1"/>
                </a:solidFill>
              </a:rPr>
              <a:t>（</a:t>
            </a:r>
            <a:r>
              <a:rPr lang="en-US" altLang="zh-TW" sz="3000" b="1" dirty="0">
                <a:solidFill>
                  <a:schemeClr val="tx1"/>
                </a:solidFill>
              </a:rPr>
              <a:t>Holding </a:t>
            </a:r>
            <a:r>
              <a:rPr lang="en-US" altLang="zh-TW" sz="3000" b="1" dirty="0" smtClean="0">
                <a:solidFill>
                  <a:schemeClr val="tx1"/>
                </a:solidFill>
              </a:rPr>
              <a:t>Company</a:t>
            </a:r>
            <a:r>
              <a:rPr lang="zh-TW" altLang="zh-TW" sz="3000" b="1" dirty="0" smtClean="0">
                <a:solidFill>
                  <a:schemeClr val="tx1"/>
                </a:solidFill>
              </a:rPr>
              <a:t>）。</a:t>
            </a:r>
            <a:endParaRPr lang="en-US" altLang="zh-TW" sz="3000" b="1" dirty="0" smtClean="0">
              <a:solidFill>
                <a:schemeClr val="tx1"/>
              </a:solidFill>
            </a:endParaRPr>
          </a:p>
          <a:p>
            <a:r>
              <a:rPr lang="en-US" altLang="zh-TW" sz="3000" b="1" dirty="0" smtClean="0">
                <a:solidFill>
                  <a:schemeClr val="tx1"/>
                </a:solidFill>
              </a:rPr>
              <a:t>(</a:t>
            </a:r>
            <a:r>
              <a:rPr lang="zh-TW" altLang="en-US" sz="3000" b="1" dirty="0" smtClean="0">
                <a:solidFill>
                  <a:schemeClr val="tx1"/>
                </a:solidFill>
              </a:rPr>
              <a:t>三</a:t>
            </a:r>
            <a:r>
              <a:rPr lang="en-US" altLang="zh-TW" sz="3000" b="1" dirty="0" smtClean="0">
                <a:solidFill>
                  <a:schemeClr val="tx1"/>
                </a:solidFill>
              </a:rPr>
              <a:t>)</a:t>
            </a:r>
            <a:r>
              <a:rPr lang="zh-TW" altLang="zh-TW" sz="3000" b="1" dirty="0" smtClean="0">
                <a:solidFill>
                  <a:schemeClr val="tx1"/>
                </a:solidFill>
              </a:rPr>
              <a:t>目的</a:t>
            </a:r>
            <a:r>
              <a:rPr lang="en-US" altLang="zh-TW" sz="3000" b="1" dirty="0" smtClean="0">
                <a:solidFill>
                  <a:schemeClr val="tx1"/>
                </a:solidFill>
              </a:rPr>
              <a:t> :</a:t>
            </a:r>
          </a:p>
          <a:p>
            <a:r>
              <a:rPr lang="en-US" altLang="zh-TW" sz="3000" b="1" dirty="0">
                <a:solidFill>
                  <a:schemeClr val="tx1"/>
                </a:solidFill>
              </a:rPr>
              <a:t> </a:t>
            </a:r>
            <a:r>
              <a:rPr lang="en-US" altLang="zh-TW" sz="3000" b="1" dirty="0" smtClean="0">
                <a:solidFill>
                  <a:schemeClr val="tx1"/>
                </a:solidFill>
              </a:rPr>
              <a:t> 1</a:t>
            </a:r>
            <a:r>
              <a:rPr lang="zh-TW" altLang="en-US" sz="3000" b="1" dirty="0" smtClean="0">
                <a:solidFill>
                  <a:schemeClr val="tx1"/>
                </a:solidFill>
              </a:rPr>
              <a:t>、</a:t>
            </a:r>
            <a:r>
              <a:rPr lang="zh-TW" altLang="zh-TW" sz="3000" b="1" dirty="0">
                <a:solidFill>
                  <a:schemeClr val="tx1"/>
                </a:solidFill>
              </a:rPr>
              <a:t>公司股票</a:t>
            </a:r>
            <a:r>
              <a:rPr lang="zh-TW" altLang="zh-TW" sz="3000" b="1" dirty="0" smtClean="0">
                <a:solidFill>
                  <a:schemeClr val="tx1"/>
                </a:solidFill>
              </a:rPr>
              <a:t>上市</a:t>
            </a:r>
            <a:endParaRPr lang="en-US" altLang="zh-TW" sz="3000" b="1" dirty="0" smtClean="0">
              <a:solidFill>
                <a:schemeClr val="tx1"/>
              </a:solidFill>
            </a:endParaRPr>
          </a:p>
          <a:p>
            <a:r>
              <a:rPr lang="en-US" altLang="zh-TW" sz="3000" b="1" dirty="0">
                <a:solidFill>
                  <a:schemeClr val="tx1"/>
                </a:solidFill>
              </a:rPr>
              <a:t> </a:t>
            </a:r>
            <a:r>
              <a:rPr lang="en-US" altLang="zh-TW" sz="3000" b="1" dirty="0" smtClean="0">
                <a:solidFill>
                  <a:schemeClr val="tx1"/>
                </a:solidFill>
              </a:rPr>
              <a:t> 2</a:t>
            </a:r>
            <a:r>
              <a:rPr lang="zh-TW" altLang="en-US" sz="3000" b="1" dirty="0" smtClean="0">
                <a:solidFill>
                  <a:schemeClr val="tx1"/>
                </a:solidFill>
              </a:rPr>
              <a:t>、</a:t>
            </a:r>
            <a:r>
              <a:rPr lang="zh-TW" altLang="zh-TW" sz="3000" b="1" dirty="0">
                <a:solidFill>
                  <a:schemeClr val="tx1"/>
                </a:solidFill>
              </a:rPr>
              <a:t>作為轉投資</a:t>
            </a:r>
            <a:r>
              <a:rPr lang="zh-TW" altLang="zh-TW" sz="3000" b="1" dirty="0" smtClean="0">
                <a:solidFill>
                  <a:schemeClr val="tx1"/>
                </a:solidFill>
              </a:rPr>
              <a:t>使用</a:t>
            </a:r>
            <a:r>
              <a:rPr lang="en-US" altLang="zh-TW" sz="3000" b="1" dirty="0" smtClean="0">
                <a:solidFill>
                  <a:schemeClr val="tx1"/>
                </a:solidFill>
              </a:rPr>
              <a:t> </a:t>
            </a:r>
          </a:p>
          <a:p>
            <a:r>
              <a:rPr lang="en-US" altLang="zh-TW" sz="3000" b="1" dirty="0">
                <a:solidFill>
                  <a:schemeClr val="tx1"/>
                </a:solidFill>
              </a:rPr>
              <a:t> </a:t>
            </a:r>
            <a:r>
              <a:rPr lang="en-US" altLang="zh-TW" sz="3000" b="1" dirty="0" smtClean="0">
                <a:solidFill>
                  <a:schemeClr val="tx1"/>
                </a:solidFill>
              </a:rPr>
              <a:t> 3</a:t>
            </a:r>
            <a:r>
              <a:rPr lang="zh-TW" altLang="en-US" sz="3000" b="1" dirty="0" smtClean="0">
                <a:solidFill>
                  <a:schemeClr val="tx1"/>
                </a:solidFill>
              </a:rPr>
              <a:t>、</a:t>
            </a:r>
            <a:r>
              <a:rPr lang="zh-TW" altLang="zh-TW" sz="3000" b="1" dirty="0">
                <a:solidFill>
                  <a:schemeClr val="tx1"/>
                </a:solidFill>
              </a:rPr>
              <a:t>當做控股公司便於資本</a:t>
            </a:r>
            <a:r>
              <a:rPr lang="zh-TW" altLang="zh-TW" sz="3000" b="1" dirty="0" smtClean="0">
                <a:solidFill>
                  <a:schemeClr val="tx1"/>
                </a:solidFill>
              </a:rPr>
              <a:t>運作</a:t>
            </a:r>
            <a:endParaRPr lang="en-US" altLang="zh-TW" sz="3000" b="1" dirty="0" smtClean="0">
              <a:solidFill>
                <a:schemeClr val="tx1"/>
              </a:solidFill>
            </a:endParaRPr>
          </a:p>
          <a:p>
            <a:r>
              <a:rPr lang="en-US" altLang="zh-TW" sz="3000" b="1" dirty="0">
                <a:solidFill>
                  <a:schemeClr val="tx1"/>
                </a:solidFill>
              </a:rPr>
              <a:t> </a:t>
            </a:r>
            <a:r>
              <a:rPr lang="en-US" altLang="zh-TW" sz="3000" b="1" dirty="0" smtClean="0">
                <a:solidFill>
                  <a:schemeClr val="tx1"/>
                </a:solidFill>
              </a:rPr>
              <a:t> 4</a:t>
            </a:r>
            <a:r>
              <a:rPr lang="zh-TW" altLang="en-US" sz="3000" b="1" dirty="0" smtClean="0">
                <a:solidFill>
                  <a:schemeClr val="tx1"/>
                </a:solidFill>
              </a:rPr>
              <a:t>、</a:t>
            </a:r>
            <a:r>
              <a:rPr lang="zh-TW" altLang="zh-TW" sz="3200" b="1" dirty="0">
                <a:solidFill>
                  <a:schemeClr val="tx1"/>
                </a:solidFill>
              </a:rPr>
              <a:t>合法的避稅操作方式</a:t>
            </a:r>
            <a:endParaRPr lang="en-US" altLang="zh-TW" sz="3000" b="1" dirty="0" smtClean="0">
              <a:solidFill>
                <a:schemeClr val="tx1"/>
              </a:solidFill>
            </a:endParaRPr>
          </a:p>
          <a:p>
            <a:r>
              <a:rPr lang="en-US" altLang="zh-TW" sz="3000" b="1" dirty="0">
                <a:solidFill>
                  <a:schemeClr val="tx1"/>
                </a:solidFill>
              </a:rPr>
              <a:t> </a:t>
            </a:r>
            <a:r>
              <a:rPr lang="en-US" altLang="zh-TW" sz="3000" b="1" dirty="0" smtClean="0">
                <a:solidFill>
                  <a:schemeClr val="tx1"/>
                </a:solidFill>
              </a:rPr>
              <a:t> </a:t>
            </a:r>
          </a:p>
        </p:txBody>
      </p:sp>
    </p:spTree>
    <p:extLst>
      <p:ext uri="{BB962C8B-B14F-4D97-AF65-F5344CB8AC3E}">
        <p14:creationId xmlns:p14="http://schemas.microsoft.com/office/powerpoint/2010/main" val="10923207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03648" y="836712"/>
            <a:ext cx="7019056"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a:t>第</a:t>
            </a:r>
            <a:r>
              <a:rPr lang="zh-TW" altLang="en-US" sz="4400" b="1" dirty="0"/>
              <a:t>三</a:t>
            </a:r>
            <a:r>
              <a:rPr lang="zh-TW" altLang="zh-TW" sz="4400" b="1" dirty="0"/>
              <a:t>章</a:t>
            </a:r>
            <a:r>
              <a:rPr lang="en-US" altLang="zh-TW" sz="4400" b="1" dirty="0"/>
              <a:t>  </a:t>
            </a:r>
            <a:r>
              <a:rPr lang="zh-TW" altLang="zh-TW" sz="4400" b="1" dirty="0"/>
              <a:t>國際貿易法的主體</a:t>
            </a:r>
            <a:r>
              <a:rPr lang="en-US" altLang="zh-TW" sz="4400" b="1" dirty="0"/>
              <a:t/>
            </a:r>
            <a:br>
              <a:rPr lang="en-US" altLang="zh-TW" sz="4400" b="1" dirty="0"/>
            </a:br>
            <a:r>
              <a:rPr lang="en-US" altLang="zh-TW" b="1" dirty="0"/>
              <a:t>         </a:t>
            </a:r>
            <a:r>
              <a:rPr lang="zh-TW" altLang="zh-TW" b="1" dirty="0" smtClean="0"/>
              <a:t>第一</a:t>
            </a:r>
            <a:r>
              <a:rPr lang="zh-TW" altLang="zh-TW" b="1" dirty="0"/>
              <a:t>節　公司</a:t>
            </a:r>
            <a:br>
              <a:rPr lang="zh-TW" altLang="zh-TW" b="1" dirty="0"/>
            </a:br>
            <a:r>
              <a:rPr lang="en-US" altLang="zh-TW" b="1" dirty="0" smtClean="0"/>
              <a:t>                 </a:t>
            </a:r>
            <a:r>
              <a:rPr lang="zh-TW" altLang="en-US" sz="3600" b="1" dirty="0" smtClean="0"/>
              <a:t>八</a:t>
            </a:r>
            <a:r>
              <a:rPr lang="zh-TW" altLang="zh-TW" sz="3600" b="1" dirty="0" smtClean="0"/>
              <a:t>、</a:t>
            </a:r>
            <a:r>
              <a:rPr lang="zh-TW" altLang="zh-TW" sz="3600" b="1" dirty="0"/>
              <a:t>境外</a:t>
            </a:r>
            <a:r>
              <a:rPr lang="zh-TW" altLang="zh-TW" sz="3600" b="1" dirty="0" smtClean="0"/>
              <a:t>公司</a:t>
            </a:r>
            <a:endParaRPr lang="zh-TW" altLang="en-US" sz="3600" b="1" dirty="0"/>
          </a:p>
        </p:txBody>
      </p:sp>
      <p:sp>
        <p:nvSpPr>
          <p:cNvPr id="3" name="文字版面配置區 2"/>
          <p:cNvSpPr>
            <a:spLocks noGrp="1"/>
          </p:cNvSpPr>
          <p:nvPr>
            <p:ph type="body" idx="1"/>
          </p:nvPr>
        </p:nvSpPr>
        <p:spPr>
          <a:xfrm>
            <a:off x="611560" y="2636912"/>
            <a:ext cx="8064896" cy="961256"/>
          </a:xfrm>
        </p:spPr>
        <p:txBody>
          <a:bodyPr>
            <a:noAutofit/>
          </a:bodyPr>
          <a:lstStyle/>
          <a:p>
            <a:r>
              <a:rPr lang="en-US" altLang="zh-TW" sz="3000" b="1" dirty="0" smtClean="0">
                <a:solidFill>
                  <a:schemeClr val="tx1"/>
                </a:solidFill>
              </a:rPr>
              <a:t>(</a:t>
            </a:r>
            <a:r>
              <a:rPr lang="zh-TW" altLang="en-US" sz="3000" b="1" dirty="0" smtClean="0">
                <a:solidFill>
                  <a:schemeClr val="tx1"/>
                </a:solidFill>
              </a:rPr>
              <a:t>四</a:t>
            </a:r>
            <a:r>
              <a:rPr lang="en-US" altLang="zh-TW" sz="3000" b="1" dirty="0" smtClean="0">
                <a:solidFill>
                  <a:schemeClr val="tx1"/>
                </a:solidFill>
              </a:rPr>
              <a:t>)</a:t>
            </a:r>
            <a:r>
              <a:rPr lang="zh-TW" altLang="zh-TW" sz="3200" b="1" dirty="0">
                <a:solidFill>
                  <a:schemeClr val="tx1"/>
                </a:solidFill>
              </a:rPr>
              <a:t>對境外公司的反制</a:t>
            </a:r>
            <a:r>
              <a:rPr lang="zh-TW" altLang="zh-TW" sz="3200" b="1" dirty="0" smtClean="0">
                <a:solidFill>
                  <a:schemeClr val="tx1"/>
                </a:solidFill>
              </a:rPr>
              <a:t>措施</a:t>
            </a:r>
            <a:r>
              <a:rPr lang="en-US" altLang="zh-TW" sz="3200" b="1" dirty="0" smtClean="0">
                <a:solidFill>
                  <a:schemeClr val="tx1"/>
                </a:solidFill>
              </a:rPr>
              <a:t> : </a:t>
            </a:r>
            <a:r>
              <a:rPr lang="zh-TW" altLang="zh-TW" sz="3200" b="1" dirty="0" smtClean="0">
                <a:solidFill>
                  <a:schemeClr val="tx1"/>
                </a:solidFill>
              </a:rPr>
              <a:t>從稅收</a:t>
            </a:r>
            <a:r>
              <a:rPr lang="zh-TW" altLang="zh-TW" sz="3200" b="1" dirty="0">
                <a:solidFill>
                  <a:schemeClr val="tx1"/>
                </a:solidFill>
              </a:rPr>
              <a:t>反</a:t>
            </a:r>
            <a:r>
              <a:rPr lang="zh-TW" altLang="zh-TW" sz="3200" b="1" dirty="0" smtClean="0">
                <a:solidFill>
                  <a:schemeClr val="tx1"/>
                </a:solidFill>
              </a:rPr>
              <a:t>制</a:t>
            </a:r>
            <a:endParaRPr lang="en-US" altLang="zh-TW" sz="3200" b="1" dirty="0" smtClean="0">
              <a:solidFill>
                <a:schemeClr val="tx1"/>
              </a:solidFill>
            </a:endParaRPr>
          </a:p>
          <a:p>
            <a:r>
              <a:rPr lang="en-US" altLang="zh-TW" sz="3200" b="1" dirty="0">
                <a:solidFill>
                  <a:schemeClr val="tx1"/>
                </a:solidFill>
              </a:rPr>
              <a:t> </a:t>
            </a:r>
            <a:r>
              <a:rPr lang="en-US" altLang="zh-TW" sz="3200" b="1" dirty="0" smtClean="0">
                <a:solidFill>
                  <a:schemeClr val="tx1"/>
                </a:solidFill>
              </a:rPr>
              <a:t>  1</a:t>
            </a:r>
            <a:r>
              <a:rPr lang="zh-TW" altLang="en-US" sz="3200" b="1" dirty="0" smtClean="0">
                <a:solidFill>
                  <a:schemeClr val="tx1"/>
                </a:solidFill>
              </a:rPr>
              <a:t>、</a:t>
            </a:r>
            <a:r>
              <a:rPr lang="zh-TW" altLang="zh-TW" sz="3200" b="1" dirty="0" smtClean="0">
                <a:solidFill>
                  <a:schemeClr val="tx1"/>
                </a:solidFill>
              </a:rPr>
              <a:t>美國</a:t>
            </a:r>
            <a:r>
              <a:rPr lang="en-US" altLang="zh-TW" sz="3200" b="1" dirty="0" smtClean="0">
                <a:solidFill>
                  <a:schemeClr val="tx1"/>
                </a:solidFill>
              </a:rPr>
              <a:t>1962</a:t>
            </a:r>
            <a:r>
              <a:rPr lang="zh-TW" altLang="zh-TW" sz="3200" b="1" dirty="0">
                <a:solidFill>
                  <a:schemeClr val="tx1"/>
                </a:solidFill>
              </a:rPr>
              <a:t>年制定的國內收入</a:t>
            </a:r>
            <a:r>
              <a:rPr lang="zh-TW" altLang="zh-TW" sz="3200" b="1" dirty="0" smtClean="0">
                <a:solidFill>
                  <a:schemeClr val="tx1"/>
                </a:solidFill>
              </a:rPr>
              <a:t>法典</a:t>
            </a:r>
            <a:r>
              <a:rPr lang="en-US" altLang="zh-TW" sz="3200" b="1" dirty="0" smtClean="0">
                <a:solidFill>
                  <a:schemeClr val="tx1"/>
                </a:solidFill>
              </a:rPr>
              <a:t>: </a:t>
            </a:r>
          </a:p>
          <a:p>
            <a:r>
              <a:rPr lang="en-US" altLang="zh-TW" sz="3200" b="1" dirty="0">
                <a:solidFill>
                  <a:schemeClr val="tx1"/>
                </a:solidFill>
              </a:rPr>
              <a:t> </a:t>
            </a:r>
            <a:r>
              <a:rPr lang="en-US" altLang="zh-TW" sz="3200" b="1" dirty="0" smtClean="0">
                <a:solidFill>
                  <a:schemeClr val="tx1"/>
                </a:solidFill>
              </a:rPr>
              <a:t>        </a:t>
            </a:r>
            <a:r>
              <a:rPr lang="zh-TW" altLang="zh-TW" sz="3200" b="1" dirty="0" smtClean="0">
                <a:solidFill>
                  <a:schemeClr val="tx1"/>
                </a:solidFill>
              </a:rPr>
              <a:t>針對</a:t>
            </a:r>
            <a:r>
              <a:rPr lang="zh-TW" altLang="zh-TW" sz="3200" b="1" dirty="0">
                <a:solidFill>
                  <a:schemeClr val="tx1"/>
                </a:solidFill>
              </a:rPr>
              <a:t>外國子公司的那些收入應該在</a:t>
            </a:r>
            <a:r>
              <a:rPr lang="zh-TW" altLang="zh-TW" sz="3200" b="1" dirty="0" smtClean="0">
                <a:solidFill>
                  <a:schemeClr val="tx1"/>
                </a:solidFill>
              </a:rPr>
              <a:t>美國</a:t>
            </a:r>
            <a:endParaRPr lang="en-US" altLang="zh-TW" sz="3200" b="1" dirty="0" smtClean="0">
              <a:solidFill>
                <a:schemeClr val="tx1"/>
              </a:solidFill>
            </a:endParaRPr>
          </a:p>
          <a:p>
            <a:r>
              <a:rPr lang="en-US" altLang="zh-TW" sz="3200" b="1" dirty="0">
                <a:solidFill>
                  <a:schemeClr val="tx1"/>
                </a:solidFill>
              </a:rPr>
              <a:t> </a:t>
            </a:r>
            <a:r>
              <a:rPr lang="en-US" altLang="zh-TW" sz="3200" b="1" dirty="0" smtClean="0">
                <a:solidFill>
                  <a:schemeClr val="tx1"/>
                </a:solidFill>
              </a:rPr>
              <a:t>        </a:t>
            </a:r>
            <a:r>
              <a:rPr lang="zh-TW" altLang="zh-TW" sz="3200" b="1" dirty="0" smtClean="0">
                <a:solidFill>
                  <a:schemeClr val="tx1"/>
                </a:solidFill>
              </a:rPr>
              <a:t>繳納稅收</a:t>
            </a:r>
            <a:endParaRPr lang="en-US" altLang="zh-TW" sz="3200" b="1" dirty="0" smtClean="0">
              <a:solidFill>
                <a:schemeClr val="tx1"/>
              </a:solidFill>
            </a:endParaRPr>
          </a:p>
          <a:p>
            <a:r>
              <a:rPr lang="en-US" altLang="zh-TW" sz="3200" b="1" dirty="0">
                <a:solidFill>
                  <a:schemeClr val="tx1"/>
                </a:solidFill>
              </a:rPr>
              <a:t> </a:t>
            </a:r>
            <a:r>
              <a:rPr lang="en-US" altLang="zh-TW" sz="3200" b="1" dirty="0" smtClean="0">
                <a:solidFill>
                  <a:schemeClr val="tx1"/>
                </a:solidFill>
              </a:rPr>
              <a:t>  2</a:t>
            </a:r>
            <a:r>
              <a:rPr lang="zh-TW" altLang="en-US" sz="3200" b="1" dirty="0" smtClean="0">
                <a:solidFill>
                  <a:schemeClr val="tx1"/>
                </a:solidFill>
              </a:rPr>
              <a:t>、</a:t>
            </a:r>
            <a:r>
              <a:rPr lang="zh-TW" altLang="zh-TW" sz="3200" b="1" dirty="0" smtClean="0">
                <a:solidFill>
                  <a:schemeClr val="tx1"/>
                </a:solidFill>
              </a:rPr>
              <a:t>歐盟</a:t>
            </a:r>
            <a:r>
              <a:rPr lang="en-US" altLang="zh-TW" sz="3200" b="1" dirty="0">
                <a:solidFill>
                  <a:schemeClr val="tx1"/>
                </a:solidFill>
              </a:rPr>
              <a:t>2004</a:t>
            </a:r>
            <a:r>
              <a:rPr lang="zh-TW" altLang="zh-TW" sz="3200" b="1" dirty="0">
                <a:solidFill>
                  <a:schemeClr val="tx1"/>
                </a:solidFill>
              </a:rPr>
              <a:t>年元月新的「儲蓄稅收法</a:t>
            </a:r>
            <a:r>
              <a:rPr lang="zh-TW" altLang="zh-TW" sz="3200" b="1" dirty="0" smtClean="0">
                <a:solidFill>
                  <a:schemeClr val="tx1"/>
                </a:solidFill>
              </a:rPr>
              <a:t>」</a:t>
            </a:r>
            <a:r>
              <a:rPr lang="en-US" altLang="zh-TW" sz="3200" b="1" dirty="0" smtClean="0">
                <a:solidFill>
                  <a:schemeClr val="tx1"/>
                </a:solidFill>
              </a:rPr>
              <a:t>: </a:t>
            </a:r>
          </a:p>
          <a:p>
            <a:r>
              <a:rPr lang="en-US" altLang="zh-TW" sz="3200" b="1" dirty="0">
                <a:solidFill>
                  <a:schemeClr val="tx1"/>
                </a:solidFill>
              </a:rPr>
              <a:t> </a:t>
            </a:r>
            <a:r>
              <a:rPr lang="en-US" altLang="zh-TW" sz="3200" b="1" dirty="0" smtClean="0">
                <a:solidFill>
                  <a:schemeClr val="tx1"/>
                </a:solidFill>
              </a:rPr>
              <a:t>        </a:t>
            </a:r>
            <a:r>
              <a:rPr lang="zh-TW" altLang="zh-TW" sz="3200" b="1" dirty="0" smtClean="0">
                <a:solidFill>
                  <a:schemeClr val="tx1"/>
                </a:solidFill>
              </a:rPr>
              <a:t>反</a:t>
            </a:r>
            <a:r>
              <a:rPr lang="zh-TW" altLang="zh-TW" sz="3200" b="1" dirty="0">
                <a:solidFill>
                  <a:schemeClr val="tx1"/>
                </a:solidFill>
              </a:rPr>
              <a:t>制境外避稅</a:t>
            </a:r>
            <a:endParaRPr lang="en-US" altLang="zh-TW" sz="3200" b="1" dirty="0" smtClean="0">
              <a:solidFill>
                <a:schemeClr val="tx1"/>
              </a:solidFill>
            </a:endParaRPr>
          </a:p>
          <a:p>
            <a:r>
              <a:rPr lang="en-US" altLang="zh-TW" sz="3200" b="1" dirty="0">
                <a:solidFill>
                  <a:schemeClr val="tx1"/>
                </a:solidFill>
              </a:rPr>
              <a:t> </a:t>
            </a:r>
            <a:r>
              <a:rPr lang="en-US" altLang="zh-TW" sz="3200" b="1" dirty="0" smtClean="0">
                <a:solidFill>
                  <a:schemeClr val="tx1"/>
                </a:solidFill>
              </a:rPr>
              <a:t>      </a:t>
            </a:r>
            <a:endParaRPr lang="en-US" altLang="zh-TW" sz="3000" b="1" dirty="0" smtClean="0">
              <a:solidFill>
                <a:schemeClr val="tx1"/>
              </a:solidFill>
            </a:endParaRPr>
          </a:p>
        </p:txBody>
      </p:sp>
    </p:spTree>
    <p:extLst>
      <p:ext uri="{BB962C8B-B14F-4D97-AF65-F5344CB8AC3E}">
        <p14:creationId xmlns:p14="http://schemas.microsoft.com/office/powerpoint/2010/main" val="5440202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03648" y="836712"/>
            <a:ext cx="7019056"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a:t>第</a:t>
            </a:r>
            <a:r>
              <a:rPr lang="zh-TW" altLang="en-US" sz="4400" b="1" dirty="0"/>
              <a:t>三</a:t>
            </a:r>
            <a:r>
              <a:rPr lang="zh-TW" altLang="zh-TW" sz="4400" b="1" dirty="0"/>
              <a:t>章</a:t>
            </a:r>
            <a:r>
              <a:rPr lang="en-US" altLang="zh-TW" sz="4400" b="1" dirty="0"/>
              <a:t>  </a:t>
            </a:r>
            <a:r>
              <a:rPr lang="zh-TW" altLang="zh-TW" sz="4400" b="1" dirty="0"/>
              <a:t>國際貿易法的主體</a:t>
            </a:r>
            <a:r>
              <a:rPr lang="en-US" altLang="zh-TW" sz="4400" b="1" dirty="0"/>
              <a:t/>
            </a:r>
            <a:br>
              <a:rPr lang="en-US" altLang="zh-TW" sz="4400" b="1" dirty="0"/>
            </a:br>
            <a:r>
              <a:rPr lang="en-US" altLang="zh-TW" b="1" dirty="0"/>
              <a:t>         </a:t>
            </a:r>
            <a:r>
              <a:rPr lang="zh-TW" altLang="zh-TW" b="1" dirty="0" smtClean="0"/>
              <a:t>第一</a:t>
            </a:r>
            <a:r>
              <a:rPr lang="zh-TW" altLang="zh-TW" b="1" dirty="0"/>
              <a:t>節　公司</a:t>
            </a:r>
            <a:br>
              <a:rPr lang="zh-TW" altLang="zh-TW" b="1" dirty="0"/>
            </a:br>
            <a:r>
              <a:rPr lang="en-US" altLang="zh-TW" b="1" dirty="0" smtClean="0"/>
              <a:t>                 </a:t>
            </a:r>
            <a:r>
              <a:rPr lang="zh-TW" altLang="en-US" sz="3600" b="1" dirty="0" smtClean="0"/>
              <a:t>八</a:t>
            </a:r>
            <a:r>
              <a:rPr lang="zh-TW" altLang="zh-TW" sz="3600" b="1" dirty="0" smtClean="0"/>
              <a:t>、</a:t>
            </a:r>
            <a:r>
              <a:rPr lang="zh-TW" altLang="zh-TW" sz="3600" b="1" dirty="0"/>
              <a:t>境外</a:t>
            </a:r>
            <a:r>
              <a:rPr lang="zh-TW" altLang="zh-TW" sz="3600" b="1" dirty="0" smtClean="0"/>
              <a:t>公司</a:t>
            </a:r>
            <a:endParaRPr lang="zh-TW" altLang="en-US" sz="3600" b="1" dirty="0"/>
          </a:p>
        </p:txBody>
      </p:sp>
      <p:sp>
        <p:nvSpPr>
          <p:cNvPr id="3" name="文字版面配置區 2"/>
          <p:cNvSpPr>
            <a:spLocks noGrp="1"/>
          </p:cNvSpPr>
          <p:nvPr>
            <p:ph type="body" idx="1"/>
          </p:nvPr>
        </p:nvSpPr>
        <p:spPr>
          <a:xfrm>
            <a:off x="179512" y="2636912"/>
            <a:ext cx="8784976" cy="961256"/>
          </a:xfrm>
        </p:spPr>
        <p:txBody>
          <a:bodyPr>
            <a:noAutofit/>
          </a:bodyPr>
          <a:lstStyle/>
          <a:p>
            <a:r>
              <a:rPr lang="en-US" altLang="zh-TW" sz="3000" b="1" dirty="0" smtClean="0">
                <a:solidFill>
                  <a:schemeClr val="tx1"/>
                </a:solidFill>
              </a:rPr>
              <a:t>(</a:t>
            </a:r>
            <a:r>
              <a:rPr lang="zh-TW" altLang="en-US" sz="3000" b="1" dirty="0" smtClean="0">
                <a:solidFill>
                  <a:schemeClr val="tx1"/>
                </a:solidFill>
              </a:rPr>
              <a:t>五</a:t>
            </a:r>
            <a:r>
              <a:rPr lang="en-US" altLang="zh-TW" sz="3000" b="1" dirty="0" smtClean="0">
                <a:solidFill>
                  <a:schemeClr val="tx1"/>
                </a:solidFill>
              </a:rPr>
              <a:t>)</a:t>
            </a:r>
            <a:r>
              <a:rPr lang="en-US" altLang="zh-TW" sz="3000" dirty="0" smtClean="0"/>
              <a:t> </a:t>
            </a:r>
            <a:r>
              <a:rPr lang="en-US" altLang="zh-TW" sz="3000" b="1" dirty="0">
                <a:solidFill>
                  <a:schemeClr val="tx1"/>
                </a:solidFill>
              </a:rPr>
              <a:t>OBU</a:t>
            </a:r>
            <a:r>
              <a:rPr lang="zh-TW" altLang="zh-TW" sz="3000" b="1" dirty="0">
                <a:solidFill>
                  <a:schemeClr val="tx1"/>
                </a:solidFill>
              </a:rPr>
              <a:t>（</a:t>
            </a:r>
            <a:r>
              <a:rPr lang="en-US" altLang="zh-TW" sz="3000" b="1" dirty="0">
                <a:solidFill>
                  <a:schemeClr val="tx1"/>
                </a:solidFill>
              </a:rPr>
              <a:t>Offshore Banking </a:t>
            </a:r>
            <a:r>
              <a:rPr lang="en-US" altLang="zh-TW" sz="3000" b="1" dirty="0" smtClean="0">
                <a:solidFill>
                  <a:schemeClr val="tx1"/>
                </a:solidFill>
              </a:rPr>
              <a:t>unit; </a:t>
            </a:r>
            <a:r>
              <a:rPr lang="zh-TW" altLang="zh-TW" sz="3000" b="1" dirty="0" smtClean="0">
                <a:solidFill>
                  <a:schemeClr val="tx1"/>
                </a:solidFill>
              </a:rPr>
              <a:t>境外金融中心）</a:t>
            </a:r>
            <a:endParaRPr lang="en-US" altLang="zh-TW" sz="3000" b="1" dirty="0" smtClean="0">
              <a:solidFill>
                <a:schemeClr val="tx1"/>
              </a:solidFill>
            </a:endParaRPr>
          </a:p>
          <a:p>
            <a:r>
              <a:rPr lang="en-US" altLang="zh-TW" sz="3000" b="1" dirty="0">
                <a:solidFill>
                  <a:schemeClr val="tx1"/>
                </a:solidFill>
              </a:rPr>
              <a:t> </a:t>
            </a:r>
            <a:r>
              <a:rPr lang="en-US" altLang="zh-TW" sz="3000" b="1" dirty="0" smtClean="0">
                <a:solidFill>
                  <a:schemeClr val="tx1"/>
                </a:solidFill>
              </a:rPr>
              <a:t>  1</a:t>
            </a:r>
            <a:r>
              <a:rPr lang="zh-TW" altLang="en-US" sz="3000" b="1" dirty="0" smtClean="0">
                <a:solidFill>
                  <a:schemeClr val="tx1"/>
                </a:solidFill>
              </a:rPr>
              <a:t>、</a:t>
            </a:r>
            <a:r>
              <a:rPr lang="zh-TW" altLang="zh-TW" sz="3200" b="1" dirty="0">
                <a:solidFill>
                  <a:schemeClr val="tx1"/>
                </a:solidFill>
              </a:rPr>
              <a:t>法</a:t>
            </a:r>
            <a:r>
              <a:rPr lang="zh-TW" altLang="zh-TW" sz="3200" b="1" dirty="0" smtClean="0">
                <a:solidFill>
                  <a:schemeClr val="tx1"/>
                </a:solidFill>
              </a:rPr>
              <a:t>源</a:t>
            </a:r>
            <a:r>
              <a:rPr lang="en-US" altLang="zh-TW" sz="3200" b="1" dirty="0" smtClean="0">
                <a:solidFill>
                  <a:schemeClr val="tx1"/>
                </a:solidFill>
              </a:rPr>
              <a:t> :</a:t>
            </a:r>
            <a:r>
              <a:rPr lang="zh-TW" altLang="zh-TW" sz="3200" b="1" dirty="0" smtClean="0">
                <a:solidFill>
                  <a:schemeClr val="tx1"/>
                </a:solidFill>
              </a:rPr>
              <a:t>是</a:t>
            </a:r>
            <a:r>
              <a:rPr lang="zh-TW" altLang="zh-TW" sz="3200" b="1" dirty="0">
                <a:solidFill>
                  <a:schemeClr val="tx1"/>
                </a:solidFill>
              </a:rPr>
              <a:t>政府頒布的「國際金融業務條例</a:t>
            </a:r>
            <a:r>
              <a:rPr lang="zh-TW" altLang="zh-TW" sz="3200" b="1" dirty="0" smtClean="0">
                <a:solidFill>
                  <a:schemeClr val="tx1"/>
                </a:solidFill>
              </a:rPr>
              <a:t>」</a:t>
            </a:r>
            <a:r>
              <a:rPr lang="zh-TW" altLang="en-US" sz="3200" b="1" dirty="0" smtClean="0">
                <a:solidFill>
                  <a:schemeClr val="tx1"/>
                </a:solidFill>
              </a:rPr>
              <a:t>。</a:t>
            </a:r>
            <a:endParaRPr lang="en-US" altLang="zh-TW" sz="3200" b="1" dirty="0" smtClean="0">
              <a:solidFill>
                <a:schemeClr val="tx1"/>
              </a:solidFill>
            </a:endParaRPr>
          </a:p>
          <a:p>
            <a:r>
              <a:rPr lang="en-US" altLang="zh-TW" sz="3200" b="1" dirty="0">
                <a:solidFill>
                  <a:schemeClr val="tx1"/>
                </a:solidFill>
              </a:rPr>
              <a:t> </a:t>
            </a:r>
            <a:r>
              <a:rPr lang="en-US" altLang="zh-TW" sz="3200" b="1" dirty="0" smtClean="0">
                <a:solidFill>
                  <a:schemeClr val="tx1"/>
                </a:solidFill>
              </a:rPr>
              <a:t>  2</a:t>
            </a:r>
            <a:r>
              <a:rPr lang="zh-TW" altLang="en-US" sz="3200" b="1" dirty="0" smtClean="0">
                <a:solidFill>
                  <a:schemeClr val="tx1"/>
                </a:solidFill>
              </a:rPr>
              <a:t>、</a:t>
            </a:r>
            <a:r>
              <a:rPr lang="zh-TW" altLang="zh-TW" sz="3200" b="1" dirty="0">
                <a:solidFill>
                  <a:schemeClr val="tx1"/>
                </a:solidFill>
              </a:rPr>
              <a:t>業務範圍</a:t>
            </a:r>
            <a:r>
              <a:rPr lang="en-US" altLang="zh-TW" sz="3200" b="1" dirty="0">
                <a:solidFill>
                  <a:schemeClr val="tx1"/>
                </a:solidFill>
              </a:rPr>
              <a:t> :</a:t>
            </a:r>
            <a:r>
              <a:rPr lang="zh-TW" altLang="zh-TW" sz="3200" b="1" dirty="0">
                <a:solidFill>
                  <a:schemeClr val="tx1"/>
                </a:solidFill>
              </a:rPr>
              <a:t>包括信用狀的開發、通知、押匯</a:t>
            </a:r>
            <a:r>
              <a:rPr lang="zh-TW" altLang="zh-TW" sz="3200" b="1" dirty="0" smtClean="0">
                <a:solidFill>
                  <a:schemeClr val="tx1"/>
                </a:solidFill>
              </a:rPr>
              <a:t>、</a:t>
            </a:r>
            <a:endParaRPr lang="en-US" altLang="zh-TW" sz="3200" b="1" dirty="0" smtClean="0">
              <a:solidFill>
                <a:schemeClr val="tx1"/>
              </a:solidFill>
            </a:endParaRPr>
          </a:p>
          <a:p>
            <a:r>
              <a:rPr lang="en-US" altLang="zh-TW" sz="3200" b="1" dirty="0">
                <a:solidFill>
                  <a:schemeClr val="tx1"/>
                </a:solidFill>
              </a:rPr>
              <a:t> </a:t>
            </a:r>
            <a:r>
              <a:rPr lang="en-US" altLang="zh-TW" sz="3200" b="1" dirty="0" smtClean="0">
                <a:solidFill>
                  <a:schemeClr val="tx1"/>
                </a:solidFill>
              </a:rPr>
              <a:t>                            </a:t>
            </a:r>
            <a:r>
              <a:rPr lang="zh-TW" altLang="zh-TW" sz="3200" b="1" dirty="0" smtClean="0">
                <a:solidFill>
                  <a:schemeClr val="tx1"/>
                </a:solidFill>
              </a:rPr>
              <a:t>匯款</a:t>
            </a:r>
            <a:r>
              <a:rPr lang="zh-TW" altLang="zh-TW" sz="3200" b="1" dirty="0">
                <a:solidFill>
                  <a:schemeClr val="tx1"/>
                </a:solidFill>
              </a:rPr>
              <a:t>、外幣存款放款業務。</a:t>
            </a:r>
            <a:endParaRPr lang="en-US" altLang="zh-TW" sz="3200" b="1" dirty="0">
              <a:solidFill>
                <a:schemeClr val="tx1"/>
              </a:solidFill>
            </a:endParaRPr>
          </a:p>
          <a:p>
            <a:r>
              <a:rPr lang="en-US" altLang="zh-TW" sz="3200" b="1" dirty="0" smtClean="0">
                <a:solidFill>
                  <a:schemeClr val="tx1"/>
                </a:solidFill>
              </a:rPr>
              <a:t>   3</a:t>
            </a:r>
            <a:r>
              <a:rPr lang="zh-TW" altLang="en-US" sz="3200" b="1" dirty="0" smtClean="0">
                <a:solidFill>
                  <a:schemeClr val="tx1"/>
                </a:solidFill>
              </a:rPr>
              <a:t>、</a:t>
            </a:r>
            <a:r>
              <a:rPr lang="zh-TW" altLang="zh-TW" sz="3200" b="1" dirty="0">
                <a:solidFill>
                  <a:schemeClr val="tx1"/>
                </a:solidFill>
              </a:rPr>
              <a:t>特點</a:t>
            </a:r>
            <a:r>
              <a:rPr lang="en-US" altLang="zh-TW" sz="3200" b="1" dirty="0">
                <a:solidFill>
                  <a:schemeClr val="tx1"/>
                </a:solidFill>
              </a:rPr>
              <a:t> : (1)</a:t>
            </a:r>
            <a:r>
              <a:rPr lang="zh-TW" altLang="en-US" sz="3200" b="1" dirty="0" smtClean="0">
                <a:solidFill>
                  <a:schemeClr val="tx1"/>
                </a:solidFill>
              </a:rPr>
              <a:t>免</a:t>
            </a:r>
            <a:r>
              <a:rPr lang="zh-TW" altLang="zh-TW" sz="3200" b="1" dirty="0" smtClean="0">
                <a:solidFill>
                  <a:schemeClr val="tx1"/>
                </a:solidFill>
              </a:rPr>
              <a:t>繳納所得稅</a:t>
            </a:r>
            <a:r>
              <a:rPr lang="zh-TW" altLang="en-US" sz="3200" b="1" dirty="0" smtClean="0">
                <a:solidFill>
                  <a:schemeClr val="tx1"/>
                </a:solidFill>
              </a:rPr>
              <a:t>、</a:t>
            </a:r>
            <a:r>
              <a:rPr lang="zh-TW" altLang="zh-TW" sz="3200" b="1" dirty="0">
                <a:solidFill>
                  <a:schemeClr val="tx1"/>
                </a:solidFill>
              </a:rPr>
              <a:t>存款利息免稅</a:t>
            </a:r>
            <a:r>
              <a:rPr lang="en-US" altLang="zh-TW" sz="3200" b="1" dirty="0">
                <a:solidFill>
                  <a:schemeClr val="tx1"/>
                </a:solidFill>
              </a:rPr>
              <a:t> </a:t>
            </a:r>
            <a:endParaRPr lang="en-US" altLang="zh-TW" sz="3200" b="1" dirty="0" smtClean="0">
              <a:solidFill>
                <a:schemeClr val="tx1"/>
              </a:solidFill>
            </a:endParaRPr>
          </a:p>
          <a:p>
            <a:r>
              <a:rPr lang="en-US" altLang="zh-TW" sz="3200" b="1" dirty="0">
                <a:solidFill>
                  <a:schemeClr val="tx1"/>
                </a:solidFill>
              </a:rPr>
              <a:t> </a:t>
            </a:r>
            <a:r>
              <a:rPr lang="en-US" altLang="zh-TW" sz="3200" b="1" dirty="0" smtClean="0">
                <a:solidFill>
                  <a:schemeClr val="tx1"/>
                </a:solidFill>
              </a:rPr>
              <a:t>                    (</a:t>
            </a:r>
            <a:r>
              <a:rPr lang="en-US" altLang="zh-TW" sz="3200" b="1" dirty="0">
                <a:solidFill>
                  <a:schemeClr val="tx1"/>
                </a:solidFill>
              </a:rPr>
              <a:t>2</a:t>
            </a:r>
            <a:r>
              <a:rPr lang="en-US" altLang="zh-TW" sz="3200" b="1" dirty="0" smtClean="0">
                <a:solidFill>
                  <a:schemeClr val="tx1"/>
                </a:solidFill>
              </a:rPr>
              <a:t>)</a:t>
            </a:r>
            <a:r>
              <a:rPr lang="zh-TW" altLang="zh-TW" sz="3200" b="1" dirty="0">
                <a:solidFill>
                  <a:schemeClr val="tx1"/>
                </a:solidFill>
              </a:rPr>
              <a:t>不受管理外匯條例的</a:t>
            </a:r>
            <a:r>
              <a:rPr lang="zh-TW" altLang="zh-TW" sz="3200" b="1" dirty="0" smtClean="0">
                <a:solidFill>
                  <a:schemeClr val="tx1"/>
                </a:solidFill>
              </a:rPr>
              <a:t>限制</a:t>
            </a:r>
            <a:endParaRPr lang="en-US" altLang="zh-TW" sz="3200" b="1" dirty="0" smtClean="0">
              <a:solidFill>
                <a:schemeClr val="tx1"/>
              </a:solidFill>
            </a:endParaRPr>
          </a:p>
          <a:p>
            <a:r>
              <a:rPr lang="en-US" altLang="zh-TW" sz="3200" b="1" dirty="0">
                <a:solidFill>
                  <a:schemeClr val="tx1"/>
                </a:solidFill>
              </a:rPr>
              <a:t> </a:t>
            </a:r>
            <a:r>
              <a:rPr lang="en-US" altLang="zh-TW" sz="3200" b="1" dirty="0" smtClean="0">
                <a:solidFill>
                  <a:schemeClr val="tx1"/>
                </a:solidFill>
              </a:rPr>
              <a:t>                    (</a:t>
            </a:r>
            <a:r>
              <a:rPr lang="en-US" altLang="zh-TW" sz="3200" b="1" dirty="0">
                <a:solidFill>
                  <a:schemeClr val="tx1"/>
                </a:solidFill>
              </a:rPr>
              <a:t>3</a:t>
            </a:r>
            <a:r>
              <a:rPr lang="en-US" altLang="zh-TW" sz="3200" b="1" dirty="0" smtClean="0">
                <a:solidFill>
                  <a:schemeClr val="tx1"/>
                </a:solidFill>
              </a:rPr>
              <a:t>)</a:t>
            </a:r>
            <a:r>
              <a:rPr lang="zh-TW" altLang="zh-TW" sz="3200" b="1" dirty="0">
                <a:solidFill>
                  <a:schemeClr val="tx1"/>
                </a:solidFill>
              </a:rPr>
              <a:t>對第三人無提供資料義務</a:t>
            </a:r>
            <a:endParaRPr lang="en-US" altLang="zh-TW" sz="3000" b="1" dirty="0">
              <a:solidFill>
                <a:schemeClr val="tx1"/>
              </a:solidFill>
            </a:endParaRPr>
          </a:p>
          <a:p>
            <a:r>
              <a:rPr lang="zh-TW" altLang="zh-TW" sz="3200" dirty="0" smtClean="0"/>
              <a:t> </a:t>
            </a:r>
            <a:endParaRPr lang="en-US" altLang="zh-TW" sz="3000" b="1" dirty="0" smtClean="0">
              <a:solidFill>
                <a:schemeClr val="tx1"/>
              </a:solidFill>
            </a:endParaRPr>
          </a:p>
        </p:txBody>
      </p:sp>
    </p:spTree>
    <p:extLst>
      <p:ext uri="{BB962C8B-B14F-4D97-AF65-F5344CB8AC3E}">
        <p14:creationId xmlns:p14="http://schemas.microsoft.com/office/powerpoint/2010/main" val="271263761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836712"/>
            <a:ext cx="7595120"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a:t>第</a:t>
            </a:r>
            <a:r>
              <a:rPr lang="zh-TW" altLang="en-US" sz="4400" b="1" dirty="0"/>
              <a:t>三</a:t>
            </a:r>
            <a:r>
              <a:rPr lang="zh-TW" altLang="zh-TW" sz="4400" b="1" dirty="0"/>
              <a:t>章</a:t>
            </a:r>
            <a:r>
              <a:rPr lang="en-US" altLang="zh-TW" sz="4400" b="1" dirty="0"/>
              <a:t>  </a:t>
            </a:r>
            <a:r>
              <a:rPr lang="zh-TW" altLang="zh-TW" sz="4400" b="1" dirty="0"/>
              <a:t>國際貿易法的主體</a:t>
            </a:r>
            <a:r>
              <a:rPr lang="en-US" altLang="zh-TW" sz="4400" b="1" dirty="0"/>
              <a:t/>
            </a:r>
            <a:br>
              <a:rPr lang="en-US" altLang="zh-TW" sz="4400" b="1" dirty="0"/>
            </a:br>
            <a:r>
              <a:rPr lang="en-US" altLang="zh-TW" b="1" dirty="0"/>
              <a:t>         </a:t>
            </a:r>
            <a:r>
              <a:rPr lang="zh-TW" altLang="zh-TW" b="1" dirty="0" smtClean="0"/>
              <a:t>第</a:t>
            </a:r>
            <a:r>
              <a:rPr lang="zh-TW" altLang="en-US" b="1" dirty="0" smtClean="0"/>
              <a:t>二</a:t>
            </a:r>
            <a:r>
              <a:rPr lang="zh-TW" altLang="zh-TW" b="1" dirty="0" smtClean="0"/>
              <a:t>節</a:t>
            </a:r>
            <a:r>
              <a:rPr lang="zh-TW" altLang="zh-TW" b="1" dirty="0"/>
              <a:t>　政府及區域經濟組織</a:t>
            </a:r>
            <a:br>
              <a:rPr lang="zh-TW" altLang="zh-TW" b="1" dirty="0"/>
            </a:br>
            <a:r>
              <a:rPr lang="en-US" altLang="zh-TW" b="1" dirty="0" smtClean="0"/>
              <a:t>                 </a:t>
            </a:r>
            <a:r>
              <a:rPr lang="zh-TW" altLang="zh-TW" sz="3600" b="1" dirty="0" smtClean="0"/>
              <a:t>一、</a:t>
            </a:r>
            <a:r>
              <a:rPr lang="zh-TW" altLang="en-US" sz="3600" b="1" dirty="0" smtClean="0"/>
              <a:t>政府</a:t>
            </a:r>
            <a:endParaRPr lang="zh-TW" altLang="en-US" sz="3600" dirty="0"/>
          </a:p>
        </p:txBody>
      </p:sp>
      <p:sp>
        <p:nvSpPr>
          <p:cNvPr id="3" name="文字版面配置區 2"/>
          <p:cNvSpPr>
            <a:spLocks noGrp="1"/>
          </p:cNvSpPr>
          <p:nvPr>
            <p:ph type="body" idx="1"/>
          </p:nvPr>
        </p:nvSpPr>
        <p:spPr>
          <a:xfrm>
            <a:off x="467544" y="2708920"/>
            <a:ext cx="8208912" cy="961256"/>
          </a:xfrm>
        </p:spPr>
        <p:txBody>
          <a:bodyPr>
            <a:noAutofit/>
          </a:bodyPr>
          <a:lstStyle/>
          <a:p>
            <a:r>
              <a:rPr lang="zh-TW" altLang="zh-TW" sz="2800" b="1" dirty="0">
                <a:solidFill>
                  <a:schemeClr val="tx1"/>
                </a:solidFill>
              </a:rPr>
              <a:t>一、政府負有使條約或公約內容在本國生效</a:t>
            </a:r>
            <a:r>
              <a:rPr lang="zh-TW" altLang="zh-TW" sz="2800" b="1" dirty="0" smtClean="0">
                <a:solidFill>
                  <a:schemeClr val="tx1"/>
                </a:solidFill>
              </a:rPr>
              <a:t>的</a:t>
            </a:r>
            <a:r>
              <a:rPr lang="en-US" altLang="zh-TW" sz="2800" b="1" dirty="0" smtClean="0">
                <a:solidFill>
                  <a:schemeClr val="tx1"/>
                </a:solidFill>
              </a:rPr>
              <a:t> </a:t>
            </a:r>
            <a:r>
              <a:rPr lang="zh-TW" altLang="zh-TW" sz="2800" b="1" dirty="0" smtClean="0">
                <a:solidFill>
                  <a:schemeClr val="tx1"/>
                </a:solidFill>
              </a:rPr>
              <a:t>國際</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義務</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en-US" sz="2800" b="1" dirty="0" smtClean="0">
                <a:solidFill>
                  <a:schemeClr val="tx1"/>
                </a:solidFill>
              </a:rPr>
              <a:t>例如</a:t>
            </a:r>
            <a:r>
              <a:rPr lang="en-US" altLang="zh-TW" sz="3200" b="1" dirty="0">
                <a:solidFill>
                  <a:schemeClr val="tx1"/>
                </a:solidFill>
              </a:rPr>
              <a:t>WTO</a:t>
            </a:r>
            <a:r>
              <a:rPr lang="zh-TW" altLang="zh-TW" sz="3200" b="1" dirty="0">
                <a:solidFill>
                  <a:schemeClr val="tx1"/>
                </a:solidFill>
              </a:rPr>
              <a:t>貿易體制給貿易業者帶來了利益，而且也創造了有利於他們的機會，但若</a:t>
            </a:r>
            <a:r>
              <a:rPr lang="en-US" altLang="zh-TW" sz="3200" b="1" dirty="0">
                <a:solidFill>
                  <a:schemeClr val="tx1"/>
                </a:solidFill>
              </a:rPr>
              <a:t>WTO</a:t>
            </a:r>
            <a:r>
              <a:rPr lang="zh-TW" altLang="zh-TW" sz="3200" b="1" dirty="0">
                <a:solidFill>
                  <a:schemeClr val="tx1"/>
                </a:solidFill>
              </a:rPr>
              <a:t>成員方不給貿易業這種機會，他們只能透過彼此的政府，利用雙邊諮商或利用貿易解決爭端機制尋求解決，畢竟出進口廠商並非</a:t>
            </a:r>
            <a:r>
              <a:rPr lang="en-US" altLang="zh-TW" sz="3200" b="1" dirty="0">
                <a:solidFill>
                  <a:schemeClr val="tx1"/>
                </a:solidFill>
              </a:rPr>
              <a:t>WTO</a:t>
            </a:r>
            <a:r>
              <a:rPr lang="zh-TW" altLang="zh-TW" sz="3200" b="1" dirty="0">
                <a:solidFill>
                  <a:schemeClr val="tx1"/>
                </a:solidFill>
              </a:rPr>
              <a:t>的主體。</a:t>
            </a:r>
          </a:p>
        </p:txBody>
      </p:sp>
    </p:spTree>
    <p:extLst>
      <p:ext uri="{BB962C8B-B14F-4D97-AF65-F5344CB8AC3E}">
        <p14:creationId xmlns:p14="http://schemas.microsoft.com/office/powerpoint/2010/main" val="86418292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836712"/>
            <a:ext cx="7595120"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a:t>第</a:t>
            </a:r>
            <a:r>
              <a:rPr lang="zh-TW" altLang="en-US" sz="4400" b="1" dirty="0"/>
              <a:t>三</a:t>
            </a:r>
            <a:r>
              <a:rPr lang="zh-TW" altLang="zh-TW" sz="4400" b="1" dirty="0"/>
              <a:t>章</a:t>
            </a:r>
            <a:r>
              <a:rPr lang="en-US" altLang="zh-TW" sz="4400" b="1" dirty="0"/>
              <a:t>  </a:t>
            </a:r>
            <a:r>
              <a:rPr lang="zh-TW" altLang="zh-TW" sz="4400" b="1" dirty="0"/>
              <a:t>國際貿易法的主體</a:t>
            </a:r>
            <a:r>
              <a:rPr lang="en-US" altLang="zh-TW" sz="4400" b="1" dirty="0"/>
              <a:t/>
            </a:r>
            <a:br>
              <a:rPr lang="en-US" altLang="zh-TW" sz="4400" b="1" dirty="0"/>
            </a:br>
            <a:r>
              <a:rPr lang="en-US" altLang="zh-TW" b="1" dirty="0"/>
              <a:t>         </a:t>
            </a:r>
            <a:r>
              <a:rPr lang="zh-TW" altLang="zh-TW" b="1" dirty="0" smtClean="0"/>
              <a:t>第</a:t>
            </a:r>
            <a:r>
              <a:rPr lang="zh-TW" altLang="en-US" b="1" dirty="0" smtClean="0"/>
              <a:t>二</a:t>
            </a:r>
            <a:r>
              <a:rPr lang="zh-TW" altLang="zh-TW" b="1" dirty="0" smtClean="0"/>
              <a:t>節</a:t>
            </a:r>
            <a:r>
              <a:rPr lang="zh-TW" altLang="zh-TW" b="1" dirty="0"/>
              <a:t>　政府及區域經濟組織</a:t>
            </a:r>
            <a:br>
              <a:rPr lang="zh-TW" altLang="zh-TW" b="1" dirty="0"/>
            </a:br>
            <a:r>
              <a:rPr lang="en-US" altLang="zh-TW" b="1" dirty="0" smtClean="0"/>
              <a:t>                 </a:t>
            </a:r>
            <a:r>
              <a:rPr lang="zh-TW" altLang="zh-TW" sz="3600" b="1" dirty="0" smtClean="0"/>
              <a:t>一、</a:t>
            </a:r>
            <a:r>
              <a:rPr lang="zh-TW" altLang="en-US" sz="3600" b="1" dirty="0" smtClean="0"/>
              <a:t>政府</a:t>
            </a:r>
            <a:endParaRPr lang="zh-TW" altLang="en-US" sz="3600" dirty="0"/>
          </a:p>
        </p:txBody>
      </p:sp>
      <p:sp>
        <p:nvSpPr>
          <p:cNvPr id="3" name="文字版面配置區 2"/>
          <p:cNvSpPr>
            <a:spLocks noGrp="1"/>
          </p:cNvSpPr>
          <p:nvPr>
            <p:ph type="body" idx="1"/>
          </p:nvPr>
        </p:nvSpPr>
        <p:spPr>
          <a:xfrm>
            <a:off x="683568" y="2708920"/>
            <a:ext cx="7632848" cy="961256"/>
          </a:xfrm>
        </p:spPr>
        <p:txBody>
          <a:bodyPr>
            <a:noAutofit/>
          </a:bodyPr>
          <a:lstStyle/>
          <a:p>
            <a:r>
              <a:rPr lang="zh-TW" altLang="zh-TW" sz="2800" b="1" dirty="0">
                <a:solidFill>
                  <a:schemeClr val="tx1"/>
                </a:solidFill>
              </a:rPr>
              <a:t>二、政府是貿易政策的制定</a:t>
            </a:r>
            <a:r>
              <a:rPr lang="zh-TW" altLang="zh-TW" sz="2800" b="1" dirty="0" smtClean="0">
                <a:solidFill>
                  <a:schemeClr val="tx1"/>
                </a:solidFill>
              </a:rPr>
              <a:t>者</a:t>
            </a:r>
            <a:endParaRPr lang="en-US" altLang="zh-TW" sz="2800" b="1" dirty="0" smtClean="0">
              <a:solidFill>
                <a:schemeClr val="tx1"/>
              </a:solidFill>
            </a:endParaRPr>
          </a:p>
          <a:p>
            <a:r>
              <a:rPr lang="en-US" altLang="zh-TW" sz="2800" b="1" dirty="0" smtClean="0">
                <a:solidFill>
                  <a:schemeClr val="tx1"/>
                </a:solidFill>
              </a:rPr>
              <a:t>         </a:t>
            </a:r>
            <a:r>
              <a:rPr lang="zh-TW" altLang="zh-TW" sz="2800" b="1" dirty="0" smtClean="0">
                <a:solidFill>
                  <a:schemeClr val="tx1"/>
                </a:solidFill>
              </a:rPr>
              <a:t>貿易政策包括</a:t>
            </a:r>
            <a:r>
              <a:rPr lang="zh-TW" altLang="zh-TW" sz="2800" b="1" dirty="0">
                <a:solidFill>
                  <a:schemeClr val="tx1"/>
                </a:solidFill>
              </a:rPr>
              <a:t>：</a:t>
            </a:r>
          </a:p>
          <a:p>
            <a:r>
              <a:rPr lang="en-US" altLang="zh-TW" sz="2800" b="1" dirty="0" smtClean="0">
                <a:solidFill>
                  <a:schemeClr val="tx1"/>
                </a:solidFill>
              </a:rPr>
              <a:t>1</a:t>
            </a:r>
            <a:r>
              <a:rPr lang="en-US" altLang="zh-TW" sz="2800" b="1" dirty="0">
                <a:solidFill>
                  <a:schemeClr val="tx1"/>
                </a:solidFill>
              </a:rPr>
              <a:t>.</a:t>
            </a:r>
            <a:r>
              <a:rPr lang="zh-TW" altLang="zh-TW" sz="2800" b="1" dirty="0">
                <a:solidFill>
                  <a:schemeClr val="tx1"/>
                </a:solidFill>
              </a:rPr>
              <a:t>對外貿易活動總</a:t>
            </a:r>
            <a:r>
              <a:rPr lang="zh-TW" altLang="zh-TW" sz="2800" b="1" dirty="0" smtClean="0">
                <a:solidFill>
                  <a:schemeClr val="tx1"/>
                </a:solidFill>
              </a:rPr>
              <a:t>政策</a:t>
            </a:r>
            <a:r>
              <a:rPr lang="en-US" altLang="zh-TW" sz="2800" b="1" dirty="0" smtClean="0">
                <a:solidFill>
                  <a:schemeClr val="tx1"/>
                </a:solidFill>
              </a:rPr>
              <a:t>:</a:t>
            </a:r>
            <a:r>
              <a:rPr lang="zh-TW" altLang="zh-TW" sz="2800" b="1" dirty="0">
                <a:solidFill>
                  <a:schemeClr val="tx1"/>
                </a:solidFill>
              </a:rPr>
              <a:t>政府</a:t>
            </a:r>
            <a:r>
              <a:rPr lang="zh-TW" altLang="zh-TW" sz="2800" b="1" dirty="0" smtClean="0">
                <a:solidFill>
                  <a:schemeClr val="tx1"/>
                </a:solidFill>
              </a:rPr>
              <a:t>從</a:t>
            </a:r>
            <a:r>
              <a:rPr lang="zh-TW" altLang="zh-TW" sz="2800" b="1" dirty="0">
                <a:solidFill>
                  <a:schemeClr val="tx1"/>
                </a:solidFill>
              </a:rPr>
              <a:t>整個國民經濟</a:t>
            </a:r>
            <a:r>
              <a:rPr lang="zh-TW" altLang="zh-TW" sz="2800" b="1" dirty="0" smtClean="0">
                <a:solidFill>
                  <a:schemeClr val="tx1"/>
                </a:solidFill>
              </a:rPr>
              <a:t>出</a:t>
            </a:r>
            <a:endParaRPr lang="en-US" altLang="zh-TW" sz="2800" b="1" dirty="0" smtClean="0">
              <a:solidFill>
                <a:schemeClr val="tx1"/>
              </a:solidFill>
            </a:endParaRPr>
          </a:p>
          <a:p>
            <a:r>
              <a:rPr lang="en-US" altLang="zh-TW" sz="2800" b="1" dirty="0" smtClean="0">
                <a:solidFill>
                  <a:schemeClr val="tx1"/>
                </a:solidFill>
              </a:rPr>
              <a:t>   </a:t>
            </a:r>
            <a:r>
              <a:rPr lang="zh-TW" altLang="zh-TW" sz="2800" b="1" dirty="0" smtClean="0">
                <a:solidFill>
                  <a:schemeClr val="tx1"/>
                </a:solidFill>
              </a:rPr>
              <a:t>發</a:t>
            </a:r>
            <a:r>
              <a:rPr lang="zh-TW" altLang="zh-TW" sz="2800" b="1" dirty="0">
                <a:solidFill>
                  <a:schemeClr val="tx1"/>
                </a:solidFill>
              </a:rPr>
              <a:t>，</a:t>
            </a:r>
            <a:r>
              <a:rPr lang="zh-TW" altLang="zh-TW" sz="2800" b="1" dirty="0" smtClean="0">
                <a:solidFill>
                  <a:schemeClr val="tx1"/>
                </a:solidFill>
              </a:rPr>
              <a:t>在</a:t>
            </a:r>
            <a:r>
              <a:rPr lang="zh-TW" altLang="zh-TW" sz="2800" b="1" dirty="0">
                <a:solidFill>
                  <a:schemeClr val="tx1"/>
                </a:solidFill>
              </a:rPr>
              <a:t>一個較長時期內實行的</a:t>
            </a:r>
            <a:r>
              <a:rPr lang="zh-TW" altLang="zh-TW" sz="2800" b="1" dirty="0" smtClean="0">
                <a:solidFill>
                  <a:schemeClr val="tx1"/>
                </a:solidFill>
              </a:rPr>
              <a:t>政策</a:t>
            </a:r>
            <a:endParaRPr lang="en-US" altLang="zh-TW" sz="2800" b="1" dirty="0" smtClean="0">
              <a:solidFill>
                <a:schemeClr val="tx1"/>
              </a:solidFill>
            </a:endParaRPr>
          </a:p>
          <a:p>
            <a:r>
              <a:rPr lang="en-US" altLang="zh-TW" sz="2800" b="1" dirty="0" smtClean="0">
                <a:solidFill>
                  <a:schemeClr val="tx1"/>
                </a:solidFill>
              </a:rPr>
              <a:t>2</a:t>
            </a:r>
            <a:r>
              <a:rPr lang="en-US" altLang="zh-TW" sz="2800" b="1" dirty="0">
                <a:solidFill>
                  <a:schemeClr val="tx1"/>
                </a:solidFill>
              </a:rPr>
              <a:t>.</a:t>
            </a:r>
            <a:r>
              <a:rPr lang="zh-TW" altLang="zh-TW" sz="2800" b="1" dirty="0">
                <a:solidFill>
                  <a:schemeClr val="tx1"/>
                </a:solidFill>
              </a:rPr>
              <a:t>進出口商品</a:t>
            </a:r>
            <a:r>
              <a:rPr lang="zh-TW" altLang="zh-TW" sz="2800" b="1" dirty="0" smtClean="0">
                <a:solidFill>
                  <a:schemeClr val="tx1"/>
                </a:solidFill>
              </a:rPr>
              <a:t>政策</a:t>
            </a:r>
            <a:r>
              <a:rPr lang="en-US" altLang="zh-TW" sz="2800" b="1" dirty="0" smtClean="0">
                <a:solidFill>
                  <a:schemeClr val="tx1"/>
                </a:solidFill>
              </a:rPr>
              <a:t>:</a:t>
            </a:r>
            <a:r>
              <a:rPr lang="zh-TW" altLang="zh-TW" sz="2800" b="1" dirty="0">
                <a:solidFill>
                  <a:schemeClr val="tx1"/>
                </a:solidFill>
              </a:rPr>
              <a:t>依據前述的對外貿易總</a:t>
            </a:r>
            <a:r>
              <a:rPr lang="zh-TW" altLang="zh-TW" sz="2800" b="1" dirty="0" smtClean="0">
                <a:solidFill>
                  <a:schemeClr val="tx1"/>
                </a:solidFill>
              </a:rPr>
              <a:t>政策</a:t>
            </a:r>
            <a:r>
              <a:rPr lang="zh-TW" altLang="en-US" sz="2800" b="1" dirty="0" smtClean="0">
                <a:solidFill>
                  <a:schemeClr val="tx1"/>
                </a:solidFill>
              </a:rPr>
              <a:t>，</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分別</a:t>
            </a:r>
            <a:r>
              <a:rPr lang="zh-TW" altLang="zh-TW" sz="2800" b="1" dirty="0">
                <a:solidFill>
                  <a:schemeClr val="tx1"/>
                </a:solidFill>
              </a:rPr>
              <a:t>制定的商品進口政策和出口</a:t>
            </a:r>
            <a:r>
              <a:rPr lang="zh-TW" altLang="zh-TW" sz="2800" b="1" dirty="0" smtClean="0">
                <a:solidFill>
                  <a:schemeClr val="tx1"/>
                </a:solidFill>
              </a:rPr>
              <a:t>政策</a:t>
            </a:r>
            <a:endParaRPr lang="en-US" altLang="zh-TW" sz="2800" b="1" dirty="0" smtClean="0">
              <a:solidFill>
                <a:schemeClr val="tx1"/>
              </a:solidFill>
            </a:endParaRPr>
          </a:p>
          <a:p>
            <a:r>
              <a:rPr lang="en-US" altLang="zh-TW" sz="2800" b="1" dirty="0">
                <a:solidFill>
                  <a:schemeClr val="tx1"/>
                </a:solidFill>
              </a:rPr>
              <a:t>3.</a:t>
            </a:r>
            <a:r>
              <a:rPr lang="zh-TW" altLang="zh-TW" sz="2800" b="1" dirty="0">
                <a:solidFill>
                  <a:schemeClr val="tx1"/>
                </a:solidFill>
              </a:rPr>
              <a:t>依國家別或地區別之不同制定的對外貿易</a:t>
            </a:r>
            <a:r>
              <a:rPr lang="zh-TW" altLang="zh-TW" sz="2800" b="1" dirty="0" smtClean="0">
                <a:solidFill>
                  <a:schemeClr val="tx1"/>
                </a:solidFill>
              </a:rPr>
              <a:t>政策</a:t>
            </a:r>
            <a:endParaRPr lang="en-US" altLang="zh-TW" sz="2800" b="1" dirty="0" smtClean="0">
              <a:solidFill>
                <a:schemeClr val="tx1"/>
              </a:solidFill>
            </a:endParaRPr>
          </a:p>
          <a:p>
            <a:endParaRPr lang="zh-TW" altLang="zh-TW" sz="2800" b="1" dirty="0">
              <a:solidFill>
                <a:schemeClr val="tx1"/>
              </a:solidFill>
            </a:endParaRPr>
          </a:p>
        </p:txBody>
      </p:sp>
    </p:spTree>
    <p:extLst>
      <p:ext uri="{BB962C8B-B14F-4D97-AF65-F5344CB8AC3E}">
        <p14:creationId xmlns:p14="http://schemas.microsoft.com/office/powerpoint/2010/main" val="424396441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836712"/>
            <a:ext cx="7595120"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a:t>第</a:t>
            </a:r>
            <a:r>
              <a:rPr lang="zh-TW" altLang="en-US" sz="4400" b="1" dirty="0"/>
              <a:t>三</a:t>
            </a:r>
            <a:r>
              <a:rPr lang="zh-TW" altLang="zh-TW" sz="4400" b="1" dirty="0"/>
              <a:t>章</a:t>
            </a:r>
            <a:r>
              <a:rPr lang="en-US" altLang="zh-TW" sz="4400" b="1" dirty="0"/>
              <a:t>  </a:t>
            </a:r>
            <a:r>
              <a:rPr lang="zh-TW" altLang="zh-TW" sz="4400" b="1" dirty="0"/>
              <a:t>國際貿易法的主體</a:t>
            </a:r>
            <a:r>
              <a:rPr lang="en-US" altLang="zh-TW" sz="4400" b="1" dirty="0"/>
              <a:t/>
            </a:r>
            <a:br>
              <a:rPr lang="en-US" altLang="zh-TW" sz="4400" b="1" dirty="0"/>
            </a:br>
            <a:r>
              <a:rPr lang="en-US" altLang="zh-TW" b="1" dirty="0"/>
              <a:t>         </a:t>
            </a:r>
            <a:r>
              <a:rPr lang="zh-TW" altLang="zh-TW" b="1" dirty="0" smtClean="0"/>
              <a:t>第</a:t>
            </a:r>
            <a:r>
              <a:rPr lang="zh-TW" altLang="en-US" b="1" dirty="0" smtClean="0"/>
              <a:t>二</a:t>
            </a:r>
            <a:r>
              <a:rPr lang="zh-TW" altLang="zh-TW" b="1" dirty="0" smtClean="0"/>
              <a:t>節</a:t>
            </a:r>
            <a:r>
              <a:rPr lang="zh-TW" altLang="zh-TW" b="1" dirty="0"/>
              <a:t>　政府及區域經濟組織</a:t>
            </a:r>
            <a:br>
              <a:rPr lang="zh-TW" altLang="zh-TW" b="1" dirty="0"/>
            </a:br>
            <a:r>
              <a:rPr lang="en-US" altLang="zh-TW" b="1" dirty="0" smtClean="0"/>
              <a:t>                 </a:t>
            </a:r>
            <a:r>
              <a:rPr lang="zh-TW" altLang="zh-TW" sz="3600" b="1" dirty="0" smtClean="0"/>
              <a:t>一、</a:t>
            </a:r>
            <a:r>
              <a:rPr lang="zh-TW" altLang="en-US" sz="3600" b="1" dirty="0" smtClean="0"/>
              <a:t>政府</a:t>
            </a:r>
            <a:endParaRPr lang="zh-TW" altLang="en-US" sz="3600" dirty="0"/>
          </a:p>
        </p:txBody>
      </p:sp>
      <p:sp>
        <p:nvSpPr>
          <p:cNvPr id="3" name="文字版面配置區 2"/>
          <p:cNvSpPr>
            <a:spLocks noGrp="1"/>
          </p:cNvSpPr>
          <p:nvPr>
            <p:ph type="body" idx="1"/>
          </p:nvPr>
        </p:nvSpPr>
        <p:spPr>
          <a:xfrm>
            <a:off x="395536" y="2636912"/>
            <a:ext cx="8496944" cy="961256"/>
          </a:xfrm>
        </p:spPr>
        <p:txBody>
          <a:bodyPr>
            <a:noAutofit/>
          </a:bodyPr>
          <a:lstStyle/>
          <a:p>
            <a:r>
              <a:rPr lang="zh-TW" altLang="zh-TW" sz="2800" b="1" dirty="0">
                <a:solidFill>
                  <a:schemeClr val="tx1"/>
                </a:solidFill>
              </a:rPr>
              <a:t>三、政府是國際貿易私經濟關係的</a:t>
            </a:r>
            <a:r>
              <a:rPr lang="zh-TW" altLang="zh-TW" sz="2800" b="1" dirty="0" smtClean="0">
                <a:solidFill>
                  <a:schemeClr val="tx1"/>
                </a:solidFill>
              </a:rPr>
              <a:t>當事人</a:t>
            </a:r>
            <a:endParaRPr lang="en-US" altLang="zh-TW" sz="2800" b="1" dirty="0" smtClean="0">
              <a:solidFill>
                <a:schemeClr val="tx1"/>
              </a:solidFill>
            </a:endParaRPr>
          </a:p>
          <a:p>
            <a:r>
              <a:rPr lang="en-US" altLang="zh-TW" sz="2800" b="1" dirty="0" smtClean="0">
                <a:solidFill>
                  <a:schemeClr val="tx1"/>
                </a:solidFill>
              </a:rPr>
              <a:t>         </a:t>
            </a:r>
            <a:r>
              <a:rPr lang="zh-TW" altLang="zh-TW" sz="2800" b="1" dirty="0" smtClean="0">
                <a:solidFill>
                  <a:schemeClr val="tx1"/>
                </a:solidFill>
              </a:rPr>
              <a:t>政府</a:t>
            </a:r>
            <a:r>
              <a:rPr lang="zh-TW" altLang="zh-TW" sz="2800" b="1" dirty="0">
                <a:solidFill>
                  <a:schemeClr val="tx1"/>
                </a:solidFill>
              </a:rPr>
              <a:t>是貨物與服務的最大買主</a:t>
            </a:r>
            <a:r>
              <a:rPr lang="zh-TW" altLang="zh-TW" sz="2800" b="1" dirty="0" smtClean="0">
                <a:solidFill>
                  <a:schemeClr val="tx1"/>
                </a:solidFill>
              </a:rPr>
              <a:t>，</a:t>
            </a:r>
            <a:r>
              <a:rPr lang="zh-TW" altLang="zh-TW" sz="2800" b="1" dirty="0">
                <a:solidFill>
                  <a:schemeClr val="tx1"/>
                </a:solidFill>
              </a:rPr>
              <a:t>占國際貿易的</a:t>
            </a:r>
            <a:r>
              <a:rPr lang="en-US" altLang="zh-TW" sz="2800" b="1" dirty="0">
                <a:solidFill>
                  <a:schemeClr val="tx1"/>
                </a:solidFill>
              </a:rPr>
              <a:t>10</a:t>
            </a:r>
            <a:r>
              <a:rPr lang="zh-TW" altLang="zh-TW" sz="2800" b="1" dirty="0">
                <a:solidFill>
                  <a:schemeClr val="tx1"/>
                </a:solidFill>
              </a:rPr>
              <a:t>％以上。因此</a:t>
            </a:r>
            <a:r>
              <a:rPr lang="en-US" altLang="zh-TW" sz="2800" b="1" dirty="0">
                <a:solidFill>
                  <a:schemeClr val="tx1"/>
                </a:solidFill>
              </a:rPr>
              <a:t>WTO</a:t>
            </a:r>
            <a:r>
              <a:rPr lang="zh-TW" altLang="zh-TW" sz="2800" b="1" dirty="0">
                <a:solidFill>
                  <a:schemeClr val="tx1"/>
                </a:solidFill>
              </a:rPr>
              <a:t>希望透過政府採購協定的制定，希望達到本國與外國供應商均處在平等競爭的地位</a:t>
            </a:r>
            <a:r>
              <a:rPr lang="zh-TW" altLang="zh-TW" sz="2800" b="1" dirty="0" smtClean="0">
                <a:solidFill>
                  <a:schemeClr val="tx1"/>
                </a:solidFill>
              </a:rPr>
              <a:t>。</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en-US" altLang="zh-TW" sz="2800" b="1" dirty="0">
                <a:solidFill>
                  <a:schemeClr val="tx1"/>
                </a:solidFill>
              </a:rPr>
              <a:t>BOT</a:t>
            </a:r>
            <a:r>
              <a:rPr lang="zh-TW" altLang="zh-TW" sz="2800" b="1" dirty="0">
                <a:solidFill>
                  <a:schemeClr val="tx1"/>
                </a:solidFill>
              </a:rPr>
              <a:t>政府特許協議乃指政府與私人簽訂的行政契約，政府許可私人在一定期限內建設（</a:t>
            </a:r>
            <a:r>
              <a:rPr lang="en-US" altLang="zh-TW" sz="2800" b="1" dirty="0">
                <a:solidFill>
                  <a:schemeClr val="tx1"/>
                </a:solidFill>
              </a:rPr>
              <a:t>Build</a:t>
            </a:r>
            <a:r>
              <a:rPr lang="zh-TW" altLang="zh-TW" sz="2800" b="1" dirty="0">
                <a:solidFill>
                  <a:schemeClr val="tx1"/>
                </a:solidFill>
              </a:rPr>
              <a:t>）、營運（</a:t>
            </a:r>
            <a:r>
              <a:rPr lang="en-US" altLang="zh-TW" sz="2800" b="1" dirty="0">
                <a:solidFill>
                  <a:schemeClr val="tx1"/>
                </a:solidFill>
              </a:rPr>
              <a:t>operate</a:t>
            </a:r>
            <a:r>
              <a:rPr lang="zh-TW" altLang="zh-TW" sz="2800" b="1" dirty="0">
                <a:solidFill>
                  <a:schemeClr val="tx1"/>
                </a:solidFill>
              </a:rPr>
              <a:t>）指定的公共基礎設施並獲得合理收益，特許期滿後，將</a:t>
            </a:r>
            <a:r>
              <a:rPr lang="zh-TW" altLang="zh-TW" sz="2800" b="1" dirty="0" smtClean="0">
                <a:solidFill>
                  <a:schemeClr val="tx1"/>
                </a:solidFill>
              </a:rPr>
              <a:t>專案設施</a:t>
            </a:r>
            <a:r>
              <a:rPr lang="zh-TW" altLang="zh-TW" sz="2800" b="1" dirty="0">
                <a:solidFill>
                  <a:schemeClr val="tx1"/>
                </a:solidFill>
              </a:rPr>
              <a:t>無償移轉</a:t>
            </a:r>
            <a:r>
              <a:rPr lang="en-US" altLang="zh-TW" sz="2800" b="1" dirty="0">
                <a:solidFill>
                  <a:schemeClr val="tx1"/>
                </a:solidFill>
              </a:rPr>
              <a:t>(transfer)</a:t>
            </a:r>
            <a:r>
              <a:rPr lang="zh-TW" altLang="zh-TW" sz="2800" b="1" dirty="0">
                <a:solidFill>
                  <a:schemeClr val="tx1"/>
                </a:solidFill>
              </a:rPr>
              <a:t>給政府的行政契約。</a:t>
            </a:r>
          </a:p>
        </p:txBody>
      </p:sp>
    </p:spTree>
    <p:extLst>
      <p:ext uri="{BB962C8B-B14F-4D97-AF65-F5344CB8AC3E}">
        <p14:creationId xmlns:p14="http://schemas.microsoft.com/office/powerpoint/2010/main" val="22528087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836712"/>
            <a:ext cx="7595120"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a:t>第</a:t>
            </a:r>
            <a:r>
              <a:rPr lang="zh-TW" altLang="en-US" sz="4400" b="1" dirty="0"/>
              <a:t>三</a:t>
            </a:r>
            <a:r>
              <a:rPr lang="zh-TW" altLang="zh-TW" sz="4400" b="1" dirty="0"/>
              <a:t>章</a:t>
            </a:r>
            <a:r>
              <a:rPr lang="en-US" altLang="zh-TW" sz="4400" b="1" dirty="0"/>
              <a:t>  </a:t>
            </a:r>
            <a:r>
              <a:rPr lang="zh-TW" altLang="zh-TW" sz="4400" b="1" dirty="0"/>
              <a:t>國際貿易法的主體</a:t>
            </a:r>
            <a:r>
              <a:rPr lang="en-US" altLang="zh-TW" sz="4400" b="1" dirty="0"/>
              <a:t/>
            </a:r>
            <a:br>
              <a:rPr lang="en-US" altLang="zh-TW" sz="4400" b="1" dirty="0"/>
            </a:br>
            <a:r>
              <a:rPr lang="en-US" altLang="zh-TW" b="1" dirty="0"/>
              <a:t>         </a:t>
            </a:r>
            <a:r>
              <a:rPr lang="zh-TW" altLang="zh-TW" b="1" dirty="0" smtClean="0"/>
              <a:t>第</a:t>
            </a:r>
            <a:r>
              <a:rPr lang="zh-TW" altLang="en-US" b="1" dirty="0" smtClean="0"/>
              <a:t>二</a:t>
            </a:r>
            <a:r>
              <a:rPr lang="zh-TW" altLang="zh-TW" b="1" dirty="0" smtClean="0"/>
              <a:t>節</a:t>
            </a:r>
            <a:r>
              <a:rPr lang="zh-TW" altLang="zh-TW" b="1" dirty="0"/>
              <a:t>　政府及區域經濟組織</a:t>
            </a:r>
            <a:br>
              <a:rPr lang="zh-TW" altLang="zh-TW" b="1" dirty="0"/>
            </a:br>
            <a:r>
              <a:rPr lang="en-US" altLang="zh-TW" b="1" dirty="0" smtClean="0"/>
              <a:t>                 </a:t>
            </a:r>
            <a:r>
              <a:rPr lang="zh-TW" altLang="en-US" sz="3600" b="1" dirty="0" smtClean="0"/>
              <a:t>二</a:t>
            </a:r>
            <a:r>
              <a:rPr lang="zh-TW" altLang="zh-TW" sz="3600" b="1" dirty="0" smtClean="0"/>
              <a:t>、區域</a:t>
            </a:r>
            <a:r>
              <a:rPr lang="zh-TW" altLang="zh-TW" sz="3600" b="1" dirty="0"/>
              <a:t>經濟組織</a:t>
            </a:r>
            <a:endParaRPr lang="zh-TW" altLang="en-US" sz="3600" b="1" dirty="0"/>
          </a:p>
        </p:txBody>
      </p:sp>
      <p:sp>
        <p:nvSpPr>
          <p:cNvPr id="3" name="文字版面配置區 2"/>
          <p:cNvSpPr>
            <a:spLocks noGrp="1"/>
          </p:cNvSpPr>
          <p:nvPr>
            <p:ph type="body" idx="1"/>
          </p:nvPr>
        </p:nvSpPr>
        <p:spPr>
          <a:xfrm>
            <a:off x="251520" y="2636912"/>
            <a:ext cx="8496944" cy="961256"/>
          </a:xfrm>
        </p:spPr>
        <p:txBody>
          <a:bodyPr>
            <a:noAutofit/>
          </a:bodyPr>
          <a:lstStyle/>
          <a:p>
            <a:r>
              <a:rPr lang="zh-TW" altLang="en-US" b="1" dirty="0" smtClean="0">
                <a:solidFill>
                  <a:schemeClr val="tx1"/>
                </a:solidFill>
              </a:rPr>
              <a:t>一</a:t>
            </a:r>
            <a:r>
              <a:rPr lang="zh-TW" altLang="zh-TW" b="1" dirty="0" smtClean="0">
                <a:solidFill>
                  <a:schemeClr val="tx1"/>
                </a:solidFill>
              </a:rPr>
              <a:t>、</a:t>
            </a:r>
            <a:r>
              <a:rPr lang="zh-TW" altLang="en-US" b="1" dirty="0" smtClean="0">
                <a:solidFill>
                  <a:schemeClr val="tx1"/>
                </a:solidFill>
              </a:rPr>
              <a:t>定義 </a:t>
            </a:r>
            <a:r>
              <a:rPr lang="en-US" altLang="zh-TW" b="1" dirty="0" smtClean="0">
                <a:solidFill>
                  <a:schemeClr val="tx1"/>
                </a:solidFill>
              </a:rPr>
              <a:t>: </a:t>
            </a:r>
            <a:r>
              <a:rPr lang="zh-TW" altLang="zh-TW" b="1" dirty="0" smtClean="0">
                <a:solidFill>
                  <a:schemeClr val="tx1"/>
                </a:solidFill>
              </a:rPr>
              <a:t>指國家間或政府間簽定之條約或協定，涉及經貿</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活動優惠的區域地理性組織</a:t>
            </a:r>
            <a:r>
              <a:rPr lang="zh-TW" altLang="en-US" b="1" dirty="0" smtClean="0">
                <a:solidFill>
                  <a:schemeClr val="tx1"/>
                </a:solidFill>
              </a:rPr>
              <a:t>。</a:t>
            </a:r>
            <a:endParaRPr lang="en-US" altLang="zh-TW" b="1" dirty="0" smtClean="0">
              <a:solidFill>
                <a:schemeClr val="tx1"/>
              </a:solidFill>
            </a:endParaRPr>
          </a:p>
          <a:p>
            <a:r>
              <a:rPr lang="zh-TW" altLang="en-US" b="1" dirty="0" smtClean="0">
                <a:solidFill>
                  <a:schemeClr val="tx1"/>
                </a:solidFill>
              </a:rPr>
              <a:t>二、</a:t>
            </a:r>
            <a:r>
              <a:rPr lang="zh-TW" altLang="zh-TW" b="1" dirty="0" smtClean="0">
                <a:solidFill>
                  <a:schemeClr val="tx1"/>
                </a:solidFill>
              </a:rPr>
              <a:t>特徵</a:t>
            </a:r>
            <a:r>
              <a:rPr lang="en-US" altLang="zh-TW" b="1" dirty="0" smtClean="0">
                <a:solidFill>
                  <a:schemeClr val="tx1"/>
                </a:solidFill>
              </a:rPr>
              <a:t> : </a:t>
            </a:r>
          </a:p>
          <a:p>
            <a:r>
              <a:rPr lang="en-US" altLang="zh-TW" b="1" dirty="0" smtClean="0">
                <a:solidFill>
                  <a:schemeClr val="tx1"/>
                </a:solidFill>
              </a:rPr>
              <a:t>   1</a:t>
            </a:r>
            <a:r>
              <a:rPr lang="zh-TW" altLang="en-US" b="1" dirty="0" smtClean="0">
                <a:solidFill>
                  <a:schemeClr val="tx1"/>
                </a:solidFill>
              </a:rPr>
              <a:t>．</a:t>
            </a:r>
            <a:r>
              <a:rPr lang="zh-TW" altLang="zh-TW" b="1" dirty="0" smtClean="0">
                <a:solidFill>
                  <a:schemeClr val="tx1"/>
                </a:solidFill>
              </a:rPr>
              <a:t>是區域性的國家集體簽署某項條約而承擔相互合作的義務。</a:t>
            </a:r>
            <a:endParaRPr lang="en-US" altLang="zh-TW" b="1" dirty="0" smtClean="0">
              <a:solidFill>
                <a:schemeClr val="tx1"/>
              </a:solidFill>
            </a:endParaRPr>
          </a:p>
          <a:p>
            <a:r>
              <a:rPr lang="en-US" altLang="zh-TW" b="1" dirty="0" smtClean="0">
                <a:solidFill>
                  <a:schemeClr val="tx1"/>
                </a:solidFill>
              </a:rPr>
              <a:t>   2</a:t>
            </a:r>
            <a:r>
              <a:rPr lang="zh-TW" altLang="en-US" b="1" dirty="0" smtClean="0">
                <a:solidFill>
                  <a:schemeClr val="tx1"/>
                </a:solidFill>
              </a:rPr>
              <a:t>．</a:t>
            </a:r>
            <a:r>
              <a:rPr lang="zh-TW" altLang="zh-TW" b="1" dirty="0" smtClean="0">
                <a:solidFill>
                  <a:schemeClr val="tx1"/>
                </a:solidFill>
              </a:rPr>
              <a:t>參加國家至少應提供對商品、人、資本、服務等其中一項</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流通的優惠</a:t>
            </a:r>
            <a:r>
              <a:rPr lang="zh-TW" altLang="en-US" b="1" dirty="0" smtClean="0">
                <a:solidFill>
                  <a:schemeClr val="tx1"/>
                </a:solidFill>
              </a:rPr>
              <a:t>。</a:t>
            </a:r>
            <a:endParaRPr lang="en-US" altLang="zh-TW" b="1" dirty="0" smtClean="0">
              <a:solidFill>
                <a:schemeClr val="tx1"/>
              </a:solidFill>
            </a:endParaRPr>
          </a:p>
          <a:p>
            <a:r>
              <a:rPr lang="en-US" altLang="zh-TW" b="1" dirty="0" smtClean="0">
                <a:solidFill>
                  <a:schemeClr val="tx1"/>
                </a:solidFill>
              </a:rPr>
              <a:t>   3</a:t>
            </a:r>
            <a:r>
              <a:rPr lang="zh-TW" altLang="en-US" b="1" dirty="0" smtClean="0">
                <a:solidFill>
                  <a:schemeClr val="tx1"/>
                </a:solidFill>
              </a:rPr>
              <a:t>．</a:t>
            </a:r>
            <a:r>
              <a:rPr lang="zh-TW" altLang="zh-TW" b="1" dirty="0" smtClean="0">
                <a:solidFill>
                  <a:schemeClr val="tx1"/>
                </a:solidFill>
              </a:rPr>
              <a:t>具有排他性</a:t>
            </a:r>
            <a:r>
              <a:rPr lang="en-US" altLang="zh-TW" b="1" dirty="0" smtClean="0">
                <a:solidFill>
                  <a:schemeClr val="tx1"/>
                </a:solidFill>
              </a:rPr>
              <a:t>: </a:t>
            </a:r>
            <a:r>
              <a:rPr lang="zh-TW" altLang="zh-TW" b="1" dirty="0" smtClean="0">
                <a:solidFill>
                  <a:schemeClr val="tx1"/>
                </a:solidFill>
              </a:rPr>
              <a:t>非成員國不能享受優惠</a:t>
            </a:r>
            <a:endParaRPr lang="en-US" altLang="zh-TW" b="1" dirty="0" smtClean="0">
              <a:solidFill>
                <a:schemeClr val="tx1"/>
              </a:solidFill>
            </a:endParaRPr>
          </a:p>
          <a:p>
            <a:r>
              <a:rPr lang="en-US" altLang="zh-TW" b="1" dirty="0" smtClean="0">
                <a:solidFill>
                  <a:schemeClr val="tx1"/>
                </a:solidFill>
              </a:rPr>
              <a:t>   4</a:t>
            </a:r>
            <a:r>
              <a:rPr lang="zh-TW" altLang="en-US" b="1" dirty="0" smtClean="0">
                <a:solidFill>
                  <a:schemeClr val="tx1"/>
                </a:solidFill>
              </a:rPr>
              <a:t>．</a:t>
            </a:r>
            <a:r>
              <a:rPr lang="zh-TW" altLang="zh-TW" b="1" dirty="0" smtClean="0">
                <a:solidFill>
                  <a:schemeClr val="tx1"/>
                </a:solidFill>
              </a:rPr>
              <a:t>帶濃厚的區域地理色彩</a:t>
            </a:r>
            <a:r>
              <a:rPr lang="zh-TW" altLang="en-US" b="1" dirty="0">
                <a:solidFill>
                  <a:schemeClr val="tx1"/>
                </a:solidFill>
              </a:rPr>
              <a:t>。</a:t>
            </a:r>
            <a:r>
              <a:rPr lang="zh-TW" altLang="zh-TW" b="1" dirty="0" smtClean="0">
                <a:solidFill>
                  <a:schemeClr val="tx1"/>
                </a:solidFill>
              </a:rPr>
              <a:t>原則是由處於同一地區或鄰近地</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區國家所組成的。但</a:t>
            </a:r>
            <a:r>
              <a:rPr lang="zh-TW" altLang="en-US" b="1" dirty="0" smtClean="0">
                <a:solidFill>
                  <a:schemeClr val="tx1"/>
                </a:solidFill>
              </a:rPr>
              <a:t>也有例外，如日星</a:t>
            </a:r>
            <a:r>
              <a:rPr lang="en-US" altLang="zh-TW" b="1" dirty="0" smtClean="0">
                <a:solidFill>
                  <a:schemeClr val="tx1"/>
                </a:solidFill>
              </a:rPr>
              <a:t>FTA</a:t>
            </a:r>
            <a:endParaRPr lang="zh-TW" altLang="zh-TW" b="1" dirty="0">
              <a:solidFill>
                <a:schemeClr val="tx1"/>
              </a:solidFill>
            </a:endParaRPr>
          </a:p>
        </p:txBody>
      </p:sp>
    </p:spTree>
    <p:extLst>
      <p:ext uri="{BB962C8B-B14F-4D97-AF65-F5344CB8AC3E}">
        <p14:creationId xmlns:p14="http://schemas.microsoft.com/office/powerpoint/2010/main" val="399446011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836712"/>
            <a:ext cx="7595120"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a:t>第</a:t>
            </a:r>
            <a:r>
              <a:rPr lang="zh-TW" altLang="en-US" sz="4400" b="1" dirty="0"/>
              <a:t>三</a:t>
            </a:r>
            <a:r>
              <a:rPr lang="zh-TW" altLang="zh-TW" sz="4400" b="1" dirty="0"/>
              <a:t>章</a:t>
            </a:r>
            <a:r>
              <a:rPr lang="en-US" altLang="zh-TW" sz="4400" b="1" dirty="0"/>
              <a:t>  </a:t>
            </a:r>
            <a:r>
              <a:rPr lang="zh-TW" altLang="zh-TW" sz="4400" b="1" dirty="0"/>
              <a:t>國際貿易法的主體</a:t>
            </a:r>
            <a:r>
              <a:rPr lang="en-US" altLang="zh-TW" sz="4400" b="1" dirty="0"/>
              <a:t/>
            </a:r>
            <a:br>
              <a:rPr lang="en-US" altLang="zh-TW" sz="4400" b="1" dirty="0"/>
            </a:br>
            <a:r>
              <a:rPr lang="en-US" altLang="zh-TW" b="1" dirty="0"/>
              <a:t>         </a:t>
            </a:r>
            <a:r>
              <a:rPr lang="zh-TW" altLang="zh-TW" b="1" dirty="0" smtClean="0"/>
              <a:t>第</a:t>
            </a:r>
            <a:r>
              <a:rPr lang="zh-TW" altLang="en-US" b="1" dirty="0" smtClean="0"/>
              <a:t>二</a:t>
            </a:r>
            <a:r>
              <a:rPr lang="zh-TW" altLang="zh-TW" b="1" dirty="0" smtClean="0"/>
              <a:t>節</a:t>
            </a:r>
            <a:r>
              <a:rPr lang="zh-TW" altLang="zh-TW" b="1" dirty="0"/>
              <a:t>　政府及區域經濟組織</a:t>
            </a:r>
            <a:br>
              <a:rPr lang="zh-TW" altLang="zh-TW" b="1" dirty="0"/>
            </a:br>
            <a:r>
              <a:rPr lang="en-US" altLang="zh-TW" b="1" dirty="0" smtClean="0"/>
              <a:t>                 </a:t>
            </a:r>
            <a:r>
              <a:rPr lang="zh-TW" altLang="en-US" sz="3600" b="1" dirty="0" smtClean="0"/>
              <a:t>二</a:t>
            </a:r>
            <a:r>
              <a:rPr lang="zh-TW" altLang="zh-TW" sz="3600" b="1" dirty="0" smtClean="0"/>
              <a:t>、區域</a:t>
            </a:r>
            <a:r>
              <a:rPr lang="zh-TW" altLang="zh-TW" sz="3600" b="1" dirty="0"/>
              <a:t>經濟組織</a:t>
            </a:r>
            <a:endParaRPr lang="zh-TW" altLang="en-US" sz="3600" b="1" dirty="0"/>
          </a:p>
        </p:txBody>
      </p:sp>
      <p:sp>
        <p:nvSpPr>
          <p:cNvPr id="3" name="文字版面配置區 2"/>
          <p:cNvSpPr>
            <a:spLocks noGrp="1"/>
          </p:cNvSpPr>
          <p:nvPr>
            <p:ph type="body" idx="1"/>
          </p:nvPr>
        </p:nvSpPr>
        <p:spPr>
          <a:xfrm>
            <a:off x="251520" y="2636912"/>
            <a:ext cx="8496944" cy="961256"/>
          </a:xfrm>
        </p:spPr>
        <p:txBody>
          <a:bodyPr>
            <a:noAutofit/>
          </a:bodyPr>
          <a:lstStyle/>
          <a:p>
            <a:r>
              <a:rPr lang="zh-TW" altLang="en-US" b="1" dirty="0" smtClean="0">
                <a:solidFill>
                  <a:schemeClr val="tx1"/>
                </a:solidFill>
              </a:rPr>
              <a:t>三</a:t>
            </a:r>
            <a:r>
              <a:rPr lang="zh-TW" altLang="zh-TW" b="1" dirty="0" smtClean="0">
                <a:solidFill>
                  <a:schemeClr val="tx1"/>
                </a:solidFill>
              </a:rPr>
              <a:t>、</a:t>
            </a:r>
            <a:r>
              <a:rPr lang="zh-TW" altLang="zh-TW" b="1" dirty="0">
                <a:solidFill>
                  <a:schemeClr val="tx1"/>
                </a:solidFill>
              </a:rPr>
              <a:t>區域經濟</a:t>
            </a:r>
            <a:r>
              <a:rPr lang="zh-TW" altLang="zh-TW" b="1" dirty="0" smtClean="0">
                <a:solidFill>
                  <a:schemeClr val="tx1"/>
                </a:solidFill>
              </a:rPr>
              <a:t>整合</a:t>
            </a:r>
            <a:r>
              <a:rPr lang="zh-TW" altLang="zh-TW" b="1" dirty="0">
                <a:solidFill>
                  <a:schemeClr val="tx1"/>
                </a:solidFill>
              </a:rPr>
              <a:t>（</a:t>
            </a:r>
            <a:r>
              <a:rPr lang="en-US" altLang="zh-TW" b="1" dirty="0">
                <a:solidFill>
                  <a:schemeClr val="tx1"/>
                </a:solidFill>
              </a:rPr>
              <a:t>Regional Economic Integration</a:t>
            </a:r>
            <a:r>
              <a:rPr lang="zh-TW" altLang="zh-TW" b="1" dirty="0">
                <a:solidFill>
                  <a:schemeClr val="tx1"/>
                </a:solidFill>
              </a:rPr>
              <a:t>）</a:t>
            </a:r>
            <a:r>
              <a:rPr lang="zh-TW" altLang="zh-TW" b="1" dirty="0" smtClean="0">
                <a:solidFill>
                  <a:schemeClr val="tx1"/>
                </a:solidFill>
              </a:rPr>
              <a:t>的過程</a:t>
            </a:r>
            <a:r>
              <a:rPr lang="en-US" altLang="zh-TW" b="1" dirty="0" smtClean="0">
                <a:solidFill>
                  <a:schemeClr val="tx1"/>
                </a:solidFill>
              </a:rPr>
              <a:t>: </a:t>
            </a: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可</a:t>
            </a:r>
            <a:r>
              <a:rPr lang="zh-TW" altLang="zh-TW" b="1" dirty="0">
                <a:solidFill>
                  <a:schemeClr val="tx1"/>
                </a:solidFill>
              </a:rPr>
              <a:t>分為下列幾個</a:t>
            </a:r>
            <a:r>
              <a:rPr lang="zh-TW" altLang="zh-TW" b="1" dirty="0" smtClean="0">
                <a:solidFill>
                  <a:schemeClr val="tx1"/>
                </a:solidFill>
              </a:rPr>
              <a:t>階段</a:t>
            </a:r>
            <a:endParaRPr lang="en-US" altLang="zh-TW" b="1" dirty="0" smtClean="0">
              <a:solidFill>
                <a:schemeClr val="tx1"/>
              </a:solidFill>
            </a:endParaRPr>
          </a:p>
          <a:p>
            <a:r>
              <a:rPr lang="en-US" altLang="zh-TW" b="1" dirty="0" smtClean="0">
                <a:solidFill>
                  <a:schemeClr val="tx1"/>
                </a:solidFill>
              </a:rPr>
              <a:t>   (</a:t>
            </a:r>
            <a:r>
              <a:rPr lang="zh-TW" altLang="zh-TW" b="1" dirty="0">
                <a:solidFill>
                  <a:schemeClr val="tx1"/>
                </a:solidFill>
              </a:rPr>
              <a:t>一</a:t>
            </a:r>
            <a:r>
              <a:rPr lang="en-US" altLang="zh-TW" b="1" dirty="0">
                <a:solidFill>
                  <a:schemeClr val="tx1"/>
                </a:solidFill>
              </a:rPr>
              <a:t>)</a:t>
            </a:r>
            <a:r>
              <a:rPr lang="zh-TW" altLang="zh-TW" b="1" dirty="0">
                <a:solidFill>
                  <a:schemeClr val="tx1"/>
                </a:solidFill>
              </a:rPr>
              <a:t>自由貿易區（</a:t>
            </a:r>
            <a:r>
              <a:rPr lang="en-US" altLang="zh-TW" b="1" dirty="0">
                <a:solidFill>
                  <a:schemeClr val="tx1"/>
                </a:solidFill>
              </a:rPr>
              <a:t>FTA</a:t>
            </a:r>
            <a:r>
              <a:rPr lang="zh-TW" altLang="zh-TW" b="1" dirty="0">
                <a:solidFill>
                  <a:schemeClr val="tx1"/>
                </a:solidFill>
              </a:rPr>
              <a:t>）：乃指由簽訂有自由貿易協定的</a:t>
            </a:r>
            <a:r>
              <a:rPr lang="zh-TW" altLang="zh-TW" b="1" dirty="0" smtClean="0">
                <a:solidFill>
                  <a:schemeClr val="tx1"/>
                </a:solidFill>
              </a:rPr>
              <a:t>國家</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組成</a:t>
            </a:r>
            <a:r>
              <a:rPr lang="zh-TW" altLang="zh-TW" b="1" dirty="0">
                <a:solidFill>
                  <a:schemeClr val="tx1"/>
                </a:solidFill>
              </a:rPr>
              <a:t>的貿易區</a:t>
            </a:r>
            <a:r>
              <a:rPr lang="zh-TW" altLang="zh-TW" b="1" dirty="0" smtClean="0">
                <a:solidFill>
                  <a:schemeClr val="tx1"/>
                </a:solidFill>
              </a:rPr>
              <a:t>。</a:t>
            </a:r>
            <a:r>
              <a:rPr lang="zh-TW" altLang="zh-TW" b="1" dirty="0">
                <a:solidFill>
                  <a:schemeClr val="tx1"/>
                </a:solidFill>
              </a:rPr>
              <a:t>域</a:t>
            </a:r>
            <a:r>
              <a:rPr lang="zh-TW" altLang="zh-TW" b="1" dirty="0" smtClean="0">
                <a:solidFill>
                  <a:schemeClr val="tx1"/>
                </a:solidFill>
              </a:rPr>
              <a:t>內無</a:t>
            </a:r>
            <a:r>
              <a:rPr lang="zh-TW" altLang="zh-TW" b="1" dirty="0">
                <a:solidFill>
                  <a:schemeClr val="tx1"/>
                </a:solidFill>
              </a:rPr>
              <a:t>關稅非關稅方面障礙</a:t>
            </a:r>
            <a:r>
              <a:rPr lang="zh-TW" altLang="zh-TW" b="1" dirty="0" smtClean="0">
                <a:solidFill>
                  <a:schemeClr val="tx1"/>
                </a:solidFill>
              </a:rPr>
              <a:t>，對</a:t>
            </a:r>
            <a:r>
              <a:rPr lang="zh-TW" altLang="zh-TW" b="1" dirty="0">
                <a:solidFill>
                  <a:schemeClr val="tx1"/>
                </a:solidFill>
              </a:rPr>
              <a:t>域</a:t>
            </a:r>
            <a:r>
              <a:rPr lang="zh-TW" altLang="zh-TW" b="1" dirty="0" smtClean="0">
                <a:solidFill>
                  <a:schemeClr val="tx1"/>
                </a:solidFill>
              </a:rPr>
              <a:t>外國</a:t>
            </a:r>
            <a:endParaRPr lang="en-US" altLang="zh-TW" b="1" dirty="0" smtClean="0">
              <a:solidFill>
                <a:schemeClr val="tx1"/>
              </a:solidFill>
            </a:endParaRPr>
          </a:p>
          <a:p>
            <a:r>
              <a:rPr lang="en-US" altLang="zh-TW" b="1" dirty="0" smtClean="0">
                <a:solidFill>
                  <a:schemeClr val="tx1"/>
                </a:solidFill>
              </a:rPr>
              <a:t>           </a:t>
            </a:r>
            <a:r>
              <a:rPr lang="zh-TW" altLang="zh-TW" b="1" dirty="0" smtClean="0">
                <a:solidFill>
                  <a:schemeClr val="tx1"/>
                </a:solidFill>
              </a:rPr>
              <a:t>家貿易各自</a:t>
            </a:r>
            <a:r>
              <a:rPr lang="zh-TW" altLang="zh-TW" b="1" dirty="0">
                <a:solidFill>
                  <a:schemeClr val="tx1"/>
                </a:solidFill>
              </a:rPr>
              <a:t>維持不同的關稅或非關稅方面的規定</a:t>
            </a:r>
            <a:r>
              <a:rPr lang="zh-TW" altLang="zh-TW" b="1" dirty="0" smtClean="0">
                <a:solidFill>
                  <a:schemeClr val="tx1"/>
                </a:solidFill>
              </a:rPr>
              <a:t>權利</a:t>
            </a:r>
            <a:r>
              <a:rPr lang="zh-TW" altLang="en-US" b="1" dirty="0" smtClean="0">
                <a:solidFill>
                  <a:schemeClr val="tx1"/>
                </a:solidFill>
              </a:rPr>
              <a:t>。</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a:t>
            </a:r>
            <a:r>
              <a:rPr lang="zh-TW" altLang="en-US" b="1" dirty="0" smtClean="0">
                <a:solidFill>
                  <a:schemeClr val="tx1"/>
                </a:solidFill>
              </a:rPr>
              <a:t>二</a:t>
            </a:r>
            <a:r>
              <a:rPr lang="en-US" altLang="zh-TW" b="1" dirty="0" smtClean="0">
                <a:solidFill>
                  <a:schemeClr val="tx1"/>
                </a:solidFill>
              </a:rPr>
              <a:t>)</a:t>
            </a:r>
            <a:r>
              <a:rPr lang="zh-TW" altLang="zh-TW" b="1" dirty="0">
                <a:solidFill>
                  <a:schemeClr val="tx1"/>
                </a:solidFill>
              </a:rPr>
              <a:t>關稅同盟（</a:t>
            </a:r>
            <a:r>
              <a:rPr lang="en-US" altLang="zh-TW" b="1" dirty="0">
                <a:solidFill>
                  <a:schemeClr val="tx1"/>
                </a:solidFill>
              </a:rPr>
              <a:t>customs union</a:t>
            </a:r>
            <a:r>
              <a:rPr lang="zh-TW" altLang="zh-TW" b="1" dirty="0" smtClean="0">
                <a:solidFill>
                  <a:schemeClr val="tx1"/>
                </a:solidFill>
              </a:rPr>
              <a:t>）：域內無關稅、非關稅方面</a:t>
            </a:r>
            <a:endParaRPr lang="en-US" altLang="zh-TW" b="1" dirty="0" smtClean="0">
              <a:solidFill>
                <a:schemeClr val="tx1"/>
              </a:solidFill>
            </a:endParaRPr>
          </a:p>
          <a:p>
            <a:r>
              <a:rPr lang="en-US" altLang="zh-TW" b="1" dirty="0" smtClean="0">
                <a:solidFill>
                  <a:schemeClr val="tx1"/>
                </a:solidFill>
              </a:rPr>
              <a:t>           </a:t>
            </a:r>
            <a:r>
              <a:rPr lang="zh-TW" altLang="zh-TW" b="1" dirty="0" smtClean="0">
                <a:solidFill>
                  <a:schemeClr val="tx1"/>
                </a:solidFill>
              </a:rPr>
              <a:t>障礙</a:t>
            </a:r>
            <a:r>
              <a:rPr lang="en-US" altLang="zh-TW" b="1" dirty="0" smtClean="0">
                <a:solidFill>
                  <a:schemeClr val="tx1"/>
                </a:solidFill>
              </a:rPr>
              <a:t> </a:t>
            </a:r>
            <a:r>
              <a:rPr lang="zh-TW" altLang="en-US" b="1" dirty="0" smtClean="0">
                <a:solidFill>
                  <a:schemeClr val="tx1"/>
                </a:solidFill>
              </a:rPr>
              <a:t>。</a:t>
            </a:r>
            <a:r>
              <a:rPr lang="zh-TW" altLang="zh-TW" b="1" dirty="0" smtClean="0">
                <a:solidFill>
                  <a:schemeClr val="tx1"/>
                </a:solidFill>
              </a:rPr>
              <a:t>對域外國家產品之輸入則採取同一之關稅稅率或</a:t>
            </a:r>
            <a:endParaRPr lang="en-US" altLang="zh-TW" b="1" dirty="0" smtClean="0">
              <a:solidFill>
                <a:schemeClr val="tx1"/>
              </a:solidFill>
            </a:endParaRPr>
          </a:p>
          <a:p>
            <a:r>
              <a:rPr lang="en-US" altLang="zh-TW" b="1" dirty="0" smtClean="0">
                <a:solidFill>
                  <a:schemeClr val="tx1"/>
                </a:solidFill>
              </a:rPr>
              <a:t>           </a:t>
            </a:r>
            <a:r>
              <a:rPr lang="zh-TW" altLang="zh-TW" b="1" dirty="0" smtClean="0">
                <a:solidFill>
                  <a:schemeClr val="tx1"/>
                </a:solidFill>
              </a:rPr>
              <a:t>共同的貿易政策。</a:t>
            </a:r>
            <a:endParaRPr lang="en-US" altLang="zh-TW" b="1" dirty="0" smtClean="0">
              <a:solidFill>
                <a:schemeClr val="tx1"/>
              </a:solidFill>
            </a:endParaRPr>
          </a:p>
          <a:p>
            <a:r>
              <a:rPr lang="en-US" altLang="zh-TW" b="1" dirty="0" smtClean="0">
                <a:solidFill>
                  <a:schemeClr val="tx1"/>
                </a:solidFill>
              </a:rPr>
              <a:t>           </a:t>
            </a:r>
            <a:r>
              <a:rPr lang="zh-TW" altLang="zh-TW" b="1" dirty="0" smtClean="0">
                <a:solidFill>
                  <a:schemeClr val="tx1"/>
                </a:solidFill>
              </a:rPr>
              <a:t>若屬</a:t>
            </a:r>
            <a:r>
              <a:rPr lang="en-US" altLang="zh-TW" b="1" dirty="0" smtClean="0">
                <a:solidFill>
                  <a:schemeClr val="tx1"/>
                </a:solidFill>
              </a:rPr>
              <a:t>CU</a:t>
            </a:r>
            <a:r>
              <a:rPr lang="zh-TW" altLang="zh-TW" b="1" dirty="0" smtClean="0">
                <a:solidFill>
                  <a:schemeClr val="tx1"/>
                </a:solidFill>
              </a:rPr>
              <a:t>（</a:t>
            </a:r>
            <a:r>
              <a:rPr lang="en-US" altLang="zh-TW" b="1" dirty="0" smtClean="0">
                <a:solidFill>
                  <a:schemeClr val="tx1"/>
                </a:solidFill>
              </a:rPr>
              <a:t>+</a:t>
            </a:r>
            <a:r>
              <a:rPr lang="zh-TW" altLang="zh-TW" b="1" dirty="0" smtClean="0">
                <a:solidFill>
                  <a:schemeClr val="tx1"/>
                </a:solidFill>
              </a:rPr>
              <a:t>）：則除貨物外，還包括服務業貿易。</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a:t>
            </a:r>
            <a:endParaRPr lang="zh-TW" altLang="zh-TW" b="1" dirty="0">
              <a:solidFill>
                <a:schemeClr val="tx1"/>
              </a:solidFill>
            </a:endParaRPr>
          </a:p>
        </p:txBody>
      </p:sp>
    </p:spTree>
    <p:extLst>
      <p:ext uri="{BB962C8B-B14F-4D97-AF65-F5344CB8AC3E}">
        <p14:creationId xmlns:p14="http://schemas.microsoft.com/office/powerpoint/2010/main" val="135597905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836712"/>
            <a:ext cx="7595120"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a:t>第</a:t>
            </a:r>
            <a:r>
              <a:rPr lang="zh-TW" altLang="en-US" sz="4400" b="1" dirty="0"/>
              <a:t>三</a:t>
            </a:r>
            <a:r>
              <a:rPr lang="zh-TW" altLang="zh-TW" sz="4400" b="1" dirty="0"/>
              <a:t>章</a:t>
            </a:r>
            <a:r>
              <a:rPr lang="en-US" altLang="zh-TW" sz="4400" b="1" dirty="0"/>
              <a:t>  </a:t>
            </a:r>
            <a:r>
              <a:rPr lang="zh-TW" altLang="zh-TW" sz="4400" b="1" dirty="0"/>
              <a:t>國際貿易法的主體</a:t>
            </a:r>
            <a:r>
              <a:rPr lang="en-US" altLang="zh-TW" sz="4400" b="1" dirty="0"/>
              <a:t/>
            </a:r>
            <a:br>
              <a:rPr lang="en-US" altLang="zh-TW" sz="4400" b="1" dirty="0"/>
            </a:br>
            <a:r>
              <a:rPr lang="en-US" altLang="zh-TW" b="1" dirty="0"/>
              <a:t>         </a:t>
            </a:r>
            <a:r>
              <a:rPr lang="zh-TW" altLang="zh-TW" b="1" dirty="0" smtClean="0"/>
              <a:t>第</a:t>
            </a:r>
            <a:r>
              <a:rPr lang="zh-TW" altLang="en-US" b="1" dirty="0" smtClean="0"/>
              <a:t>二</a:t>
            </a:r>
            <a:r>
              <a:rPr lang="zh-TW" altLang="zh-TW" b="1" dirty="0" smtClean="0"/>
              <a:t>節</a:t>
            </a:r>
            <a:r>
              <a:rPr lang="zh-TW" altLang="zh-TW" b="1" dirty="0"/>
              <a:t>　政府及區域經濟組織</a:t>
            </a:r>
            <a:br>
              <a:rPr lang="zh-TW" altLang="zh-TW" b="1" dirty="0"/>
            </a:br>
            <a:r>
              <a:rPr lang="en-US" altLang="zh-TW" b="1" dirty="0" smtClean="0"/>
              <a:t>                 </a:t>
            </a:r>
            <a:r>
              <a:rPr lang="zh-TW" altLang="en-US" sz="3600" b="1" dirty="0" smtClean="0"/>
              <a:t>二</a:t>
            </a:r>
            <a:r>
              <a:rPr lang="zh-TW" altLang="zh-TW" sz="3600" b="1" dirty="0" smtClean="0"/>
              <a:t>、區域</a:t>
            </a:r>
            <a:r>
              <a:rPr lang="zh-TW" altLang="zh-TW" sz="3600" b="1" dirty="0"/>
              <a:t>經濟組織</a:t>
            </a:r>
            <a:endParaRPr lang="zh-TW" altLang="en-US" sz="3600" b="1" dirty="0"/>
          </a:p>
        </p:txBody>
      </p:sp>
      <p:sp>
        <p:nvSpPr>
          <p:cNvPr id="3" name="文字版面配置區 2"/>
          <p:cNvSpPr>
            <a:spLocks noGrp="1"/>
          </p:cNvSpPr>
          <p:nvPr>
            <p:ph type="body" idx="1"/>
          </p:nvPr>
        </p:nvSpPr>
        <p:spPr>
          <a:xfrm>
            <a:off x="251520" y="2636912"/>
            <a:ext cx="8496944" cy="961256"/>
          </a:xfrm>
        </p:spPr>
        <p:txBody>
          <a:bodyPr>
            <a:noAutofit/>
          </a:bodyPr>
          <a:lstStyle/>
          <a:p>
            <a:r>
              <a:rPr lang="zh-TW" altLang="en-US" b="1" dirty="0" smtClean="0">
                <a:solidFill>
                  <a:schemeClr val="tx1"/>
                </a:solidFill>
              </a:rPr>
              <a:t>三</a:t>
            </a:r>
            <a:r>
              <a:rPr lang="zh-TW" altLang="zh-TW" b="1" dirty="0" smtClean="0">
                <a:solidFill>
                  <a:schemeClr val="tx1"/>
                </a:solidFill>
              </a:rPr>
              <a:t>、</a:t>
            </a:r>
            <a:r>
              <a:rPr lang="zh-TW" altLang="zh-TW" b="1" dirty="0">
                <a:solidFill>
                  <a:schemeClr val="tx1"/>
                </a:solidFill>
              </a:rPr>
              <a:t>區域經濟</a:t>
            </a:r>
            <a:r>
              <a:rPr lang="zh-TW" altLang="zh-TW" b="1" dirty="0" smtClean="0">
                <a:solidFill>
                  <a:schemeClr val="tx1"/>
                </a:solidFill>
              </a:rPr>
              <a:t>整合的過程</a:t>
            </a:r>
            <a:r>
              <a:rPr lang="en-US" altLang="zh-TW" b="1" dirty="0" smtClean="0">
                <a:solidFill>
                  <a:schemeClr val="tx1"/>
                </a:solidFill>
              </a:rPr>
              <a:t>:  </a:t>
            </a:r>
            <a:r>
              <a:rPr lang="zh-TW" altLang="zh-TW" b="1" dirty="0" smtClean="0">
                <a:solidFill>
                  <a:schemeClr val="tx1"/>
                </a:solidFill>
              </a:rPr>
              <a:t>可</a:t>
            </a:r>
            <a:r>
              <a:rPr lang="zh-TW" altLang="zh-TW" b="1" dirty="0">
                <a:solidFill>
                  <a:schemeClr val="tx1"/>
                </a:solidFill>
              </a:rPr>
              <a:t>分為下列幾個</a:t>
            </a:r>
            <a:r>
              <a:rPr lang="zh-TW" altLang="zh-TW" b="1" dirty="0" smtClean="0">
                <a:solidFill>
                  <a:schemeClr val="tx1"/>
                </a:solidFill>
              </a:rPr>
              <a:t>階段</a:t>
            </a:r>
            <a:endParaRPr lang="en-US" altLang="zh-TW" b="1" dirty="0" smtClean="0">
              <a:solidFill>
                <a:schemeClr val="tx1"/>
              </a:solidFill>
            </a:endParaRPr>
          </a:p>
          <a:p>
            <a:r>
              <a:rPr lang="en-US" altLang="zh-TW" b="1" dirty="0" smtClean="0">
                <a:solidFill>
                  <a:schemeClr val="tx1"/>
                </a:solidFill>
              </a:rPr>
              <a:t>   (</a:t>
            </a:r>
            <a:r>
              <a:rPr lang="zh-TW" altLang="en-US" b="1" dirty="0" smtClean="0">
                <a:solidFill>
                  <a:schemeClr val="tx1"/>
                </a:solidFill>
              </a:rPr>
              <a:t>三</a:t>
            </a:r>
            <a:r>
              <a:rPr lang="en-US" altLang="zh-TW" b="1" dirty="0" smtClean="0">
                <a:solidFill>
                  <a:schemeClr val="tx1"/>
                </a:solidFill>
              </a:rPr>
              <a:t>)</a:t>
            </a:r>
            <a:r>
              <a:rPr lang="zh-TW" altLang="zh-TW" b="1" dirty="0" smtClean="0">
                <a:solidFill>
                  <a:schemeClr val="tx1"/>
                </a:solidFill>
              </a:rPr>
              <a:t>共同市場（</a:t>
            </a:r>
            <a:r>
              <a:rPr lang="en-US" altLang="zh-TW" b="1" dirty="0" smtClean="0">
                <a:solidFill>
                  <a:schemeClr val="tx1"/>
                </a:solidFill>
              </a:rPr>
              <a:t>Common Market</a:t>
            </a:r>
            <a:r>
              <a:rPr lang="zh-TW" altLang="zh-TW" b="1" dirty="0" smtClean="0">
                <a:solidFill>
                  <a:schemeClr val="tx1"/>
                </a:solidFill>
              </a:rPr>
              <a:t>）：會員國間除無貿易及關</a:t>
            </a:r>
            <a:endParaRPr lang="en-US" altLang="zh-TW" b="1" dirty="0" smtClean="0">
              <a:solidFill>
                <a:schemeClr val="tx1"/>
              </a:solidFill>
            </a:endParaRPr>
          </a:p>
          <a:p>
            <a:r>
              <a:rPr lang="en-US" altLang="zh-TW" b="1" dirty="0" smtClean="0">
                <a:solidFill>
                  <a:schemeClr val="tx1"/>
                </a:solidFill>
              </a:rPr>
              <a:t>          </a:t>
            </a:r>
            <a:r>
              <a:rPr lang="zh-TW" altLang="zh-TW" b="1" dirty="0" smtClean="0">
                <a:solidFill>
                  <a:schemeClr val="tx1"/>
                </a:solidFill>
              </a:rPr>
              <a:t>稅方面的障礙及限制，對外採取共同貿易政策外，域內之</a:t>
            </a:r>
            <a:endParaRPr lang="en-US" altLang="zh-TW" b="1" dirty="0" smtClean="0">
              <a:solidFill>
                <a:schemeClr val="tx1"/>
              </a:solidFill>
            </a:endParaRPr>
          </a:p>
          <a:p>
            <a:r>
              <a:rPr lang="en-US" altLang="zh-TW" b="1" dirty="0" smtClean="0">
                <a:solidFill>
                  <a:schemeClr val="tx1"/>
                </a:solidFill>
              </a:rPr>
              <a:t>          </a:t>
            </a:r>
            <a:r>
              <a:rPr lang="zh-TW" altLang="zh-TW" b="1" dirty="0" smtClean="0">
                <a:solidFill>
                  <a:schemeClr val="tx1"/>
                </a:solidFill>
              </a:rPr>
              <a:t>生產要素如人、物、資本，技術均有自由移動之自由。</a:t>
            </a:r>
            <a:endParaRPr lang="en-US" altLang="zh-TW" b="1" dirty="0" smtClean="0">
              <a:solidFill>
                <a:schemeClr val="tx1"/>
              </a:solidFill>
            </a:endParaRPr>
          </a:p>
          <a:p>
            <a:r>
              <a:rPr lang="en-US" altLang="zh-TW" b="1" dirty="0" smtClean="0">
                <a:solidFill>
                  <a:schemeClr val="tx1"/>
                </a:solidFill>
              </a:rPr>
              <a:t>   (</a:t>
            </a:r>
            <a:r>
              <a:rPr lang="zh-TW" altLang="en-US" b="1" dirty="0" smtClean="0">
                <a:solidFill>
                  <a:schemeClr val="tx1"/>
                </a:solidFill>
              </a:rPr>
              <a:t>四</a:t>
            </a:r>
            <a:r>
              <a:rPr lang="en-US" altLang="zh-TW" b="1" dirty="0" smtClean="0">
                <a:solidFill>
                  <a:schemeClr val="tx1"/>
                </a:solidFill>
              </a:rPr>
              <a:t>)</a:t>
            </a:r>
            <a:r>
              <a:rPr lang="zh-TW" altLang="zh-TW" b="1" dirty="0" smtClean="0">
                <a:solidFill>
                  <a:schemeClr val="tx1"/>
                </a:solidFill>
              </a:rPr>
              <a:t>經濟聯盟（</a:t>
            </a:r>
            <a:r>
              <a:rPr lang="en-US" altLang="zh-TW" b="1" dirty="0" smtClean="0">
                <a:solidFill>
                  <a:schemeClr val="tx1"/>
                </a:solidFill>
              </a:rPr>
              <a:t>Economic  Union</a:t>
            </a:r>
            <a:r>
              <a:rPr lang="zh-TW" altLang="zh-TW" b="1" dirty="0" smtClean="0">
                <a:solidFill>
                  <a:schemeClr val="tx1"/>
                </a:solidFill>
              </a:rPr>
              <a:t>）：除具有共同市場特徵外，</a:t>
            </a:r>
            <a:endParaRPr lang="en-US" altLang="zh-TW" b="1" dirty="0" smtClean="0">
              <a:solidFill>
                <a:schemeClr val="tx1"/>
              </a:solidFill>
            </a:endParaRPr>
          </a:p>
          <a:p>
            <a:r>
              <a:rPr lang="en-US" altLang="zh-TW" b="1" dirty="0" smtClean="0">
                <a:solidFill>
                  <a:schemeClr val="tx1"/>
                </a:solidFill>
              </a:rPr>
              <a:t>          </a:t>
            </a:r>
            <a:r>
              <a:rPr lang="zh-TW" altLang="zh-TW" b="1" dirty="0" smtClean="0">
                <a:solidFill>
                  <a:schemeClr val="tx1"/>
                </a:solidFill>
              </a:rPr>
              <a:t>會員國間彼此採取一致的財政、貨幣、農業、社會政策。</a:t>
            </a:r>
            <a:endParaRPr lang="en-US" altLang="zh-TW" b="1" dirty="0" smtClean="0">
              <a:solidFill>
                <a:schemeClr val="tx1"/>
              </a:solidFill>
            </a:endParaRPr>
          </a:p>
          <a:p>
            <a:r>
              <a:rPr lang="en-US" altLang="zh-TW" b="1" dirty="0" smtClean="0">
                <a:solidFill>
                  <a:schemeClr val="tx1"/>
                </a:solidFill>
              </a:rPr>
              <a:t>   (</a:t>
            </a:r>
            <a:r>
              <a:rPr lang="zh-TW" altLang="en-US" b="1" dirty="0" smtClean="0">
                <a:solidFill>
                  <a:schemeClr val="tx1"/>
                </a:solidFill>
              </a:rPr>
              <a:t>五</a:t>
            </a:r>
            <a:r>
              <a:rPr lang="en-US" altLang="zh-TW" b="1" dirty="0" smtClean="0">
                <a:solidFill>
                  <a:schemeClr val="tx1"/>
                </a:solidFill>
              </a:rPr>
              <a:t>)</a:t>
            </a:r>
            <a:r>
              <a:rPr lang="zh-TW" altLang="zh-TW" b="1" dirty="0" smtClean="0">
                <a:solidFill>
                  <a:schemeClr val="tx1"/>
                </a:solidFill>
              </a:rPr>
              <a:t>完全經濟整合（</a:t>
            </a:r>
            <a:r>
              <a:rPr lang="en-US" altLang="zh-TW" b="1" dirty="0" smtClean="0">
                <a:solidFill>
                  <a:schemeClr val="tx1"/>
                </a:solidFill>
              </a:rPr>
              <a:t>Total Economic Integration</a:t>
            </a:r>
            <a:r>
              <a:rPr lang="zh-TW" altLang="zh-TW" b="1" dirty="0" smtClean="0">
                <a:solidFill>
                  <a:schemeClr val="tx1"/>
                </a:solidFill>
              </a:rPr>
              <a:t>）：會員國間</a:t>
            </a:r>
            <a:endParaRPr lang="en-US" altLang="zh-TW" b="1" dirty="0" smtClean="0">
              <a:solidFill>
                <a:schemeClr val="tx1"/>
              </a:solidFill>
            </a:endParaRPr>
          </a:p>
          <a:p>
            <a:r>
              <a:rPr lang="en-US" altLang="zh-TW" b="1" dirty="0" smtClean="0">
                <a:solidFill>
                  <a:schemeClr val="tx1"/>
                </a:solidFill>
              </a:rPr>
              <a:t>          </a:t>
            </a:r>
            <a:r>
              <a:rPr lang="zh-TW" altLang="zh-TW" b="1" dirty="0" smtClean="0">
                <a:solidFill>
                  <a:schemeClr val="tx1"/>
                </a:solidFill>
              </a:rPr>
              <a:t>除建立同一的財政、貨幣、社會、農業政策外，另外設立</a:t>
            </a:r>
            <a:endParaRPr lang="en-US" altLang="zh-TW" b="1" dirty="0" smtClean="0">
              <a:solidFill>
                <a:schemeClr val="tx1"/>
              </a:solidFill>
            </a:endParaRPr>
          </a:p>
          <a:p>
            <a:r>
              <a:rPr lang="en-US" altLang="zh-TW" b="1" dirty="0" smtClean="0">
                <a:solidFill>
                  <a:schemeClr val="tx1"/>
                </a:solidFill>
              </a:rPr>
              <a:t>          </a:t>
            </a:r>
            <a:r>
              <a:rPr lang="zh-TW" altLang="zh-TW" b="1" dirty="0" smtClean="0">
                <a:solidFill>
                  <a:schemeClr val="tx1"/>
                </a:solidFill>
              </a:rPr>
              <a:t>一個國家組織的機構執行有關之任務。目前還沒出現。</a:t>
            </a:r>
            <a:endParaRPr lang="zh-TW" altLang="zh-TW" b="1" dirty="0">
              <a:solidFill>
                <a:schemeClr val="tx1"/>
              </a:solidFill>
            </a:endParaRPr>
          </a:p>
        </p:txBody>
      </p:sp>
    </p:spTree>
    <p:extLst>
      <p:ext uri="{BB962C8B-B14F-4D97-AF65-F5344CB8AC3E}">
        <p14:creationId xmlns:p14="http://schemas.microsoft.com/office/powerpoint/2010/main" val="1355979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TW" b="1" dirty="0"/>
              <a:t>第一章　國際貿易法的意義</a:t>
            </a:r>
            <a:r>
              <a:rPr lang="en-US" altLang="zh-TW" b="1" dirty="0"/>
              <a:t/>
            </a:r>
            <a:br>
              <a:rPr lang="en-US" altLang="zh-TW" b="1" dirty="0"/>
            </a:br>
            <a:r>
              <a:rPr lang="en-US" altLang="zh-TW" b="1" dirty="0" smtClean="0"/>
              <a:t>        </a:t>
            </a:r>
            <a:r>
              <a:rPr lang="zh-TW" altLang="zh-TW" b="1" dirty="0" smtClean="0">
                <a:solidFill>
                  <a:schemeClr val="tx1"/>
                </a:solidFill>
              </a:rPr>
              <a:t>二</a:t>
            </a:r>
            <a:r>
              <a:rPr lang="zh-TW" altLang="zh-TW" b="1" dirty="0">
                <a:solidFill>
                  <a:schemeClr val="tx1"/>
                </a:solidFill>
              </a:rPr>
              <a:t>、國際貿易法的範圍</a:t>
            </a:r>
            <a:r>
              <a:rPr lang="en-US" altLang="zh-TW" b="1" dirty="0"/>
              <a:t/>
            </a:r>
            <a:br>
              <a:rPr lang="en-US" altLang="zh-TW" b="1" dirty="0"/>
            </a:br>
            <a:endParaRPr lang="zh-TW" altLang="en-US" dirty="0"/>
          </a:p>
        </p:txBody>
      </p:sp>
      <p:sp>
        <p:nvSpPr>
          <p:cNvPr id="3" name="文字版面配置區 2"/>
          <p:cNvSpPr>
            <a:spLocks noGrp="1"/>
          </p:cNvSpPr>
          <p:nvPr>
            <p:ph type="body" idx="1"/>
          </p:nvPr>
        </p:nvSpPr>
        <p:spPr>
          <a:xfrm>
            <a:off x="323528" y="2547938"/>
            <a:ext cx="8496944" cy="3545358"/>
          </a:xfrm>
        </p:spPr>
        <p:txBody>
          <a:bodyPr>
            <a:noAutofit/>
          </a:bodyPr>
          <a:lstStyle/>
          <a:p>
            <a:r>
              <a:rPr lang="en-US" altLang="zh-TW" sz="3000" b="1" dirty="0">
                <a:solidFill>
                  <a:schemeClr val="tx1"/>
                </a:solidFill>
              </a:rPr>
              <a:t>(</a:t>
            </a:r>
            <a:r>
              <a:rPr lang="zh-TW" altLang="zh-TW" sz="3000" b="1" dirty="0">
                <a:solidFill>
                  <a:schemeClr val="tx1"/>
                </a:solidFill>
              </a:rPr>
              <a:t>五</a:t>
            </a:r>
            <a:r>
              <a:rPr lang="en-US" altLang="zh-TW" sz="3000" b="1" dirty="0">
                <a:solidFill>
                  <a:schemeClr val="tx1"/>
                </a:solidFill>
              </a:rPr>
              <a:t>)</a:t>
            </a:r>
            <a:r>
              <a:rPr lang="zh-TW" altLang="zh-TW" sz="3000" b="1" dirty="0">
                <a:solidFill>
                  <a:schemeClr val="tx1"/>
                </a:solidFill>
              </a:rPr>
              <a:t>維持國際貿易公平及自由競爭的法</a:t>
            </a:r>
            <a:r>
              <a:rPr lang="zh-TW" altLang="zh-TW" sz="3000" b="1" dirty="0" smtClean="0">
                <a:solidFill>
                  <a:schemeClr val="tx1"/>
                </a:solidFill>
              </a:rPr>
              <a:t>體系：</a:t>
            </a:r>
            <a:r>
              <a:rPr lang="en-US" altLang="zh-TW" sz="3000" b="1" dirty="0" smtClean="0">
                <a:solidFill>
                  <a:schemeClr val="tx1"/>
                </a:solidFill>
              </a:rPr>
              <a:t> </a:t>
            </a:r>
          </a:p>
          <a:p>
            <a:r>
              <a:rPr lang="en-US" altLang="zh-TW" sz="3000" b="1" dirty="0">
                <a:solidFill>
                  <a:schemeClr val="tx1"/>
                </a:solidFill>
              </a:rPr>
              <a:t> </a:t>
            </a:r>
            <a:r>
              <a:rPr lang="en-US" altLang="zh-TW" sz="3000" b="1" dirty="0" smtClean="0">
                <a:solidFill>
                  <a:schemeClr val="tx1"/>
                </a:solidFill>
              </a:rPr>
              <a:t>       </a:t>
            </a:r>
            <a:r>
              <a:rPr lang="zh-TW" altLang="zh-TW" sz="3000" b="1" dirty="0" smtClean="0">
                <a:solidFill>
                  <a:schemeClr val="tx1"/>
                </a:solidFill>
              </a:rPr>
              <a:t>例如</a:t>
            </a:r>
            <a:r>
              <a:rPr lang="zh-TW" altLang="zh-TW" sz="3000" b="1" dirty="0">
                <a:solidFill>
                  <a:schemeClr val="tx1"/>
                </a:solidFill>
              </a:rPr>
              <a:t>傾銷、補貼、國際逃避條款和</a:t>
            </a:r>
            <a:r>
              <a:rPr lang="zh-TW" altLang="zh-TW" sz="3000" b="1" dirty="0" smtClean="0">
                <a:solidFill>
                  <a:schemeClr val="tx1"/>
                </a:solidFill>
              </a:rPr>
              <a:t>公平交易法</a:t>
            </a:r>
            <a:endParaRPr lang="en-US" altLang="zh-TW" sz="3000" b="1" dirty="0" smtClean="0">
              <a:solidFill>
                <a:schemeClr val="tx1"/>
              </a:solidFill>
            </a:endParaRPr>
          </a:p>
          <a:p>
            <a:r>
              <a:rPr lang="en-US" altLang="zh-TW" sz="3000" b="1" dirty="0">
                <a:solidFill>
                  <a:schemeClr val="tx1"/>
                </a:solidFill>
              </a:rPr>
              <a:t> </a:t>
            </a:r>
            <a:r>
              <a:rPr lang="en-US" altLang="zh-TW" sz="3000" b="1" dirty="0" smtClean="0">
                <a:solidFill>
                  <a:schemeClr val="tx1"/>
                </a:solidFill>
              </a:rPr>
              <a:t>       </a:t>
            </a:r>
            <a:r>
              <a:rPr lang="zh-TW" altLang="zh-TW" sz="3000" b="1" dirty="0" smtClean="0">
                <a:solidFill>
                  <a:schemeClr val="tx1"/>
                </a:solidFill>
              </a:rPr>
              <a:t>或</a:t>
            </a:r>
            <a:r>
              <a:rPr lang="zh-TW" altLang="zh-TW" sz="3000" b="1" dirty="0">
                <a:solidFill>
                  <a:schemeClr val="tx1"/>
                </a:solidFill>
              </a:rPr>
              <a:t>反托拉斯</a:t>
            </a:r>
            <a:r>
              <a:rPr lang="zh-TW" altLang="zh-TW" sz="3000" b="1" dirty="0" smtClean="0">
                <a:solidFill>
                  <a:schemeClr val="tx1"/>
                </a:solidFill>
              </a:rPr>
              <a:t>法</a:t>
            </a:r>
            <a:r>
              <a:rPr lang="zh-TW" altLang="en-US" sz="3000" b="1" dirty="0" smtClean="0">
                <a:solidFill>
                  <a:schemeClr val="tx1"/>
                </a:solidFill>
              </a:rPr>
              <a:t>。</a:t>
            </a:r>
            <a:endParaRPr lang="en-US" altLang="zh-TW" sz="3000" b="1" dirty="0" smtClean="0">
              <a:solidFill>
                <a:schemeClr val="tx1"/>
              </a:solidFill>
            </a:endParaRPr>
          </a:p>
          <a:p>
            <a:r>
              <a:rPr lang="en-US" altLang="zh-TW" sz="3000" b="1" dirty="0">
                <a:solidFill>
                  <a:schemeClr val="tx1"/>
                </a:solidFill>
              </a:rPr>
              <a:t>(</a:t>
            </a:r>
            <a:r>
              <a:rPr lang="zh-TW" altLang="zh-TW" sz="3000" b="1" dirty="0">
                <a:solidFill>
                  <a:schemeClr val="tx1"/>
                </a:solidFill>
              </a:rPr>
              <a:t>六</a:t>
            </a:r>
            <a:r>
              <a:rPr lang="en-US" altLang="zh-TW" sz="3000" b="1" dirty="0">
                <a:solidFill>
                  <a:schemeClr val="tx1"/>
                </a:solidFill>
              </a:rPr>
              <a:t>)</a:t>
            </a:r>
            <a:r>
              <a:rPr lang="zh-TW" altLang="zh-TW" sz="3000" b="1" dirty="0">
                <a:solidFill>
                  <a:schemeClr val="tx1"/>
                </a:solidFill>
              </a:rPr>
              <a:t>解決紛爭有關之法體系</a:t>
            </a:r>
            <a:r>
              <a:rPr lang="zh-TW" altLang="zh-TW" sz="3000" b="1" dirty="0" smtClean="0">
                <a:solidFill>
                  <a:schemeClr val="tx1"/>
                </a:solidFill>
              </a:rPr>
              <a:t>：</a:t>
            </a:r>
            <a:endParaRPr lang="en-US" altLang="zh-TW" sz="3000" b="1" dirty="0" smtClean="0">
              <a:solidFill>
                <a:schemeClr val="tx1"/>
              </a:solidFill>
            </a:endParaRPr>
          </a:p>
          <a:p>
            <a:r>
              <a:rPr lang="en-US" altLang="zh-TW" sz="3000" b="1" dirty="0">
                <a:solidFill>
                  <a:schemeClr val="tx1"/>
                </a:solidFill>
              </a:rPr>
              <a:t> </a:t>
            </a:r>
            <a:r>
              <a:rPr lang="en-US" altLang="zh-TW" sz="3000" b="1" dirty="0" smtClean="0">
                <a:solidFill>
                  <a:schemeClr val="tx1"/>
                </a:solidFill>
              </a:rPr>
              <a:t>       </a:t>
            </a:r>
            <a:r>
              <a:rPr lang="zh-TW" altLang="zh-TW" sz="3000" b="1" dirty="0" smtClean="0">
                <a:solidFill>
                  <a:schemeClr val="tx1"/>
                </a:solidFill>
              </a:rPr>
              <a:t>例如</a:t>
            </a:r>
            <a:r>
              <a:rPr lang="zh-TW" altLang="zh-TW" sz="3000" b="1" dirty="0">
                <a:solidFill>
                  <a:schemeClr val="tx1"/>
                </a:solidFill>
              </a:rPr>
              <a:t>商務仲裁</a:t>
            </a:r>
            <a:r>
              <a:rPr lang="zh-TW" altLang="zh-TW" sz="3000" b="1" dirty="0" smtClean="0">
                <a:solidFill>
                  <a:schemeClr val="tx1"/>
                </a:solidFill>
              </a:rPr>
              <a:t>、調停、國際</a:t>
            </a:r>
            <a:r>
              <a:rPr lang="zh-TW" altLang="zh-TW" sz="3000" b="1" dirty="0">
                <a:solidFill>
                  <a:schemeClr val="tx1"/>
                </a:solidFill>
              </a:rPr>
              <a:t>民事訴訟和</a:t>
            </a:r>
            <a:r>
              <a:rPr lang="en-US" altLang="zh-TW" sz="3000" b="1" dirty="0" smtClean="0">
                <a:solidFill>
                  <a:schemeClr val="tx1"/>
                </a:solidFill>
              </a:rPr>
              <a:t>WTO</a:t>
            </a:r>
          </a:p>
          <a:p>
            <a:r>
              <a:rPr lang="en-US" altLang="zh-TW" sz="3000" b="1" dirty="0">
                <a:solidFill>
                  <a:schemeClr val="tx1"/>
                </a:solidFill>
              </a:rPr>
              <a:t> </a:t>
            </a:r>
            <a:r>
              <a:rPr lang="en-US" altLang="zh-TW" sz="3000" b="1" dirty="0" smtClean="0">
                <a:solidFill>
                  <a:schemeClr val="tx1"/>
                </a:solidFill>
              </a:rPr>
              <a:t>       </a:t>
            </a:r>
            <a:r>
              <a:rPr lang="zh-TW" altLang="zh-TW" sz="3000" b="1" dirty="0" smtClean="0">
                <a:solidFill>
                  <a:schemeClr val="tx1"/>
                </a:solidFill>
              </a:rPr>
              <a:t>底下</a:t>
            </a:r>
            <a:r>
              <a:rPr lang="zh-TW" altLang="zh-TW" sz="3000" b="1" dirty="0">
                <a:solidFill>
                  <a:schemeClr val="tx1"/>
                </a:solidFill>
              </a:rPr>
              <a:t>之貿易</a:t>
            </a:r>
            <a:r>
              <a:rPr lang="zh-TW" altLang="zh-TW" sz="3000" b="1" dirty="0" smtClean="0">
                <a:solidFill>
                  <a:schemeClr val="tx1"/>
                </a:solidFill>
              </a:rPr>
              <a:t>糾紛</a:t>
            </a:r>
            <a:r>
              <a:rPr lang="zh-TW" altLang="zh-TW" sz="3000" b="1" dirty="0">
                <a:solidFill>
                  <a:schemeClr val="tx1"/>
                </a:solidFill>
              </a:rPr>
              <a:t>處理</a:t>
            </a:r>
            <a:r>
              <a:rPr lang="zh-TW" altLang="zh-TW" sz="3000" b="1" dirty="0" smtClean="0">
                <a:solidFill>
                  <a:schemeClr val="tx1"/>
                </a:solidFill>
              </a:rPr>
              <a:t>程序</a:t>
            </a:r>
            <a:r>
              <a:rPr lang="zh-TW" altLang="en-US" sz="3000" b="1" dirty="0" smtClean="0">
                <a:solidFill>
                  <a:schemeClr val="tx1"/>
                </a:solidFill>
              </a:rPr>
              <a:t>。</a:t>
            </a:r>
            <a:endParaRPr lang="en-US" altLang="zh-TW" sz="3000" b="1" dirty="0" smtClean="0">
              <a:solidFill>
                <a:schemeClr val="tx1"/>
              </a:solidFill>
            </a:endParaRPr>
          </a:p>
          <a:p>
            <a:r>
              <a:rPr lang="en-US" altLang="zh-TW" sz="3000" b="1" dirty="0">
                <a:solidFill>
                  <a:schemeClr val="tx1"/>
                </a:solidFill>
              </a:rPr>
              <a:t>(</a:t>
            </a:r>
            <a:r>
              <a:rPr lang="zh-TW" altLang="zh-TW" sz="3000" b="1" dirty="0">
                <a:solidFill>
                  <a:schemeClr val="tx1"/>
                </a:solidFill>
              </a:rPr>
              <a:t>七</a:t>
            </a:r>
            <a:r>
              <a:rPr lang="en-US" altLang="zh-TW" sz="3000" b="1" dirty="0">
                <a:solidFill>
                  <a:schemeClr val="tx1"/>
                </a:solidFill>
              </a:rPr>
              <a:t>)</a:t>
            </a:r>
            <a:r>
              <a:rPr lang="zh-TW" altLang="zh-TW" sz="3000" b="1" dirty="0">
                <a:solidFill>
                  <a:schemeClr val="tx1"/>
                </a:solidFill>
              </a:rPr>
              <a:t>各國國內為規範或管理輸出入交易的貿易法規。</a:t>
            </a:r>
            <a:endParaRPr lang="zh-TW" altLang="en-US" sz="3000" b="1" dirty="0">
              <a:solidFill>
                <a:schemeClr val="tx1"/>
              </a:solidFill>
            </a:endParaRPr>
          </a:p>
        </p:txBody>
      </p:sp>
    </p:spTree>
    <p:extLst>
      <p:ext uri="{BB962C8B-B14F-4D97-AF65-F5344CB8AC3E}">
        <p14:creationId xmlns:p14="http://schemas.microsoft.com/office/powerpoint/2010/main" val="17826278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836712"/>
            <a:ext cx="7595120"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a:t>第</a:t>
            </a:r>
            <a:r>
              <a:rPr lang="zh-TW" altLang="en-US" sz="4400" b="1" dirty="0"/>
              <a:t>三</a:t>
            </a:r>
            <a:r>
              <a:rPr lang="zh-TW" altLang="zh-TW" sz="4400" b="1" dirty="0"/>
              <a:t>章</a:t>
            </a:r>
            <a:r>
              <a:rPr lang="en-US" altLang="zh-TW" sz="4400" b="1" dirty="0"/>
              <a:t>  </a:t>
            </a:r>
            <a:r>
              <a:rPr lang="zh-TW" altLang="zh-TW" sz="4400" b="1" dirty="0"/>
              <a:t>國際貿易法的主體</a:t>
            </a:r>
            <a:r>
              <a:rPr lang="en-US" altLang="zh-TW" sz="4400" b="1" dirty="0"/>
              <a:t/>
            </a:r>
            <a:br>
              <a:rPr lang="en-US" altLang="zh-TW" sz="4400" b="1" dirty="0"/>
            </a:br>
            <a:r>
              <a:rPr lang="en-US" altLang="zh-TW" b="1" dirty="0"/>
              <a:t>         </a:t>
            </a:r>
            <a:r>
              <a:rPr lang="zh-TW" altLang="zh-TW" b="1" dirty="0" smtClean="0"/>
              <a:t>第</a:t>
            </a:r>
            <a:r>
              <a:rPr lang="zh-TW" altLang="en-US" b="1" dirty="0" smtClean="0"/>
              <a:t>二</a:t>
            </a:r>
            <a:r>
              <a:rPr lang="zh-TW" altLang="zh-TW" b="1" dirty="0" smtClean="0"/>
              <a:t>節</a:t>
            </a:r>
            <a:r>
              <a:rPr lang="zh-TW" altLang="zh-TW" b="1" dirty="0"/>
              <a:t>　政府及區域經濟組織</a:t>
            </a:r>
            <a:br>
              <a:rPr lang="zh-TW" altLang="zh-TW" b="1" dirty="0"/>
            </a:br>
            <a:r>
              <a:rPr lang="en-US" altLang="zh-TW" b="1" dirty="0" smtClean="0"/>
              <a:t>                 </a:t>
            </a:r>
            <a:r>
              <a:rPr lang="zh-TW" altLang="en-US" sz="3600" b="1" dirty="0" smtClean="0"/>
              <a:t>二</a:t>
            </a:r>
            <a:r>
              <a:rPr lang="zh-TW" altLang="zh-TW" sz="3600" b="1" dirty="0" smtClean="0"/>
              <a:t>、區域</a:t>
            </a:r>
            <a:r>
              <a:rPr lang="zh-TW" altLang="zh-TW" sz="3600" b="1" dirty="0"/>
              <a:t>經濟組織</a:t>
            </a:r>
            <a:endParaRPr lang="zh-TW" altLang="en-US" sz="3600" b="1" dirty="0"/>
          </a:p>
        </p:txBody>
      </p:sp>
      <p:sp>
        <p:nvSpPr>
          <p:cNvPr id="3" name="文字版面配置區 2"/>
          <p:cNvSpPr>
            <a:spLocks noGrp="1"/>
          </p:cNvSpPr>
          <p:nvPr>
            <p:ph type="body" idx="1"/>
          </p:nvPr>
        </p:nvSpPr>
        <p:spPr>
          <a:xfrm>
            <a:off x="251520" y="2636912"/>
            <a:ext cx="8496944" cy="961256"/>
          </a:xfrm>
        </p:spPr>
        <p:txBody>
          <a:bodyPr>
            <a:noAutofit/>
          </a:bodyPr>
          <a:lstStyle/>
          <a:p>
            <a:r>
              <a:rPr lang="zh-TW" altLang="en-US" sz="2800" b="1" dirty="0" smtClean="0">
                <a:solidFill>
                  <a:schemeClr val="tx1"/>
                </a:solidFill>
              </a:rPr>
              <a:t>四</a:t>
            </a:r>
            <a:r>
              <a:rPr lang="zh-TW" altLang="zh-TW" sz="2800" b="1" dirty="0" smtClean="0">
                <a:solidFill>
                  <a:schemeClr val="tx1"/>
                </a:solidFill>
              </a:rPr>
              <a:t>、歐盟（</a:t>
            </a:r>
            <a:r>
              <a:rPr lang="en-US" altLang="zh-TW" sz="2800" b="1" dirty="0" smtClean="0">
                <a:solidFill>
                  <a:schemeClr val="tx1"/>
                </a:solidFill>
              </a:rPr>
              <a:t>European Union</a:t>
            </a:r>
            <a:r>
              <a:rPr lang="zh-TW" altLang="zh-TW" sz="2800" b="1" dirty="0" smtClean="0">
                <a:solidFill>
                  <a:schemeClr val="tx1"/>
                </a:solidFill>
              </a:rPr>
              <a:t>）</a:t>
            </a:r>
            <a:endParaRPr lang="en-US" altLang="zh-TW" sz="2800" b="1" dirty="0" smtClean="0">
              <a:solidFill>
                <a:schemeClr val="tx1"/>
              </a:solidFill>
            </a:endParaRPr>
          </a:p>
          <a:p>
            <a:r>
              <a:rPr lang="en-US" altLang="zh-TW" b="1" dirty="0" smtClean="0">
                <a:solidFill>
                  <a:schemeClr val="tx1"/>
                </a:solidFill>
              </a:rPr>
              <a:t>  (</a:t>
            </a:r>
            <a:r>
              <a:rPr lang="zh-TW" altLang="en-US" b="1" dirty="0" smtClean="0">
                <a:solidFill>
                  <a:schemeClr val="tx1"/>
                </a:solidFill>
              </a:rPr>
              <a:t>一</a:t>
            </a:r>
            <a:r>
              <a:rPr lang="en-US" altLang="zh-TW" b="1" dirty="0" smtClean="0">
                <a:solidFill>
                  <a:schemeClr val="tx1"/>
                </a:solidFill>
              </a:rPr>
              <a:t>)</a:t>
            </a:r>
            <a:r>
              <a:rPr lang="zh-TW" altLang="en-US" b="1" dirty="0" smtClean="0">
                <a:solidFill>
                  <a:schemeClr val="tx1"/>
                </a:solidFill>
              </a:rPr>
              <a:t>沿革 </a:t>
            </a:r>
            <a:r>
              <a:rPr lang="en-US" altLang="zh-TW" b="1" dirty="0" smtClean="0">
                <a:solidFill>
                  <a:schemeClr val="tx1"/>
                </a:solidFill>
              </a:rPr>
              <a:t>: </a:t>
            </a:r>
          </a:p>
          <a:p>
            <a:r>
              <a:rPr lang="en-US" altLang="zh-TW" b="1" dirty="0" smtClean="0">
                <a:solidFill>
                  <a:schemeClr val="tx1"/>
                </a:solidFill>
              </a:rPr>
              <a:t>   1</a:t>
            </a:r>
            <a:r>
              <a:rPr lang="zh-TW" altLang="en-US" b="1" dirty="0" smtClean="0">
                <a:solidFill>
                  <a:schemeClr val="tx1"/>
                </a:solidFill>
              </a:rPr>
              <a:t>．</a:t>
            </a:r>
            <a:r>
              <a:rPr lang="zh-TW" altLang="zh-TW" b="1" dirty="0" smtClean="0">
                <a:solidFill>
                  <a:schemeClr val="tx1"/>
                </a:solidFill>
              </a:rPr>
              <a:t>歐洲煤</a:t>
            </a:r>
            <a:r>
              <a:rPr lang="en-US" altLang="zh-TW" b="1" dirty="0" smtClean="0">
                <a:solidFill>
                  <a:schemeClr val="tx1"/>
                </a:solidFill>
              </a:rPr>
              <a:t> </a:t>
            </a:r>
            <a:r>
              <a:rPr lang="zh-TW" altLang="zh-TW" b="1" dirty="0" smtClean="0">
                <a:solidFill>
                  <a:schemeClr val="tx1"/>
                </a:solidFill>
              </a:rPr>
              <a:t>鋼共同體（</a:t>
            </a:r>
            <a:r>
              <a:rPr lang="en-US" altLang="zh-TW" b="1" dirty="0" smtClean="0">
                <a:solidFill>
                  <a:schemeClr val="tx1"/>
                </a:solidFill>
              </a:rPr>
              <a:t>ECSC</a:t>
            </a:r>
            <a:r>
              <a:rPr lang="zh-TW" altLang="en-US" b="1" dirty="0" smtClean="0">
                <a:solidFill>
                  <a:schemeClr val="tx1"/>
                </a:solidFill>
              </a:rPr>
              <a:t>，</a:t>
            </a:r>
            <a:r>
              <a:rPr lang="en-US" altLang="zh-TW" b="1" dirty="0" smtClean="0">
                <a:solidFill>
                  <a:schemeClr val="tx1"/>
                </a:solidFill>
              </a:rPr>
              <a:t>1952</a:t>
            </a:r>
            <a:r>
              <a:rPr lang="zh-TW" altLang="zh-TW" b="1" dirty="0" smtClean="0">
                <a:solidFill>
                  <a:schemeClr val="tx1"/>
                </a:solidFill>
              </a:rPr>
              <a:t>）</a:t>
            </a:r>
            <a:r>
              <a:rPr lang="zh-TW" altLang="en-US" b="1" dirty="0" smtClean="0">
                <a:solidFill>
                  <a:schemeClr val="tx1"/>
                </a:solidFill>
              </a:rPr>
              <a:t>→ </a:t>
            </a:r>
            <a:endParaRPr lang="en-US" altLang="zh-TW" b="1" dirty="0" smtClean="0">
              <a:solidFill>
                <a:schemeClr val="tx1"/>
              </a:solidFill>
            </a:endParaRPr>
          </a:p>
          <a:p>
            <a:r>
              <a:rPr lang="en-US" altLang="zh-TW" b="1" dirty="0" smtClean="0">
                <a:solidFill>
                  <a:schemeClr val="tx1"/>
                </a:solidFill>
              </a:rPr>
              <a:t>   2</a:t>
            </a:r>
            <a:r>
              <a:rPr lang="zh-TW" altLang="en-US" b="1" dirty="0" smtClean="0">
                <a:solidFill>
                  <a:schemeClr val="tx1"/>
                </a:solidFill>
              </a:rPr>
              <a:t>．</a:t>
            </a:r>
            <a:r>
              <a:rPr lang="zh-TW" altLang="zh-TW" b="1" dirty="0" smtClean="0">
                <a:solidFill>
                  <a:schemeClr val="tx1"/>
                </a:solidFill>
              </a:rPr>
              <a:t>歐洲共同市場（</a:t>
            </a:r>
            <a:r>
              <a:rPr lang="en-US" altLang="zh-TW" b="1" dirty="0" smtClean="0">
                <a:solidFill>
                  <a:schemeClr val="tx1"/>
                </a:solidFill>
              </a:rPr>
              <a:t>EEC</a:t>
            </a:r>
            <a:r>
              <a:rPr lang="zh-TW" altLang="en-US" b="1" dirty="0" smtClean="0">
                <a:solidFill>
                  <a:schemeClr val="tx1"/>
                </a:solidFill>
              </a:rPr>
              <a:t>，</a:t>
            </a:r>
            <a:r>
              <a:rPr lang="en-US" altLang="zh-TW" b="1" dirty="0" smtClean="0">
                <a:solidFill>
                  <a:schemeClr val="tx1"/>
                </a:solidFill>
              </a:rPr>
              <a:t>1957</a:t>
            </a:r>
            <a:r>
              <a:rPr lang="zh-TW" altLang="zh-TW" b="1" dirty="0" smtClean="0">
                <a:solidFill>
                  <a:schemeClr val="tx1"/>
                </a:solidFill>
              </a:rPr>
              <a:t>）</a:t>
            </a:r>
            <a:r>
              <a:rPr lang="zh-TW" altLang="en-US" b="1" dirty="0" smtClean="0">
                <a:solidFill>
                  <a:schemeClr val="tx1"/>
                </a:solidFill>
              </a:rPr>
              <a:t>→ </a:t>
            </a:r>
            <a:endParaRPr lang="en-US" altLang="zh-TW" b="1" dirty="0" smtClean="0">
              <a:solidFill>
                <a:schemeClr val="tx1"/>
              </a:solidFill>
            </a:endParaRPr>
          </a:p>
          <a:p>
            <a:r>
              <a:rPr lang="en-US" altLang="zh-TW" b="1" dirty="0" smtClean="0">
                <a:solidFill>
                  <a:schemeClr val="tx1"/>
                </a:solidFill>
              </a:rPr>
              <a:t>   3</a:t>
            </a:r>
            <a:r>
              <a:rPr lang="zh-TW" altLang="en-US" b="1" dirty="0" smtClean="0">
                <a:solidFill>
                  <a:schemeClr val="tx1"/>
                </a:solidFill>
              </a:rPr>
              <a:t>．</a:t>
            </a:r>
            <a:r>
              <a:rPr lang="zh-TW" altLang="zh-TW" b="1" dirty="0" smtClean="0">
                <a:solidFill>
                  <a:schemeClr val="tx1"/>
                </a:solidFill>
              </a:rPr>
              <a:t>歐洲共同體（</a:t>
            </a:r>
            <a:r>
              <a:rPr lang="en-US" altLang="zh-TW" b="1" dirty="0" smtClean="0">
                <a:solidFill>
                  <a:schemeClr val="tx1"/>
                </a:solidFill>
              </a:rPr>
              <a:t>European Community</a:t>
            </a:r>
            <a:r>
              <a:rPr lang="zh-TW" altLang="en-US" b="1" dirty="0" smtClean="0">
                <a:solidFill>
                  <a:schemeClr val="tx1"/>
                </a:solidFill>
              </a:rPr>
              <a:t>，</a:t>
            </a:r>
            <a:r>
              <a:rPr lang="en-US" altLang="zh-TW" b="1" dirty="0" smtClean="0">
                <a:solidFill>
                  <a:schemeClr val="tx1"/>
                </a:solidFill>
              </a:rPr>
              <a:t>1967</a:t>
            </a:r>
            <a:r>
              <a:rPr lang="zh-TW" altLang="zh-TW" b="1" dirty="0" smtClean="0">
                <a:solidFill>
                  <a:schemeClr val="tx1"/>
                </a:solidFill>
              </a:rPr>
              <a:t>）</a:t>
            </a:r>
            <a:r>
              <a:rPr lang="zh-TW" altLang="en-US" b="1" dirty="0" smtClean="0">
                <a:solidFill>
                  <a:schemeClr val="tx1"/>
                </a:solidFill>
              </a:rPr>
              <a:t>→</a:t>
            </a:r>
            <a:endParaRPr lang="en-US" altLang="zh-TW" b="1" dirty="0" smtClean="0">
              <a:solidFill>
                <a:schemeClr val="tx1"/>
              </a:solidFill>
            </a:endParaRPr>
          </a:p>
          <a:p>
            <a:r>
              <a:rPr lang="en-US" altLang="zh-TW" b="1" dirty="0" smtClean="0">
                <a:solidFill>
                  <a:schemeClr val="tx1"/>
                </a:solidFill>
              </a:rPr>
              <a:t>   4</a:t>
            </a:r>
            <a:r>
              <a:rPr lang="zh-TW" altLang="en-US" b="1" dirty="0" smtClean="0">
                <a:solidFill>
                  <a:schemeClr val="tx1"/>
                </a:solidFill>
              </a:rPr>
              <a:t>．</a:t>
            </a:r>
            <a:r>
              <a:rPr lang="zh-TW" altLang="zh-TW" b="1" dirty="0" smtClean="0">
                <a:solidFill>
                  <a:schemeClr val="tx1"/>
                </a:solidFill>
              </a:rPr>
              <a:t>歐盟（</a:t>
            </a:r>
            <a:r>
              <a:rPr lang="en-US" altLang="zh-TW" b="1" dirty="0" smtClean="0">
                <a:solidFill>
                  <a:schemeClr val="tx1"/>
                </a:solidFill>
              </a:rPr>
              <a:t>European Union</a:t>
            </a:r>
            <a:r>
              <a:rPr lang="zh-TW" altLang="en-US" b="1" dirty="0" smtClean="0">
                <a:solidFill>
                  <a:schemeClr val="tx1"/>
                </a:solidFill>
              </a:rPr>
              <a:t>，</a:t>
            </a:r>
            <a:r>
              <a:rPr lang="en-US" altLang="zh-TW" b="1" dirty="0" smtClean="0">
                <a:solidFill>
                  <a:schemeClr val="tx1"/>
                </a:solidFill>
              </a:rPr>
              <a:t>1992</a:t>
            </a:r>
            <a:r>
              <a:rPr lang="zh-TW" altLang="zh-TW" b="1" dirty="0" smtClean="0">
                <a:solidFill>
                  <a:schemeClr val="tx1"/>
                </a:solidFill>
              </a:rPr>
              <a:t>）</a:t>
            </a:r>
            <a:r>
              <a:rPr lang="en-US" altLang="zh-TW" b="1" dirty="0" smtClean="0">
                <a:solidFill>
                  <a:schemeClr val="tx1"/>
                </a:solidFill>
              </a:rPr>
              <a:t>: 2004</a:t>
            </a:r>
            <a:r>
              <a:rPr lang="zh-TW" altLang="zh-TW" b="1" dirty="0" smtClean="0">
                <a:solidFill>
                  <a:schemeClr val="tx1"/>
                </a:solidFill>
              </a:rPr>
              <a:t>年有東歐</a:t>
            </a:r>
            <a:endParaRPr lang="en-US" altLang="zh-TW" b="1" dirty="0" smtClean="0">
              <a:solidFill>
                <a:schemeClr val="tx1"/>
              </a:solidFill>
            </a:endParaRPr>
          </a:p>
          <a:p>
            <a:r>
              <a:rPr lang="en-US" altLang="zh-TW" b="1" dirty="0" smtClean="0">
                <a:solidFill>
                  <a:schemeClr val="tx1"/>
                </a:solidFill>
              </a:rPr>
              <a:t>         10</a:t>
            </a:r>
            <a:r>
              <a:rPr lang="zh-TW" altLang="zh-TW" b="1" dirty="0" smtClean="0">
                <a:solidFill>
                  <a:schemeClr val="tx1"/>
                </a:solidFill>
              </a:rPr>
              <a:t>國加入， </a:t>
            </a:r>
            <a:r>
              <a:rPr lang="en-US" altLang="zh-TW" b="1" dirty="0" smtClean="0">
                <a:solidFill>
                  <a:schemeClr val="tx1"/>
                </a:solidFill>
              </a:rPr>
              <a:t>2007</a:t>
            </a:r>
            <a:r>
              <a:rPr lang="zh-TW" altLang="zh-TW" b="1" dirty="0" smtClean="0">
                <a:solidFill>
                  <a:schemeClr val="tx1"/>
                </a:solidFill>
              </a:rPr>
              <a:t>年有保加利亞與羅馬尼亞加</a:t>
            </a:r>
            <a:r>
              <a:rPr lang="zh-TW" altLang="en-US" b="1" dirty="0" smtClean="0">
                <a:solidFill>
                  <a:schemeClr val="tx1"/>
                </a:solidFill>
              </a:rPr>
              <a:t>入</a:t>
            </a:r>
            <a:r>
              <a:rPr lang="en-US" altLang="zh-TW" b="1" dirty="0" smtClean="0">
                <a:solidFill>
                  <a:schemeClr val="tx1"/>
                </a:solidFill>
              </a:rPr>
              <a:t>,</a:t>
            </a:r>
          </a:p>
          <a:p>
            <a:r>
              <a:rPr lang="en-US" altLang="zh-TW" b="1" dirty="0" smtClean="0">
                <a:solidFill>
                  <a:schemeClr val="tx1"/>
                </a:solidFill>
              </a:rPr>
              <a:t>         2011</a:t>
            </a:r>
            <a:r>
              <a:rPr lang="zh-TW" altLang="zh-TW" b="1" dirty="0" smtClean="0">
                <a:solidFill>
                  <a:schemeClr val="tx1"/>
                </a:solidFill>
              </a:rPr>
              <a:t>年客羅埃西亞加入後有</a:t>
            </a:r>
            <a:r>
              <a:rPr lang="en-US" altLang="zh-TW" b="1" dirty="0" smtClean="0">
                <a:solidFill>
                  <a:schemeClr val="tx1"/>
                </a:solidFill>
              </a:rPr>
              <a:t>28</a:t>
            </a:r>
            <a:r>
              <a:rPr lang="zh-TW" altLang="zh-TW" b="1" dirty="0" smtClean="0">
                <a:solidFill>
                  <a:schemeClr val="tx1"/>
                </a:solidFill>
              </a:rPr>
              <a:t>個會</a:t>
            </a:r>
            <a:r>
              <a:rPr lang="zh-TW" altLang="en-US" b="1" dirty="0" smtClean="0">
                <a:solidFill>
                  <a:schemeClr val="tx1"/>
                </a:solidFill>
              </a:rPr>
              <a:t>員</a:t>
            </a:r>
            <a:r>
              <a:rPr lang="zh-TW" altLang="zh-TW" b="1" dirty="0" smtClean="0">
                <a:solidFill>
                  <a:schemeClr val="tx1"/>
                </a:solidFill>
              </a:rPr>
              <a:t>國</a:t>
            </a:r>
            <a:r>
              <a:rPr lang="zh-TW" altLang="en-US" b="1" dirty="0" smtClean="0">
                <a:solidFill>
                  <a:schemeClr val="tx1"/>
                </a:solidFill>
              </a:rPr>
              <a:t>。</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a:t>
            </a:r>
            <a:r>
              <a:rPr lang="zh-TW" altLang="en-US" b="1" dirty="0" smtClean="0">
                <a:solidFill>
                  <a:schemeClr val="tx1"/>
                </a:solidFill>
              </a:rPr>
              <a:t>二</a:t>
            </a:r>
            <a:r>
              <a:rPr lang="en-US" altLang="zh-TW" b="1" dirty="0" smtClean="0">
                <a:solidFill>
                  <a:schemeClr val="tx1"/>
                </a:solidFill>
              </a:rPr>
              <a:t>)</a:t>
            </a:r>
            <a:r>
              <a:rPr lang="zh-TW" altLang="zh-TW" b="1" dirty="0">
                <a:solidFill>
                  <a:schemeClr val="tx1"/>
                </a:solidFill>
              </a:rPr>
              <a:t>歐盟的最高</a:t>
            </a:r>
            <a:r>
              <a:rPr lang="zh-TW" altLang="zh-TW" b="1" dirty="0" smtClean="0">
                <a:solidFill>
                  <a:schemeClr val="tx1"/>
                </a:solidFill>
              </a:rPr>
              <a:t>法律</a:t>
            </a:r>
            <a:r>
              <a:rPr lang="en-US" altLang="zh-TW" b="1" dirty="0" smtClean="0">
                <a:solidFill>
                  <a:schemeClr val="tx1"/>
                </a:solidFill>
              </a:rPr>
              <a:t> : </a:t>
            </a:r>
            <a:r>
              <a:rPr lang="zh-TW" altLang="zh-TW" b="1" dirty="0" smtClean="0">
                <a:solidFill>
                  <a:schemeClr val="tx1"/>
                </a:solidFill>
              </a:rPr>
              <a:t>是</a:t>
            </a:r>
            <a:r>
              <a:rPr lang="zh-TW" altLang="zh-TW" b="1" dirty="0">
                <a:solidFill>
                  <a:schemeClr val="tx1"/>
                </a:solidFill>
              </a:rPr>
              <a:t>入盟條約（</a:t>
            </a:r>
            <a:r>
              <a:rPr lang="en-US" altLang="zh-TW" b="1" dirty="0">
                <a:solidFill>
                  <a:schemeClr val="tx1"/>
                </a:solidFill>
              </a:rPr>
              <a:t>Treaty of Accession 2003</a:t>
            </a:r>
            <a:r>
              <a:rPr lang="zh-TW" altLang="zh-TW" b="1" dirty="0">
                <a:solidFill>
                  <a:schemeClr val="tx1"/>
                </a:solidFill>
              </a:rPr>
              <a:t>）。</a:t>
            </a:r>
            <a:endParaRPr lang="en-US" altLang="zh-TW" b="1" dirty="0" smtClean="0">
              <a:solidFill>
                <a:schemeClr val="tx1"/>
              </a:solidFill>
            </a:endParaRPr>
          </a:p>
          <a:p>
            <a:endParaRPr lang="zh-TW" altLang="zh-TW" b="1" dirty="0">
              <a:solidFill>
                <a:schemeClr val="tx1"/>
              </a:solidFill>
            </a:endParaRPr>
          </a:p>
        </p:txBody>
      </p:sp>
    </p:spTree>
    <p:extLst>
      <p:ext uri="{BB962C8B-B14F-4D97-AF65-F5344CB8AC3E}">
        <p14:creationId xmlns:p14="http://schemas.microsoft.com/office/powerpoint/2010/main" val="135597905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836712"/>
            <a:ext cx="7595120"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a:t>第</a:t>
            </a:r>
            <a:r>
              <a:rPr lang="zh-TW" altLang="en-US" sz="4400" b="1" dirty="0"/>
              <a:t>三</a:t>
            </a:r>
            <a:r>
              <a:rPr lang="zh-TW" altLang="zh-TW" sz="4400" b="1" dirty="0"/>
              <a:t>章</a:t>
            </a:r>
            <a:r>
              <a:rPr lang="en-US" altLang="zh-TW" sz="4400" b="1" dirty="0"/>
              <a:t>  </a:t>
            </a:r>
            <a:r>
              <a:rPr lang="zh-TW" altLang="zh-TW" sz="4400" b="1" dirty="0"/>
              <a:t>國際貿易法的主體</a:t>
            </a:r>
            <a:r>
              <a:rPr lang="en-US" altLang="zh-TW" sz="4400" b="1" dirty="0"/>
              <a:t/>
            </a:r>
            <a:br>
              <a:rPr lang="en-US" altLang="zh-TW" sz="4400" b="1" dirty="0"/>
            </a:br>
            <a:r>
              <a:rPr lang="en-US" altLang="zh-TW" b="1" dirty="0"/>
              <a:t>         </a:t>
            </a:r>
            <a:r>
              <a:rPr lang="zh-TW" altLang="zh-TW" b="1" dirty="0" smtClean="0"/>
              <a:t>第</a:t>
            </a:r>
            <a:r>
              <a:rPr lang="zh-TW" altLang="en-US" b="1" dirty="0" smtClean="0"/>
              <a:t>二</a:t>
            </a:r>
            <a:r>
              <a:rPr lang="zh-TW" altLang="zh-TW" b="1" dirty="0" smtClean="0"/>
              <a:t>節</a:t>
            </a:r>
            <a:r>
              <a:rPr lang="zh-TW" altLang="zh-TW" b="1" dirty="0"/>
              <a:t>　政府及區域經濟組織</a:t>
            </a:r>
            <a:br>
              <a:rPr lang="zh-TW" altLang="zh-TW" b="1" dirty="0"/>
            </a:br>
            <a:r>
              <a:rPr lang="en-US" altLang="zh-TW" b="1" dirty="0" smtClean="0"/>
              <a:t>                 </a:t>
            </a:r>
            <a:r>
              <a:rPr lang="zh-TW" altLang="en-US" sz="3600" b="1" dirty="0" smtClean="0"/>
              <a:t>二</a:t>
            </a:r>
            <a:r>
              <a:rPr lang="zh-TW" altLang="zh-TW" sz="3600" b="1" dirty="0" smtClean="0"/>
              <a:t>、區域</a:t>
            </a:r>
            <a:r>
              <a:rPr lang="zh-TW" altLang="zh-TW" sz="3600" b="1" dirty="0"/>
              <a:t>經濟組織</a:t>
            </a:r>
            <a:endParaRPr lang="zh-TW" altLang="en-US" sz="3600" b="1" dirty="0"/>
          </a:p>
        </p:txBody>
      </p:sp>
      <p:sp>
        <p:nvSpPr>
          <p:cNvPr id="3" name="文字版面配置區 2"/>
          <p:cNvSpPr>
            <a:spLocks noGrp="1"/>
          </p:cNvSpPr>
          <p:nvPr>
            <p:ph type="body" idx="1"/>
          </p:nvPr>
        </p:nvSpPr>
        <p:spPr>
          <a:xfrm>
            <a:off x="179512" y="2636912"/>
            <a:ext cx="8784976" cy="961256"/>
          </a:xfrm>
        </p:spPr>
        <p:txBody>
          <a:bodyPr>
            <a:noAutofit/>
          </a:bodyPr>
          <a:lstStyle/>
          <a:p>
            <a:r>
              <a:rPr lang="zh-TW" altLang="en-US" sz="2800" b="1" dirty="0" smtClean="0">
                <a:solidFill>
                  <a:schemeClr val="tx1"/>
                </a:solidFill>
              </a:rPr>
              <a:t>四</a:t>
            </a:r>
            <a:r>
              <a:rPr lang="zh-TW" altLang="zh-TW" sz="2800" b="1" dirty="0" smtClean="0">
                <a:solidFill>
                  <a:schemeClr val="tx1"/>
                </a:solidFill>
              </a:rPr>
              <a:t>、歐盟（</a:t>
            </a:r>
            <a:r>
              <a:rPr lang="en-US" altLang="zh-TW" sz="2800" b="1" dirty="0" smtClean="0">
                <a:solidFill>
                  <a:schemeClr val="tx1"/>
                </a:solidFill>
              </a:rPr>
              <a:t>European Union</a:t>
            </a:r>
            <a:r>
              <a:rPr lang="zh-TW" altLang="zh-TW" sz="2800" b="1" dirty="0" smtClean="0">
                <a:solidFill>
                  <a:schemeClr val="tx1"/>
                </a:solidFill>
              </a:rPr>
              <a:t>）</a:t>
            </a:r>
            <a:endParaRPr lang="en-US" altLang="zh-TW" sz="2800" b="1" dirty="0" smtClean="0">
              <a:solidFill>
                <a:schemeClr val="tx1"/>
              </a:solidFill>
            </a:endParaRPr>
          </a:p>
          <a:p>
            <a:r>
              <a:rPr lang="en-US" altLang="zh-TW" sz="2800" b="1" dirty="0" smtClean="0">
                <a:solidFill>
                  <a:schemeClr val="tx1"/>
                </a:solidFill>
              </a:rPr>
              <a:t>   (</a:t>
            </a:r>
            <a:r>
              <a:rPr lang="zh-TW" altLang="en-US" sz="2800" b="1" dirty="0" smtClean="0">
                <a:solidFill>
                  <a:schemeClr val="tx1"/>
                </a:solidFill>
              </a:rPr>
              <a:t>三</a:t>
            </a:r>
            <a:r>
              <a:rPr lang="en-US" altLang="zh-TW" sz="2800" b="1" dirty="0" smtClean="0">
                <a:solidFill>
                  <a:schemeClr val="tx1"/>
                </a:solidFill>
              </a:rPr>
              <a:t>)</a:t>
            </a:r>
            <a:r>
              <a:rPr lang="zh-TW" altLang="zh-TW" sz="2800" b="1" dirty="0" smtClean="0">
                <a:solidFill>
                  <a:schemeClr val="tx1"/>
                </a:solidFill>
              </a:rPr>
              <a:t>特徵</a:t>
            </a:r>
            <a:r>
              <a:rPr lang="en-US" altLang="zh-TW" sz="2800" b="1" dirty="0" smtClean="0">
                <a:solidFill>
                  <a:schemeClr val="tx1"/>
                </a:solidFill>
              </a:rPr>
              <a:t> : </a:t>
            </a:r>
          </a:p>
          <a:p>
            <a:r>
              <a:rPr lang="en-US" altLang="zh-TW" sz="2600" b="1" dirty="0" smtClean="0">
                <a:solidFill>
                  <a:schemeClr val="tx1"/>
                </a:solidFill>
              </a:rPr>
              <a:t>     1</a:t>
            </a:r>
            <a:r>
              <a:rPr lang="zh-TW" altLang="en-US" sz="2600" b="1" dirty="0" smtClean="0">
                <a:solidFill>
                  <a:schemeClr val="tx1"/>
                </a:solidFill>
              </a:rPr>
              <a:t>．</a:t>
            </a:r>
            <a:r>
              <a:rPr lang="zh-TW" altLang="zh-TW" sz="2600" b="1" dirty="0" smtClean="0">
                <a:solidFill>
                  <a:schemeClr val="tx1"/>
                </a:solidFill>
              </a:rPr>
              <a:t>人的移動自由：</a:t>
            </a:r>
            <a:r>
              <a:rPr lang="en-US" altLang="zh-TW" sz="2600" b="1" dirty="0" smtClean="0">
                <a:solidFill>
                  <a:schemeClr val="tx1"/>
                </a:solidFill>
              </a:rPr>
              <a:t>(1)</a:t>
            </a:r>
            <a:r>
              <a:rPr lang="zh-TW" altLang="zh-TW" sz="2600" b="1" dirty="0" smtClean="0">
                <a:solidFill>
                  <a:schemeClr val="tx1"/>
                </a:solidFill>
              </a:rPr>
              <a:t>勞動者之移動自由</a:t>
            </a:r>
            <a:r>
              <a:rPr lang="en-US" altLang="zh-TW" sz="2600" b="1" dirty="0" smtClean="0">
                <a:solidFill>
                  <a:schemeClr val="tx1"/>
                </a:solidFill>
              </a:rPr>
              <a:t> (2)</a:t>
            </a:r>
            <a:r>
              <a:rPr lang="zh-TW" altLang="zh-TW" sz="2600" b="1" dirty="0" smtClean="0">
                <a:solidFill>
                  <a:schemeClr val="tx1"/>
                </a:solidFill>
              </a:rPr>
              <a:t>營業自由</a:t>
            </a:r>
            <a:endParaRPr lang="en-US" altLang="zh-TW" sz="2600" b="1" dirty="0" smtClean="0">
              <a:solidFill>
                <a:schemeClr val="tx1"/>
              </a:solidFill>
            </a:endParaRPr>
          </a:p>
          <a:p>
            <a:r>
              <a:rPr lang="en-US" altLang="zh-TW" sz="2600" b="1" dirty="0" smtClean="0">
                <a:solidFill>
                  <a:schemeClr val="tx1"/>
                </a:solidFill>
              </a:rPr>
              <a:t>     2</a:t>
            </a:r>
            <a:r>
              <a:rPr lang="zh-TW" altLang="en-US" sz="2600" b="1" dirty="0" smtClean="0">
                <a:solidFill>
                  <a:schemeClr val="tx1"/>
                </a:solidFill>
              </a:rPr>
              <a:t>．</a:t>
            </a:r>
            <a:r>
              <a:rPr lang="zh-TW" altLang="zh-TW" sz="2600" b="1" dirty="0" smtClean="0">
                <a:solidFill>
                  <a:schemeClr val="tx1"/>
                </a:solidFill>
              </a:rPr>
              <a:t>商品的移動自由：域內廢除關稅及非關稅貿易障礙，</a:t>
            </a:r>
            <a:endParaRPr lang="en-US" altLang="zh-TW" sz="2600" b="1" dirty="0" smtClean="0">
              <a:solidFill>
                <a:schemeClr val="tx1"/>
              </a:solidFill>
            </a:endParaRPr>
          </a:p>
          <a:p>
            <a:r>
              <a:rPr lang="en-US" altLang="zh-TW" sz="2600" b="1" dirty="0" smtClean="0">
                <a:solidFill>
                  <a:schemeClr val="tx1"/>
                </a:solidFill>
              </a:rPr>
              <a:t>                                               </a:t>
            </a:r>
            <a:r>
              <a:rPr lang="zh-TW" altLang="zh-TW" sz="2600" b="1" dirty="0" smtClean="0">
                <a:solidFill>
                  <a:schemeClr val="tx1"/>
                </a:solidFill>
              </a:rPr>
              <a:t>域外則形成共同的商業政策。</a:t>
            </a:r>
            <a:endParaRPr lang="en-US" altLang="zh-TW" sz="2600" b="1" dirty="0" smtClean="0">
              <a:solidFill>
                <a:schemeClr val="tx1"/>
              </a:solidFill>
            </a:endParaRPr>
          </a:p>
          <a:p>
            <a:r>
              <a:rPr lang="en-US" altLang="zh-TW" sz="2600" b="1" dirty="0" smtClean="0">
                <a:solidFill>
                  <a:schemeClr val="tx1"/>
                </a:solidFill>
              </a:rPr>
              <a:t>     3</a:t>
            </a:r>
            <a:r>
              <a:rPr lang="zh-TW" altLang="en-US" sz="2600" b="1" dirty="0" smtClean="0">
                <a:solidFill>
                  <a:schemeClr val="tx1"/>
                </a:solidFill>
              </a:rPr>
              <a:t>．</a:t>
            </a:r>
            <a:r>
              <a:rPr lang="zh-TW" altLang="zh-TW" sz="2600" b="1" dirty="0" smtClean="0">
                <a:solidFill>
                  <a:schemeClr val="tx1"/>
                </a:solidFill>
              </a:rPr>
              <a:t>提供服務之自由：業務員到其他會員國出差提供服務</a:t>
            </a:r>
            <a:endParaRPr lang="en-US" altLang="zh-TW" sz="2600" b="1" dirty="0" smtClean="0">
              <a:solidFill>
                <a:schemeClr val="tx1"/>
              </a:solidFill>
            </a:endParaRPr>
          </a:p>
          <a:p>
            <a:r>
              <a:rPr lang="en-US" altLang="zh-TW" sz="2600" b="1" dirty="0" smtClean="0">
                <a:solidFill>
                  <a:schemeClr val="tx1"/>
                </a:solidFill>
              </a:rPr>
              <a:t>     4</a:t>
            </a:r>
            <a:r>
              <a:rPr lang="zh-TW" altLang="en-US" sz="2600" b="1" dirty="0" smtClean="0">
                <a:solidFill>
                  <a:schemeClr val="tx1"/>
                </a:solidFill>
              </a:rPr>
              <a:t>．</a:t>
            </a:r>
            <a:r>
              <a:rPr lang="zh-TW" altLang="zh-TW" sz="2600" b="1" dirty="0" smtClean="0">
                <a:solidFill>
                  <a:schemeClr val="tx1"/>
                </a:solidFill>
              </a:rPr>
              <a:t>資本移動自由：各會員國對直接投資、上市證券投</a:t>
            </a:r>
            <a:endParaRPr lang="en-US" altLang="zh-TW" sz="2600" b="1" dirty="0" smtClean="0">
              <a:solidFill>
                <a:schemeClr val="tx1"/>
              </a:solidFill>
            </a:endParaRPr>
          </a:p>
          <a:p>
            <a:r>
              <a:rPr lang="en-US" altLang="zh-TW" sz="2600" b="1" dirty="0" smtClean="0">
                <a:solidFill>
                  <a:schemeClr val="tx1"/>
                </a:solidFill>
              </a:rPr>
              <a:t>                                           </a:t>
            </a:r>
            <a:r>
              <a:rPr lang="zh-TW" altLang="zh-TW" sz="2600" b="1" dirty="0" smtClean="0">
                <a:solidFill>
                  <a:schemeClr val="tx1"/>
                </a:solidFill>
              </a:rPr>
              <a:t>資</a:t>
            </a:r>
            <a:r>
              <a:rPr lang="zh-TW" altLang="en-US" sz="2600" b="1" dirty="0" smtClean="0">
                <a:solidFill>
                  <a:schemeClr val="tx1"/>
                </a:solidFill>
              </a:rPr>
              <a:t>等</a:t>
            </a:r>
            <a:r>
              <a:rPr lang="zh-TW" altLang="zh-TW" sz="2600" b="1" dirty="0" smtClean="0">
                <a:solidFill>
                  <a:schemeClr val="tx1"/>
                </a:solidFill>
              </a:rPr>
              <a:t>自由化。</a:t>
            </a:r>
            <a:endParaRPr lang="en-US" altLang="zh-TW" sz="2600" b="1" dirty="0" smtClean="0">
              <a:solidFill>
                <a:schemeClr val="tx1"/>
              </a:solidFill>
            </a:endParaRPr>
          </a:p>
          <a:p>
            <a:r>
              <a:rPr lang="en-US" altLang="zh-TW" b="1" dirty="0" smtClean="0">
                <a:solidFill>
                  <a:schemeClr val="tx1"/>
                </a:solidFill>
              </a:rPr>
              <a:t>     </a:t>
            </a:r>
          </a:p>
          <a:p>
            <a:endParaRPr lang="zh-TW" altLang="zh-TW" b="1" dirty="0">
              <a:solidFill>
                <a:schemeClr val="tx1"/>
              </a:solidFill>
            </a:endParaRPr>
          </a:p>
        </p:txBody>
      </p:sp>
    </p:spTree>
    <p:extLst>
      <p:ext uri="{BB962C8B-B14F-4D97-AF65-F5344CB8AC3E}">
        <p14:creationId xmlns:p14="http://schemas.microsoft.com/office/powerpoint/2010/main" val="135597905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836712"/>
            <a:ext cx="7595120"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a:t>第</a:t>
            </a:r>
            <a:r>
              <a:rPr lang="zh-TW" altLang="en-US" sz="4400" b="1" dirty="0"/>
              <a:t>三</a:t>
            </a:r>
            <a:r>
              <a:rPr lang="zh-TW" altLang="zh-TW" sz="4400" b="1" dirty="0"/>
              <a:t>章</a:t>
            </a:r>
            <a:r>
              <a:rPr lang="en-US" altLang="zh-TW" sz="4400" b="1" dirty="0"/>
              <a:t>  </a:t>
            </a:r>
            <a:r>
              <a:rPr lang="zh-TW" altLang="zh-TW" sz="4400" b="1" dirty="0"/>
              <a:t>國際貿易法的主體</a:t>
            </a:r>
            <a:r>
              <a:rPr lang="en-US" altLang="zh-TW" sz="4400" b="1" dirty="0"/>
              <a:t/>
            </a:r>
            <a:br>
              <a:rPr lang="en-US" altLang="zh-TW" sz="4400" b="1" dirty="0"/>
            </a:br>
            <a:r>
              <a:rPr lang="en-US" altLang="zh-TW" b="1" dirty="0"/>
              <a:t>         </a:t>
            </a:r>
            <a:r>
              <a:rPr lang="zh-TW" altLang="zh-TW" b="1" dirty="0" smtClean="0"/>
              <a:t>第</a:t>
            </a:r>
            <a:r>
              <a:rPr lang="zh-TW" altLang="en-US" b="1" dirty="0" smtClean="0"/>
              <a:t>二</a:t>
            </a:r>
            <a:r>
              <a:rPr lang="zh-TW" altLang="zh-TW" b="1" dirty="0" smtClean="0"/>
              <a:t>節</a:t>
            </a:r>
            <a:r>
              <a:rPr lang="zh-TW" altLang="zh-TW" b="1" dirty="0"/>
              <a:t>　政府及區域經濟組織</a:t>
            </a:r>
            <a:br>
              <a:rPr lang="zh-TW" altLang="zh-TW" b="1" dirty="0"/>
            </a:br>
            <a:r>
              <a:rPr lang="en-US" altLang="zh-TW" b="1" dirty="0" smtClean="0"/>
              <a:t>                 </a:t>
            </a:r>
            <a:r>
              <a:rPr lang="zh-TW" altLang="en-US" sz="3600" b="1" dirty="0" smtClean="0"/>
              <a:t>二</a:t>
            </a:r>
            <a:r>
              <a:rPr lang="zh-TW" altLang="zh-TW" sz="3600" b="1" dirty="0" smtClean="0"/>
              <a:t>、區域</a:t>
            </a:r>
            <a:r>
              <a:rPr lang="zh-TW" altLang="zh-TW" sz="3600" b="1" dirty="0"/>
              <a:t>經濟組織</a:t>
            </a:r>
            <a:endParaRPr lang="zh-TW" altLang="en-US" sz="3600" b="1" dirty="0"/>
          </a:p>
        </p:txBody>
      </p:sp>
      <p:sp>
        <p:nvSpPr>
          <p:cNvPr id="3" name="文字版面配置區 2"/>
          <p:cNvSpPr>
            <a:spLocks noGrp="1"/>
          </p:cNvSpPr>
          <p:nvPr>
            <p:ph type="body" idx="1"/>
          </p:nvPr>
        </p:nvSpPr>
        <p:spPr>
          <a:xfrm>
            <a:off x="179512" y="2492896"/>
            <a:ext cx="8784976" cy="961256"/>
          </a:xfrm>
        </p:spPr>
        <p:txBody>
          <a:bodyPr>
            <a:noAutofit/>
          </a:bodyPr>
          <a:lstStyle/>
          <a:p>
            <a:r>
              <a:rPr lang="zh-TW" altLang="en-US" sz="2100" b="1" dirty="0" smtClean="0">
                <a:solidFill>
                  <a:schemeClr val="tx1"/>
                </a:solidFill>
              </a:rPr>
              <a:t>四</a:t>
            </a:r>
            <a:r>
              <a:rPr lang="zh-TW" altLang="zh-TW" sz="2100" b="1" dirty="0" smtClean="0">
                <a:solidFill>
                  <a:schemeClr val="tx1"/>
                </a:solidFill>
              </a:rPr>
              <a:t>、歐盟（</a:t>
            </a:r>
            <a:r>
              <a:rPr lang="en-US" altLang="zh-TW" sz="2100" b="1" dirty="0" smtClean="0">
                <a:solidFill>
                  <a:schemeClr val="tx1"/>
                </a:solidFill>
              </a:rPr>
              <a:t>European Union</a:t>
            </a:r>
            <a:r>
              <a:rPr lang="zh-TW" altLang="zh-TW" sz="2100" b="1" dirty="0" smtClean="0">
                <a:solidFill>
                  <a:schemeClr val="tx1"/>
                </a:solidFill>
              </a:rPr>
              <a:t>）</a:t>
            </a:r>
            <a:endParaRPr lang="en-US" altLang="zh-TW" sz="2100" b="1" dirty="0" smtClean="0">
              <a:solidFill>
                <a:schemeClr val="tx1"/>
              </a:solidFill>
            </a:endParaRPr>
          </a:p>
          <a:p>
            <a:r>
              <a:rPr lang="en-US" altLang="zh-TW" sz="2100" b="1" dirty="0" smtClean="0">
                <a:solidFill>
                  <a:schemeClr val="tx1"/>
                </a:solidFill>
              </a:rPr>
              <a:t>   (</a:t>
            </a:r>
            <a:r>
              <a:rPr lang="zh-TW" altLang="en-US" sz="2100" b="1" dirty="0" smtClean="0">
                <a:solidFill>
                  <a:schemeClr val="tx1"/>
                </a:solidFill>
              </a:rPr>
              <a:t>四</a:t>
            </a:r>
            <a:r>
              <a:rPr lang="en-US" altLang="zh-TW" sz="2100" b="1" dirty="0" smtClean="0">
                <a:solidFill>
                  <a:schemeClr val="tx1"/>
                </a:solidFill>
              </a:rPr>
              <a:t>) EU</a:t>
            </a:r>
            <a:r>
              <a:rPr lang="zh-TW" altLang="zh-TW" sz="2100" b="1" dirty="0" smtClean="0">
                <a:solidFill>
                  <a:schemeClr val="tx1"/>
                </a:solidFill>
              </a:rPr>
              <a:t>的機構</a:t>
            </a:r>
            <a:r>
              <a:rPr lang="en-US" altLang="zh-TW" sz="2100" b="1" dirty="0" smtClean="0">
                <a:solidFill>
                  <a:schemeClr val="tx1"/>
                </a:solidFill>
              </a:rPr>
              <a:t>: </a:t>
            </a:r>
          </a:p>
          <a:p>
            <a:r>
              <a:rPr lang="en-US" altLang="zh-TW" sz="2100" b="1" dirty="0" smtClean="0">
                <a:solidFill>
                  <a:schemeClr val="tx1"/>
                </a:solidFill>
              </a:rPr>
              <a:t>     </a:t>
            </a:r>
            <a:r>
              <a:rPr lang="en-US" altLang="zh-TW" sz="2000" b="1" dirty="0" smtClean="0">
                <a:solidFill>
                  <a:schemeClr val="tx1"/>
                </a:solidFill>
              </a:rPr>
              <a:t>1</a:t>
            </a:r>
            <a:r>
              <a:rPr lang="zh-TW" altLang="en-US" sz="2000" b="1" dirty="0" smtClean="0">
                <a:solidFill>
                  <a:schemeClr val="tx1"/>
                </a:solidFill>
              </a:rPr>
              <a:t>．</a:t>
            </a:r>
            <a:r>
              <a:rPr lang="zh-TW" altLang="zh-TW" sz="2000" b="1" dirty="0" smtClean="0">
                <a:solidFill>
                  <a:schemeClr val="tx1"/>
                </a:solidFill>
              </a:rPr>
              <a:t>歐洲理事會</a:t>
            </a:r>
            <a:r>
              <a:rPr lang="en-US" altLang="zh-TW" sz="2000" b="1" dirty="0" smtClean="0">
                <a:solidFill>
                  <a:schemeClr val="tx1"/>
                </a:solidFill>
              </a:rPr>
              <a:t>:</a:t>
            </a:r>
            <a:r>
              <a:rPr lang="zh-TW" altLang="zh-TW" sz="2000" b="1" dirty="0" smtClean="0">
                <a:solidFill>
                  <a:schemeClr val="tx1"/>
                </a:solidFill>
              </a:rPr>
              <a:t>成員國各派一名部長級代表組成</a:t>
            </a:r>
            <a:r>
              <a:rPr lang="zh-TW" altLang="en-US" sz="2000" b="1" dirty="0" smtClean="0">
                <a:solidFill>
                  <a:schemeClr val="tx1"/>
                </a:solidFill>
              </a:rPr>
              <a:t>，</a:t>
            </a:r>
            <a:r>
              <a:rPr lang="zh-TW" altLang="zh-TW" sz="2000" b="1" dirty="0">
                <a:solidFill>
                  <a:schemeClr val="tx1"/>
                </a:solidFill>
              </a:rPr>
              <a:t>負責討論歐盟內部</a:t>
            </a:r>
            <a:r>
              <a:rPr lang="zh-TW" altLang="zh-TW" sz="2000" b="1" dirty="0" smtClean="0">
                <a:solidFill>
                  <a:schemeClr val="tx1"/>
                </a:solidFill>
              </a:rPr>
              <a:t>建</a:t>
            </a:r>
            <a:endParaRPr lang="en-US" altLang="zh-TW" sz="2000" b="1" dirty="0" smtClean="0">
              <a:solidFill>
                <a:schemeClr val="tx1"/>
              </a:solidFill>
            </a:endParaRPr>
          </a:p>
          <a:p>
            <a:r>
              <a:rPr lang="en-US" altLang="zh-TW" sz="2000" b="1" dirty="0">
                <a:solidFill>
                  <a:schemeClr val="tx1"/>
                </a:solidFill>
              </a:rPr>
              <a:t> </a:t>
            </a:r>
            <a:r>
              <a:rPr lang="en-US" altLang="zh-TW" sz="2000" b="1" dirty="0" smtClean="0">
                <a:solidFill>
                  <a:schemeClr val="tx1"/>
                </a:solidFill>
              </a:rPr>
              <a:t>                                  </a:t>
            </a:r>
            <a:r>
              <a:rPr lang="zh-TW" altLang="zh-TW" sz="2000" b="1" dirty="0" smtClean="0">
                <a:solidFill>
                  <a:schemeClr val="tx1"/>
                </a:solidFill>
              </a:rPr>
              <a:t>設</a:t>
            </a:r>
            <a:r>
              <a:rPr lang="zh-TW" altLang="en-US" sz="2000" b="1" dirty="0" smtClean="0">
                <a:solidFill>
                  <a:schemeClr val="tx1"/>
                </a:solidFill>
              </a:rPr>
              <a:t>、</a:t>
            </a:r>
            <a:r>
              <a:rPr lang="zh-TW" altLang="zh-TW" sz="2000" b="1" dirty="0" smtClean="0">
                <a:solidFill>
                  <a:schemeClr val="tx1"/>
                </a:solidFill>
              </a:rPr>
              <a:t>對外</a:t>
            </a:r>
            <a:r>
              <a:rPr lang="zh-TW" altLang="zh-TW" sz="2000" b="1" dirty="0">
                <a:solidFill>
                  <a:schemeClr val="tx1"/>
                </a:solidFill>
              </a:rPr>
              <a:t>關係</a:t>
            </a:r>
            <a:r>
              <a:rPr lang="zh-TW" altLang="zh-TW" sz="2000" b="1" dirty="0" smtClean="0">
                <a:solidFill>
                  <a:schemeClr val="tx1"/>
                </a:solidFill>
              </a:rPr>
              <a:t>及國際問題</a:t>
            </a:r>
            <a:r>
              <a:rPr lang="zh-TW" altLang="en-US" sz="2000" b="1" dirty="0" smtClean="0">
                <a:solidFill>
                  <a:schemeClr val="tx1"/>
                </a:solidFill>
              </a:rPr>
              <a:t>。</a:t>
            </a:r>
            <a:r>
              <a:rPr lang="zh-TW" altLang="zh-TW" sz="2000" b="1" dirty="0" smtClean="0">
                <a:solidFill>
                  <a:schemeClr val="tx1"/>
                </a:solidFill>
              </a:rPr>
              <a:t>每年</a:t>
            </a:r>
            <a:r>
              <a:rPr lang="zh-TW" altLang="zh-TW" sz="2000" b="1" dirty="0">
                <a:solidFill>
                  <a:schemeClr val="tx1"/>
                </a:solidFill>
              </a:rPr>
              <a:t>至少召開</a:t>
            </a:r>
            <a:r>
              <a:rPr lang="en-US" altLang="zh-TW" sz="2000" b="1" dirty="0">
                <a:solidFill>
                  <a:schemeClr val="tx1"/>
                </a:solidFill>
              </a:rPr>
              <a:t>2</a:t>
            </a:r>
            <a:r>
              <a:rPr lang="zh-TW" altLang="zh-TW" sz="2000" b="1" dirty="0">
                <a:solidFill>
                  <a:schemeClr val="tx1"/>
                </a:solidFill>
              </a:rPr>
              <a:t>次會議，</a:t>
            </a:r>
            <a:r>
              <a:rPr lang="zh-TW" altLang="zh-TW" sz="2000" b="1" dirty="0" smtClean="0">
                <a:solidFill>
                  <a:schemeClr val="tx1"/>
                </a:solidFill>
              </a:rPr>
              <a:t>主</a:t>
            </a:r>
            <a:endParaRPr lang="en-US" altLang="zh-TW" sz="2000" b="1" dirty="0" smtClean="0">
              <a:solidFill>
                <a:schemeClr val="tx1"/>
              </a:solidFill>
            </a:endParaRPr>
          </a:p>
          <a:p>
            <a:r>
              <a:rPr lang="en-US" altLang="zh-TW" sz="2000" b="1" dirty="0">
                <a:solidFill>
                  <a:schemeClr val="tx1"/>
                </a:solidFill>
              </a:rPr>
              <a:t> </a:t>
            </a:r>
            <a:r>
              <a:rPr lang="en-US" altLang="zh-TW" sz="2000" b="1" dirty="0" smtClean="0">
                <a:solidFill>
                  <a:schemeClr val="tx1"/>
                </a:solidFill>
              </a:rPr>
              <a:t>                                  </a:t>
            </a:r>
            <a:r>
              <a:rPr lang="zh-TW" altLang="zh-TW" sz="2000" b="1" dirty="0" smtClean="0">
                <a:solidFill>
                  <a:schemeClr val="tx1"/>
                </a:solidFill>
              </a:rPr>
              <a:t>席</a:t>
            </a:r>
            <a:r>
              <a:rPr lang="zh-TW" altLang="zh-TW" sz="2000" b="1" dirty="0">
                <a:solidFill>
                  <a:schemeClr val="tx1"/>
                </a:solidFill>
              </a:rPr>
              <a:t>由各</a:t>
            </a:r>
            <a:r>
              <a:rPr lang="zh-TW" altLang="zh-TW" sz="2000" b="1" dirty="0" smtClean="0">
                <a:solidFill>
                  <a:schemeClr val="tx1"/>
                </a:solidFill>
              </a:rPr>
              <a:t>成員國輪流</a:t>
            </a:r>
            <a:r>
              <a:rPr lang="zh-TW" altLang="zh-TW" sz="2000" b="1" dirty="0">
                <a:solidFill>
                  <a:schemeClr val="tx1"/>
                </a:solidFill>
              </a:rPr>
              <a:t>擔任</a:t>
            </a:r>
            <a:r>
              <a:rPr lang="zh-TW" altLang="zh-TW" sz="2000" b="1" dirty="0" smtClean="0">
                <a:solidFill>
                  <a:schemeClr val="tx1"/>
                </a:solidFill>
              </a:rPr>
              <a:t>。</a:t>
            </a:r>
            <a:endParaRPr lang="en-US" altLang="zh-TW" sz="2000" b="1" dirty="0" smtClean="0">
              <a:solidFill>
                <a:schemeClr val="tx1"/>
              </a:solidFill>
            </a:endParaRPr>
          </a:p>
          <a:p>
            <a:r>
              <a:rPr lang="en-US" altLang="zh-TW" sz="2000" b="1" dirty="0" smtClean="0">
                <a:solidFill>
                  <a:schemeClr val="tx1"/>
                </a:solidFill>
              </a:rPr>
              <a:t>     2</a:t>
            </a:r>
            <a:r>
              <a:rPr lang="zh-TW" altLang="en-US" sz="2000" b="1" dirty="0" smtClean="0">
                <a:solidFill>
                  <a:schemeClr val="tx1"/>
                </a:solidFill>
              </a:rPr>
              <a:t>．</a:t>
            </a:r>
            <a:r>
              <a:rPr lang="zh-TW" altLang="zh-TW" sz="2000" b="1" dirty="0">
                <a:solidFill>
                  <a:schemeClr val="tx1"/>
                </a:solidFill>
              </a:rPr>
              <a:t>執行</a:t>
            </a:r>
            <a:r>
              <a:rPr lang="zh-TW" altLang="zh-TW" sz="2000" b="1" dirty="0" smtClean="0">
                <a:solidFill>
                  <a:schemeClr val="tx1"/>
                </a:solidFill>
              </a:rPr>
              <a:t>委員會</a:t>
            </a:r>
            <a:r>
              <a:rPr lang="en-US" altLang="zh-TW" sz="2000" b="1" dirty="0" smtClean="0">
                <a:solidFill>
                  <a:schemeClr val="tx1"/>
                </a:solidFill>
              </a:rPr>
              <a:t> : </a:t>
            </a:r>
            <a:r>
              <a:rPr lang="zh-TW" altLang="zh-TW" sz="2000" b="1" dirty="0" smtClean="0">
                <a:solidFill>
                  <a:schemeClr val="tx1"/>
                </a:solidFill>
              </a:rPr>
              <a:t>為</a:t>
            </a:r>
            <a:r>
              <a:rPr lang="en-US" altLang="zh-TW" sz="2000" b="1" dirty="0">
                <a:solidFill>
                  <a:schemeClr val="tx1"/>
                </a:solidFill>
              </a:rPr>
              <a:t>EU</a:t>
            </a:r>
            <a:r>
              <a:rPr lang="zh-TW" altLang="zh-TW" sz="2000" b="1" dirty="0">
                <a:solidFill>
                  <a:schemeClr val="tx1"/>
                </a:solidFill>
              </a:rPr>
              <a:t>的常設執行機構，負責向理事會提出建議及</a:t>
            </a:r>
            <a:r>
              <a:rPr lang="zh-TW" altLang="zh-TW" sz="2000" b="1" dirty="0" smtClean="0">
                <a:solidFill>
                  <a:schemeClr val="tx1"/>
                </a:solidFill>
              </a:rPr>
              <a:t>執行</a:t>
            </a:r>
            <a:endParaRPr lang="en-US" altLang="zh-TW" sz="2000" b="1" dirty="0" smtClean="0">
              <a:solidFill>
                <a:schemeClr val="tx1"/>
              </a:solidFill>
            </a:endParaRPr>
          </a:p>
          <a:p>
            <a:r>
              <a:rPr lang="en-US" altLang="zh-TW" sz="2000" b="1" dirty="0">
                <a:solidFill>
                  <a:schemeClr val="tx1"/>
                </a:solidFill>
              </a:rPr>
              <a:t> </a:t>
            </a:r>
            <a:r>
              <a:rPr lang="en-US" altLang="zh-TW" sz="2000" b="1" dirty="0" smtClean="0">
                <a:solidFill>
                  <a:schemeClr val="tx1"/>
                </a:solidFill>
              </a:rPr>
              <a:t>                                  </a:t>
            </a:r>
            <a:r>
              <a:rPr lang="zh-TW" altLang="zh-TW" sz="2000" b="1" dirty="0" smtClean="0">
                <a:solidFill>
                  <a:schemeClr val="tx1"/>
                </a:solidFill>
              </a:rPr>
              <a:t>理事會</a:t>
            </a:r>
            <a:r>
              <a:rPr lang="zh-TW" altLang="zh-TW" sz="2000" b="1" dirty="0">
                <a:solidFill>
                  <a:schemeClr val="tx1"/>
                </a:solidFill>
              </a:rPr>
              <a:t>的決議，並負責</a:t>
            </a:r>
            <a:r>
              <a:rPr lang="en-US" altLang="zh-TW" sz="2000" b="1" dirty="0">
                <a:solidFill>
                  <a:schemeClr val="tx1"/>
                </a:solidFill>
              </a:rPr>
              <a:t>EU</a:t>
            </a:r>
            <a:r>
              <a:rPr lang="zh-TW" altLang="zh-TW" sz="2000" b="1" dirty="0">
                <a:solidFill>
                  <a:schemeClr val="tx1"/>
                </a:solidFill>
              </a:rPr>
              <a:t>的日常事務。</a:t>
            </a:r>
            <a:endParaRPr lang="en-US" altLang="zh-TW" sz="2000" b="1" dirty="0" smtClean="0">
              <a:solidFill>
                <a:schemeClr val="tx1"/>
              </a:solidFill>
            </a:endParaRPr>
          </a:p>
          <a:p>
            <a:r>
              <a:rPr lang="en-US" altLang="zh-TW" sz="2000" b="1" dirty="0" smtClean="0">
                <a:solidFill>
                  <a:schemeClr val="tx1"/>
                </a:solidFill>
              </a:rPr>
              <a:t>     3</a:t>
            </a:r>
            <a:r>
              <a:rPr lang="zh-TW" altLang="en-US" sz="2000" b="1" dirty="0" smtClean="0">
                <a:solidFill>
                  <a:schemeClr val="tx1"/>
                </a:solidFill>
              </a:rPr>
              <a:t>．</a:t>
            </a:r>
            <a:r>
              <a:rPr lang="zh-TW" altLang="zh-TW" sz="2000" b="1" dirty="0" smtClean="0">
                <a:solidFill>
                  <a:schemeClr val="tx1"/>
                </a:solidFill>
              </a:rPr>
              <a:t>歐洲議會</a:t>
            </a:r>
            <a:r>
              <a:rPr lang="en-US" altLang="zh-TW" sz="2000" b="1" dirty="0" smtClean="0">
                <a:solidFill>
                  <a:schemeClr val="tx1"/>
                </a:solidFill>
              </a:rPr>
              <a:t> : </a:t>
            </a:r>
            <a:r>
              <a:rPr lang="zh-TW" altLang="zh-TW" sz="2000" b="1" dirty="0" smtClean="0">
                <a:solidFill>
                  <a:schemeClr val="tx1"/>
                </a:solidFill>
              </a:rPr>
              <a:t>是</a:t>
            </a:r>
            <a:r>
              <a:rPr lang="zh-TW" altLang="zh-TW" sz="2000" b="1" dirty="0">
                <a:solidFill>
                  <a:schemeClr val="tx1"/>
                </a:solidFill>
              </a:rPr>
              <a:t>諮詢和監督機構</a:t>
            </a:r>
            <a:r>
              <a:rPr lang="en-US" altLang="zh-TW" sz="2000" b="1" dirty="0">
                <a:solidFill>
                  <a:schemeClr val="tx1"/>
                </a:solidFill>
              </a:rPr>
              <a:t>,</a:t>
            </a:r>
            <a:r>
              <a:rPr lang="zh-TW" altLang="zh-TW" sz="2000" b="1" dirty="0">
                <a:solidFill>
                  <a:schemeClr val="tx1"/>
                </a:solidFill>
              </a:rPr>
              <a:t>可向理事會和執委會提出質詢，有</a:t>
            </a:r>
            <a:r>
              <a:rPr lang="zh-TW" altLang="zh-TW" sz="2000" b="1" dirty="0" smtClean="0">
                <a:solidFill>
                  <a:schemeClr val="tx1"/>
                </a:solidFill>
              </a:rPr>
              <a:t>部</a:t>
            </a:r>
            <a:endParaRPr lang="en-US" altLang="zh-TW" sz="2000" b="1" dirty="0" smtClean="0">
              <a:solidFill>
                <a:schemeClr val="tx1"/>
              </a:solidFill>
            </a:endParaRPr>
          </a:p>
          <a:p>
            <a:r>
              <a:rPr lang="en-US" altLang="zh-TW" sz="2000" b="1" dirty="0">
                <a:solidFill>
                  <a:schemeClr val="tx1"/>
                </a:solidFill>
              </a:rPr>
              <a:t> </a:t>
            </a:r>
            <a:r>
              <a:rPr lang="en-US" altLang="zh-TW" sz="2000" b="1" dirty="0" smtClean="0">
                <a:solidFill>
                  <a:schemeClr val="tx1"/>
                </a:solidFill>
              </a:rPr>
              <a:t>                               </a:t>
            </a:r>
            <a:r>
              <a:rPr lang="zh-TW" altLang="zh-TW" sz="2000" b="1" dirty="0" smtClean="0">
                <a:solidFill>
                  <a:schemeClr val="tx1"/>
                </a:solidFill>
              </a:rPr>
              <a:t>份</a:t>
            </a:r>
            <a:r>
              <a:rPr lang="zh-TW" altLang="zh-TW" sz="2000" b="1" dirty="0">
                <a:solidFill>
                  <a:schemeClr val="tx1"/>
                </a:solidFill>
              </a:rPr>
              <a:t>預算決定權。</a:t>
            </a:r>
            <a:endParaRPr lang="en-US" altLang="zh-TW" sz="2000" b="1" dirty="0" smtClean="0">
              <a:solidFill>
                <a:schemeClr val="tx1"/>
              </a:solidFill>
            </a:endParaRPr>
          </a:p>
          <a:p>
            <a:r>
              <a:rPr lang="en-US" altLang="zh-TW" sz="2000" b="1" dirty="0" smtClean="0">
                <a:solidFill>
                  <a:schemeClr val="tx1"/>
                </a:solidFill>
              </a:rPr>
              <a:t>     4</a:t>
            </a:r>
            <a:r>
              <a:rPr lang="zh-TW" altLang="en-US" sz="2000" b="1" dirty="0" smtClean="0">
                <a:solidFill>
                  <a:schemeClr val="tx1"/>
                </a:solidFill>
              </a:rPr>
              <a:t>．</a:t>
            </a:r>
            <a:r>
              <a:rPr lang="zh-TW" altLang="zh-TW" sz="2000" b="1" dirty="0">
                <a:solidFill>
                  <a:schemeClr val="tx1"/>
                </a:solidFill>
              </a:rPr>
              <a:t>歐盟法院</a:t>
            </a:r>
            <a:r>
              <a:rPr lang="zh-TW" altLang="zh-TW" sz="2000" b="1" dirty="0" smtClean="0">
                <a:solidFill>
                  <a:schemeClr val="tx1"/>
                </a:solidFill>
              </a:rPr>
              <a:t>。</a:t>
            </a:r>
            <a:endParaRPr lang="en-US" altLang="zh-TW" sz="2000" b="1" dirty="0" smtClean="0">
              <a:solidFill>
                <a:schemeClr val="tx1"/>
              </a:solidFill>
            </a:endParaRPr>
          </a:p>
          <a:p>
            <a:r>
              <a:rPr lang="en-US" altLang="zh-TW" sz="2000" b="1" dirty="0">
                <a:solidFill>
                  <a:schemeClr val="tx1"/>
                </a:solidFill>
              </a:rPr>
              <a:t> </a:t>
            </a:r>
            <a:r>
              <a:rPr lang="en-US" altLang="zh-TW" sz="2000" b="1" dirty="0" smtClean="0">
                <a:solidFill>
                  <a:schemeClr val="tx1"/>
                </a:solidFill>
              </a:rPr>
              <a:t>    5</a:t>
            </a:r>
            <a:r>
              <a:rPr lang="zh-TW" altLang="en-US" sz="2000" b="1" dirty="0" smtClean="0">
                <a:solidFill>
                  <a:schemeClr val="tx1"/>
                </a:solidFill>
              </a:rPr>
              <a:t>．</a:t>
            </a:r>
            <a:r>
              <a:rPr lang="zh-TW" altLang="zh-TW" sz="2000" b="1" dirty="0">
                <a:solidFill>
                  <a:schemeClr val="tx1"/>
                </a:solidFill>
              </a:rPr>
              <a:t>歐盟審計</a:t>
            </a:r>
            <a:r>
              <a:rPr lang="zh-TW" altLang="zh-TW" sz="2000" b="1" dirty="0" smtClean="0">
                <a:solidFill>
                  <a:schemeClr val="tx1"/>
                </a:solidFill>
              </a:rPr>
              <a:t>院</a:t>
            </a:r>
            <a:r>
              <a:rPr lang="en-US" altLang="zh-TW" sz="2000" b="1" dirty="0" smtClean="0">
                <a:solidFill>
                  <a:schemeClr val="tx1"/>
                </a:solidFill>
              </a:rPr>
              <a:t> : </a:t>
            </a:r>
            <a:r>
              <a:rPr lang="zh-TW" altLang="zh-TW" sz="2000" b="1" dirty="0" smtClean="0">
                <a:solidFill>
                  <a:schemeClr val="tx1"/>
                </a:solidFill>
              </a:rPr>
              <a:t>負責</a:t>
            </a:r>
            <a:r>
              <a:rPr lang="zh-TW" altLang="zh-TW" sz="2000" b="1" dirty="0">
                <a:solidFill>
                  <a:schemeClr val="tx1"/>
                </a:solidFill>
              </a:rPr>
              <a:t>審查歐盟的收支</a:t>
            </a:r>
            <a:r>
              <a:rPr lang="zh-TW" altLang="zh-TW" sz="2000" b="1" dirty="0" smtClean="0">
                <a:solidFill>
                  <a:schemeClr val="tx1"/>
                </a:solidFill>
              </a:rPr>
              <a:t>。</a:t>
            </a:r>
            <a:endParaRPr lang="en-US" altLang="zh-TW" sz="2000" b="1" dirty="0" smtClean="0">
              <a:solidFill>
                <a:schemeClr val="tx1"/>
              </a:solidFill>
            </a:endParaRPr>
          </a:p>
          <a:p>
            <a:r>
              <a:rPr lang="en-US" altLang="zh-TW" sz="2000" dirty="0"/>
              <a:t> </a:t>
            </a:r>
            <a:r>
              <a:rPr lang="en-US" altLang="zh-TW" sz="2000" dirty="0" smtClean="0"/>
              <a:t>    </a:t>
            </a:r>
          </a:p>
          <a:p>
            <a:endParaRPr lang="en-US" altLang="zh-TW" sz="2000" b="1" dirty="0" smtClean="0">
              <a:solidFill>
                <a:schemeClr val="tx1"/>
              </a:solidFill>
            </a:endParaRPr>
          </a:p>
          <a:p>
            <a:endParaRPr lang="zh-TW" altLang="zh-TW" b="1" dirty="0">
              <a:solidFill>
                <a:schemeClr val="tx1"/>
              </a:solidFill>
            </a:endParaRPr>
          </a:p>
        </p:txBody>
      </p:sp>
    </p:spTree>
    <p:extLst>
      <p:ext uri="{BB962C8B-B14F-4D97-AF65-F5344CB8AC3E}">
        <p14:creationId xmlns:p14="http://schemas.microsoft.com/office/powerpoint/2010/main" val="135597905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836712"/>
            <a:ext cx="7595120"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a:t>第</a:t>
            </a:r>
            <a:r>
              <a:rPr lang="zh-TW" altLang="en-US" sz="4400" b="1" dirty="0"/>
              <a:t>三</a:t>
            </a:r>
            <a:r>
              <a:rPr lang="zh-TW" altLang="zh-TW" sz="4400" b="1" dirty="0"/>
              <a:t>章</a:t>
            </a:r>
            <a:r>
              <a:rPr lang="en-US" altLang="zh-TW" sz="4400" b="1" dirty="0"/>
              <a:t>  </a:t>
            </a:r>
            <a:r>
              <a:rPr lang="zh-TW" altLang="zh-TW" sz="4400" b="1" dirty="0"/>
              <a:t>國際貿易法的主體</a:t>
            </a:r>
            <a:r>
              <a:rPr lang="en-US" altLang="zh-TW" sz="4400" b="1" dirty="0"/>
              <a:t/>
            </a:r>
            <a:br>
              <a:rPr lang="en-US" altLang="zh-TW" sz="4400" b="1" dirty="0"/>
            </a:br>
            <a:r>
              <a:rPr lang="en-US" altLang="zh-TW" b="1" dirty="0"/>
              <a:t>         </a:t>
            </a:r>
            <a:r>
              <a:rPr lang="zh-TW" altLang="zh-TW" b="1" dirty="0" smtClean="0"/>
              <a:t>第</a:t>
            </a:r>
            <a:r>
              <a:rPr lang="zh-TW" altLang="en-US" b="1" dirty="0" smtClean="0"/>
              <a:t>二</a:t>
            </a:r>
            <a:r>
              <a:rPr lang="zh-TW" altLang="zh-TW" b="1" dirty="0" smtClean="0"/>
              <a:t>節</a:t>
            </a:r>
            <a:r>
              <a:rPr lang="zh-TW" altLang="zh-TW" b="1" dirty="0"/>
              <a:t>　政府及區域經濟組織</a:t>
            </a:r>
            <a:br>
              <a:rPr lang="zh-TW" altLang="zh-TW" b="1" dirty="0"/>
            </a:br>
            <a:r>
              <a:rPr lang="en-US" altLang="zh-TW" b="1" dirty="0" smtClean="0"/>
              <a:t>                 </a:t>
            </a:r>
            <a:r>
              <a:rPr lang="zh-TW" altLang="en-US" sz="3600" b="1" dirty="0" smtClean="0"/>
              <a:t>二</a:t>
            </a:r>
            <a:r>
              <a:rPr lang="zh-TW" altLang="zh-TW" sz="3600" b="1" dirty="0" smtClean="0"/>
              <a:t>、區域</a:t>
            </a:r>
            <a:r>
              <a:rPr lang="zh-TW" altLang="zh-TW" sz="3600" b="1" dirty="0"/>
              <a:t>經濟組織</a:t>
            </a:r>
            <a:endParaRPr lang="zh-TW" altLang="en-US" sz="3600" b="1" dirty="0"/>
          </a:p>
        </p:txBody>
      </p:sp>
      <p:sp>
        <p:nvSpPr>
          <p:cNvPr id="3" name="文字版面配置區 2"/>
          <p:cNvSpPr>
            <a:spLocks noGrp="1"/>
          </p:cNvSpPr>
          <p:nvPr>
            <p:ph type="body" idx="1"/>
          </p:nvPr>
        </p:nvSpPr>
        <p:spPr>
          <a:xfrm>
            <a:off x="539552" y="2564904"/>
            <a:ext cx="8064896" cy="961256"/>
          </a:xfrm>
        </p:spPr>
        <p:txBody>
          <a:bodyPr>
            <a:noAutofit/>
          </a:bodyPr>
          <a:lstStyle/>
          <a:p>
            <a:r>
              <a:rPr lang="zh-TW" altLang="en-US" sz="3600" b="1" dirty="0" smtClean="0">
                <a:solidFill>
                  <a:schemeClr val="tx1"/>
                </a:solidFill>
              </a:rPr>
              <a:t>五</a:t>
            </a:r>
            <a:r>
              <a:rPr lang="zh-TW" altLang="zh-TW" sz="3600" b="1" dirty="0" smtClean="0">
                <a:solidFill>
                  <a:schemeClr val="tx1"/>
                </a:solidFill>
              </a:rPr>
              <a:t>、</a:t>
            </a:r>
            <a:r>
              <a:rPr lang="zh-TW" altLang="zh-TW" sz="3600" b="1" dirty="0">
                <a:solidFill>
                  <a:schemeClr val="tx1"/>
                </a:solidFill>
              </a:rPr>
              <a:t>北美自由貿易協定（</a:t>
            </a:r>
            <a:r>
              <a:rPr lang="en-US" altLang="zh-TW" sz="3600" b="1" dirty="0">
                <a:solidFill>
                  <a:schemeClr val="tx1"/>
                </a:solidFill>
              </a:rPr>
              <a:t>NAFTA</a:t>
            </a:r>
            <a:r>
              <a:rPr lang="zh-TW" altLang="zh-TW" sz="3600" b="1" dirty="0" smtClean="0">
                <a:solidFill>
                  <a:schemeClr val="tx1"/>
                </a:solidFill>
              </a:rPr>
              <a:t>）</a:t>
            </a:r>
            <a:endParaRPr lang="en-US" altLang="zh-TW" sz="3600" b="1" dirty="0" smtClean="0">
              <a:solidFill>
                <a:schemeClr val="tx1"/>
              </a:solidFill>
            </a:endParaRPr>
          </a:p>
          <a:p>
            <a:r>
              <a:rPr lang="en-US" altLang="zh-TW" sz="3600" b="1" dirty="0">
                <a:solidFill>
                  <a:schemeClr val="tx1"/>
                </a:solidFill>
              </a:rPr>
              <a:t> </a:t>
            </a:r>
            <a:r>
              <a:rPr lang="en-US" altLang="zh-TW" sz="3600" b="1" dirty="0" smtClean="0">
                <a:solidFill>
                  <a:schemeClr val="tx1"/>
                </a:solidFill>
              </a:rPr>
              <a:t>  (</a:t>
            </a:r>
            <a:r>
              <a:rPr lang="zh-TW" altLang="en-US" sz="3600" b="1" dirty="0" smtClean="0">
                <a:solidFill>
                  <a:schemeClr val="tx1"/>
                </a:solidFill>
              </a:rPr>
              <a:t>一</a:t>
            </a:r>
            <a:r>
              <a:rPr lang="en-US" altLang="zh-TW" sz="3600" b="1" dirty="0" smtClean="0">
                <a:solidFill>
                  <a:schemeClr val="tx1"/>
                </a:solidFill>
              </a:rPr>
              <a:t>)</a:t>
            </a:r>
            <a:r>
              <a:rPr lang="zh-TW" altLang="en-US" sz="3600" b="1" dirty="0" smtClean="0">
                <a:solidFill>
                  <a:schemeClr val="tx1"/>
                </a:solidFill>
              </a:rPr>
              <a:t>目的 </a:t>
            </a:r>
            <a:r>
              <a:rPr lang="en-US" altLang="zh-TW" sz="3600" b="1" dirty="0" smtClean="0">
                <a:solidFill>
                  <a:schemeClr val="tx1"/>
                </a:solidFill>
              </a:rPr>
              <a:t>: </a:t>
            </a:r>
            <a:r>
              <a:rPr lang="zh-TW" altLang="zh-TW" sz="3600" b="1" dirty="0" smtClean="0">
                <a:solidFill>
                  <a:schemeClr val="tx1"/>
                </a:solidFill>
              </a:rPr>
              <a:t>為了</a:t>
            </a:r>
            <a:r>
              <a:rPr lang="zh-TW" altLang="zh-TW" sz="3600" b="1" dirty="0">
                <a:solidFill>
                  <a:schemeClr val="tx1"/>
                </a:solidFill>
              </a:rPr>
              <a:t>與歐體</a:t>
            </a:r>
            <a:r>
              <a:rPr lang="zh-TW" altLang="zh-TW" sz="3600" b="1" dirty="0" smtClean="0">
                <a:solidFill>
                  <a:schemeClr val="tx1"/>
                </a:solidFill>
              </a:rPr>
              <a:t>分庭抗禮</a:t>
            </a:r>
            <a:r>
              <a:rPr lang="zh-TW" altLang="en-US" sz="3600" b="1" dirty="0" smtClean="0">
                <a:solidFill>
                  <a:schemeClr val="tx1"/>
                </a:solidFill>
              </a:rPr>
              <a:t>。</a:t>
            </a:r>
            <a:endParaRPr lang="en-US" altLang="zh-TW" sz="3600" b="1" dirty="0" smtClean="0">
              <a:solidFill>
                <a:schemeClr val="tx1"/>
              </a:solidFill>
            </a:endParaRPr>
          </a:p>
          <a:p>
            <a:r>
              <a:rPr lang="en-US" altLang="zh-TW" sz="3600" b="1" dirty="0">
                <a:solidFill>
                  <a:schemeClr val="tx1"/>
                </a:solidFill>
              </a:rPr>
              <a:t> </a:t>
            </a:r>
            <a:r>
              <a:rPr lang="en-US" altLang="zh-TW" sz="3600" b="1" dirty="0" smtClean="0">
                <a:solidFill>
                  <a:schemeClr val="tx1"/>
                </a:solidFill>
              </a:rPr>
              <a:t>  (</a:t>
            </a:r>
            <a:r>
              <a:rPr lang="zh-TW" altLang="en-US" sz="3600" b="1" dirty="0" smtClean="0">
                <a:solidFill>
                  <a:schemeClr val="tx1"/>
                </a:solidFill>
              </a:rPr>
              <a:t>二</a:t>
            </a:r>
            <a:r>
              <a:rPr lang="en-US" altLang="zh-TW" sz="3600" b="1" dirty="0" smtClean="0">
                <a:solidFill>
                  <a:schemeClr val="tx1"/>
                </a:solidFill>
              </a:rPr>
              <a:t>)</a:t>
            </a:r>
            <a:r>
              <a:rPr lang="zh-TW" altLang="en-US" sz="3600" b="1" dirty="0" smtClean="0">
                <a:solidFill>
                  <a:schemeClr val="tx1"/>
                </a:solidFill>
              </a:rPr>
              <a:t>時間</a:t>
            </a:r>
            <a:r>
              <a:rPr lang="en-US" altLang="zh-TW" sz="3600" b="1" dirty="0">
                <a:solidFill>
                  <a:schemeClr val="tx1"/>
                </a:solidFill>
              </a:rPr>
              <a:t> </a:t>
            </a:r>
            <a:r>
              <a:rPr lang="en-US" altLang="zh-TW" sz="3600" b="1" dirty="0" smtClean="0">
                <a:solidFill>
                  <a:schemeClr val="tx1"/>
                </a:solidFill>
              </a:rPr>
              <a:t>: </a:t>
            </a:r>
          </a:p>
          <a:p>
            <a:r>
              <a:rPr lang="en-US" altLang="zh-TW" sz="3600" b="1" dirty="0">
                <a:solidFill>
                  <a:schemeClr val="tx1"/>
                </a:solidFill>
              </a:rPr>
              <a:t> </a:t>
            </a:r>
            <a:r>
              <a:rPr lang="en-US" altLang="zh-TW" sz="3600" b="1" dirty="0" smtClean="0">
                <a:solidFill>
                  <a:schemeClr val="tx1"/>
                </a:solidFill>
              </a:rPr>
              <a:t>          1</a:t>
            </a:r>
            <a:r>
              <a:rPr lang="zh-TW" altLang="en-US" sz="3600" b="1" dirty="0" smtClean="0">
                <a:solidFill>
                  <a:schemeClr val="tx1"/>
                </a:solidFill>
              </a:rPr>
              <a:t>．</a:t>
            </a:r>
            <a:r>
              <a:rPr lang="zh-TW" altLang="zh-TW" sz="3600" b="1" dirty="0" smtClean="0">
                <a:solidFill>
                  <a:schemeClr val="tx1"/>
                </a:solidFill>
              </a:rPr>
              <a:t>簽訂</a:t>
            </a:r>
            <a:r>
              <a:rPr lang="zh-TW" altLang="en-US" sz="3600" b="1" dirty="0" smtClean="0">
                <a:solidFill>
                  <a:schemeClr val="tx1"/>
                </a:solidFill>
              </a:rPr>
              <a:t>日期</a:t>
            </a:r>
            <a:r>
              <a:rPr lang="en-US" altLang="zh-TW" sz="3600" b="1" dirty="0">
                <a:solidFill>
                  <a:schemeClr val="tx1"/>
                </a:solidFill>
              </a:rPr>
              <a:t> </a:t>
            </a:r>
            <a:r>
              <a:rPr lang="en-US" altLang="zh-TW" sz="3600" b="1" dirty="0" smtClean="0">
                <a:solidFill>
                  <a:schemeClr val="tx1"/>
                </a:solidFill>
              </a:rPr>
              <a:t>: 1992</a:t>
            </a:r>
            <a:r>
              <a:rPr lang="zh-TW" altLang="zh-TW" sz="3600" b="1" dirty="0" smtClean="0">
                <a:solidFill>
                  <a:schemeClr val="tx1"/>
                </a:solidFill>
              </a:rPr>
              <a:t>年</a:t>
            </a:r>
            <a:r>
              <a:rPr lang="en-US" altLang="zh-TW" sz="3600" b="1" dirty="0" smtClean="0">
                <a:solidFill>
                  <a:schemeClr val="tx1"/>
                </a:solidFill>
              </a:rPr>
              <a:t>10</a:t>
            </a:r>
            <a:r>
              <a:rPr lang="zh-TW" altLang="zh-TW" sz="3600" b="1" dirty="0" smtClean="0">
                <a:solidFill>
                  <a:schemeClr val="tx1"/>
                </a:solidFill>
              </a:rPr>
              <a:t>月</a:t>
            </a:r>
            <a:endParaRPr lang="en-US" altLang="zh-TW" sz="3600" b="1" dirty="0" smtClean="0">
              <a:solidFill>
                <a:schemeClr val="tx1"/>
              </a:solidFill>
            </a:endParaRPr>
          </a:p>
          <a:p>
            <a:r>
              <a:rPr lang="en-US" altLang="zh-TW" sz="3600" b="1" dirty="0" smtClean="0">
                <a:solidFill>
                  <a:schemeClr val="tx1"/>
                </a:solidFill>
              </a:rPr>
              <a:t>           2</a:t>
            </a:r>
            <a:r>
              <a:rPr lang="zh-TW" altLang="en-US" sz="3600" b="1" dirty="0" smtClean="0">
                <a:solidFill>
                  <a:schemeClr val="tx1"/>
                </a:solidFill>
              </a:rPr>
              <a:t>．</a:t>
            </a:r>
            <a:r>
              <a:rPr lang="zh-TW" altLang="zh-TW" sz="3600" b="1" dirty="0" smtClean="0">
                <a:solidFill>
                  <a:schemeClr val="tx1"/>
                </a:solidFill>
              </a:rPr>
              <a:t>生效日期</a:t>
            </a:r>
            <a:r>
              <a:rPr lang="en-US" altLang="zh-TW" sz="3600" b="1" dirty="0" smtClean="0">
                <a:solidFill>
                  <a:schemeClr val="tx1"/>
                </a:solidFill>
              </a:rPr>
              <a:t> : 1994</a:t>
            </a:r>
            <a:r>
              <a:rPr lang="zh-TW" altLang="zh-TW" sz="3600" b="1" dirty="0" smtClean="0">
                <a:solidFill>
                  <a:schemeClr val="tx1"/>
                </a:solidFill>
              </a:rPr>
              <a:t>年</a:t>
            </a:r>
            <a:r>
              <a:rPr lang="en-US" altLang="zh-TW" sz="3600" b="1" dirty="0" smtClean="0">
                <a:solidFill>
                  <a:schemeClr val="tx1"/>
                </a:solidFill>
              </a:rPr>
              <a:t>6</a:t>
            </a:r>
            <a:r>
              <a:rPr lang="zh-TW" altLang="zh-TW" sz="3600" b="1" dirty="0" smtClean="0">
                <a:solidFill>
                  <a:schemeClr val="tx1"/>
                </a:solidFill>
              </a:rPr>
              <a:t>月</a:t>
            </a:r>
            <a:r>
              <a:rPr lang="en-US" altLang="zh-TW" sz="3600" b="1" dirty="0" smtClean="0">
                <a:solidFill>
                  <a:schemeClr val="tx1"/>
                </a:solidFill>
              </a:rPr>
              <a:t>1</a:t>
            </a:r>
            <a:r>
              <a:rPr lang="zh-TW" altLang="zh-TW" sz="3600" b="1" dirty="0" smtClean="0">
                <a:solidFill>
                  <a:schemeClr val="tx1"/>
                </a:solidFill>
              </a:rPr>
              <a:t>日。</a:t>
            </a:r>
            <a:endParaRPr lang="en-US" altLang="zh-TW" sz="3600" b="1" dirty="0" smtClean="0">
              <a:solidFill>
                <a:schemeClr val="tx1"/>
              </a:solidFill>
            </a:endParaRPr>
          </a:p>
          <a:p>
            <a:r>
              <a:rPr lang="en-US" altLang="zh-TW" sz="3600" b="1" dirty="0">
                <a:solidFill>
                  <a:schemeClr val="tx1"/>
                </a:solidFill>
              </a:rPr>
              <a:t> </a:t>
            </a:r>
            <a:r>
              <a:rPr lang="en-US" altLang="zh-TW" sz="3600" b="1" dirty="0" smtClean="0">
                <a:solidFill>
                  <a:schemeClr val="tx1"/>
                </a:solidFill>
              </a:rPr>
              <a:t>  (</a:t>
            </a:r>
            <a:r>
              <a:rPr lang="zh-TW" altLang="en-US" sz="3600" b="1" dirty="0" smtClean="0">
                <a:solidFill>
                  <a:schemeClr val="tx1"/>
                </a:solidFill>
              </a:rPr>
              <a:t>三</a:t>
            </a:r>
            <a:r>
              <a:rPr lang="en-US" altLang="zh-TW" sz="3600" b="1" dirty="0" smtClean="0">
                <a:solidFill>
                  <a:schemeClr val="tx1"/>
                </a:solidFill>
              </a:rPr>
              <a:t>)</a:t>
            </a:r>
            <a:r>
              <a:rPr lang="zh-TW" altLang="en-US" sz="3600" b="1" dirty="0" smtClean="0">
                <a:solidFill>
                  <a:schemeClr val="tx1"/>
                </a:solidFill>
              </a:rPr>
              <a:t>成員 </a:t>
            </a:r>
            <a:r>
              <a:rPr lang="en-US" altLang="zh-TW" sz="3600" b="1" dirty="0" smtClean="0">
                <a:solidFill>
                  <a:schemeClr val="tx1"/>
                </a:solidFill>
              </a:rPr>
              <a:t>: </a:t>
            </a:r>
            <a:r>
              <a:rPr lang="zh-TW" altLang="zh-TW" sz="3600" b="1" dirty="0" smtClean="0">
                <a:solidFill>
                  <a:schemeClr val="tx1"/>
                </a:solidFill>
              </a:rPr>
              <a:t>美國</a:t>
            </a:r>
            <a:r>
              <a:rPr lang="zh-TW" altLang="en-US" sz="3600" b="1" dirty="0" smtClean="0">
                <a:solidFill>
                  <a:schemeClr val="tx1"/>
                </a:solidFill>
              </a:rPr>
              <a:t>、</a:t>
            </a:r>
            <a:r>
              <a:rPr lang="zh-TW" altLang="zh-TW" sz="3600" b="1" dirty="0" smtClean="0">
                <a:solidFill>
                  <a:schemeClr val="tx1"/>
                </a:solidFill>
              </a:rPr>
              <a:t>加拿大</a:t>
            </a:r>
            <a:r>
              <a:rPr lang="zh-TW" altLang="en-US" sz="3600" b="1" dirty="0" smtClean="0">
                <a:solidFill>
                  <a:schemeClr val="tx1"/>
                </a:solidFill>
              </a:rPr>
              <a:t>與</a:t>
            </a:r>
            <a:r>
              <a:rPr lang="zh-TW" altLang="zh-TW" sz="3600" b="1" dirty="0" smtClean="0">
                <a:solidFill>
                  <a:schemeClr val="tx1"/>
                </a:solidFill>
              </a:rPr>
              <a:t>墨西哥</a:t>
            </a:r>
            <a:r>
              <a:rPr lang="zh-TW" altLang="en-US" sz="3600" b="1" dirty="0" smtClean="0">
                <a:solidFill>
                  <a:schemeClr val="tx1"/>
                </a:solidFill>
              </a:rPr>
              <a:t>。</a:t>
            </a:r>
            <a:endParaRPr lang="en-US" altLang="zh-TW" sz="3600" b="1" dirty="0" smtClean="0">
              <a:solidFill>
                <a:schemeClr val="tx1"/>
              </a:solidFill>
            </a:endParaRPr>
          </a:p>
          <a:p>
            <a:r>
              <a:rPr lang="en-US" altLang="zh-TW" sz="3600" b="1" dirty="0">
                <a:solidFill>
                  <a:schemeClr val="tx1"/>
                </a:solidFill>
              </a:rPr>
              <a:t> </a:t>
            </a:r>
            <a:r>
              <a:rPr lang="en-US" altLang="zh-TW" sz="3600" b="1" dirty="0" smtClean="0">
                <a:solidFill>
                  <a:schemeClr val="tx1"/>
                </a:solidFill>
              </a:rPr>
              <a:t>  </a:t>
            </a:r>
          </a:p>
          <a:p>
            <a:endParaRPr lang="zh-TW" altLang="zh-TW" b="1" dirty="0">
              <a:solidFill>
                <a:schemeClr val="tx1"/>
              </a:solidFill>
            </a:endParaRPr>
          </a:p>
        </p:txBody>
      </p:sp>
    </p:spTree>
    <p:extLst>
      <p:ext uri="{BB962C8B-B14F-4D97-AF65-F5344CB8AC3E}">
        <p14:creationId xmlns:p14="http://schemas.microsoft.com/office/powerpoint/2010/main" val="310297206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836712"/>
            <a:ext cx="7595120"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a:t>第</a:t>
            </a:r>
            <a:r>
              <a:rPr lang="zh-TW" altLang="en-US" sz="4400" b="1" dirty="0"/>
              <a:t>三</a:t>
            </a:r>
            <a:r>
              <a:rPr lang="zh-TW" altLang="zh-TW" sz="4400" b="1" dirty="0"/>
              <a:t>章</a:t>
            </a:r>
            <a:r>
              <a:rPr lang="en-US" altLang="zh-TW" sz="4400" b="1" dirty="0"/>
              <a:t>  </a:t>
            </a:r>
            <a:r>
              <a:rPr lang="zh-TW" altLang="zh-TW" sz="4400" b="1" dirty="0"/>
              <a:t>國際貿易法的主體</a:t>
            </a:r>
            <a:r>
              <a:rPr lang="en-US" altLang="zh-TW" sz="4400" b="1" dirty="0"/>
              <a:t/>
            </a:r>
            <a:br>
              <a:rPr lang="en-US" altLang="zh-TW" sz="4400" b="1" dirty="0"/>
            </a:br>
            <a:r>
              <a:rPr lang="en-US" altLang="zh-TW" b="1" dirty="0"/>
              <a:t>         </a:t>
            </a:r>
            <a:r>
              <a:rPr lang="zh-TW" altLang="zh-TW" b="1" dirty="0" smtClean="0"/>
              <a:t>第</a:t>
            </a:r>
            <a:r>
              <a:rPr lang="zh-TW" altLang="en-US" b="1" dirty="0" smtClean="0"/>
              <a:t>二</a:t>
            </a:r>
            <a:r>
              <a:rPr lang="zh-TW" altLang="zh-TW" b="1" dirty="0" smtClean="0"/>
              <a:t>節</a:t>
            </a:r>
            <a:r>
              <a:rPr lang="zh-TW" altLang="zh-TW" b="1" dirty="0"/>
              <a:t>　政府及區域經濟組織</a:t>
            </a:r>
            <a:br>
              <a:rPr lang="zh-TW" altLang="zh-TW" b="1" dirty="0"/>
            </a:br>
            <a:r>
              <a:rPr lang="en-US" altLang="zh-TW" b="1" dirty="0" smtClean="0"/>
              <a:t>                 </a:t>
            </a:r>
            <a:r>
              <a:rPr lang="zh-TW" altLang="en-US" sz="3600" b="1" dirty="0" smtClean="0"/>
              <a:t>二</a:t>
            </a:r>
            <a:r>
              <a:rPr lang="zh-TW" altLang="zh-TW" sz="3600" b="1" dirty="0" smtClean="0"/>
              <a:t>、區域</a:t>
            </a:r>
            <a:r>
              <a:rPr lang="zh-TW" altLang="zh-TW" sz="3600" b="1" dirty="0"/>
              <a:t>經濟組織</a:t>
            </a:r>
            <a:endParaRPr lang="zh-TW" altLang="en-US" sz="3600" b="1" dirty="0"/>
          </a:p>
        </p:txBody>
      </p:sp>
      <p:sp>
        <p:nvSpPr>
          <p:cNvPr id="3" name="文字版面配置區 2"/>
          <p:cNvSpPr>
            <a:spLocks noGrp="1"/>
          </p:cNvSpPr>
          <p:nvPr>
            <p:ph type="body" idx="1"/>
          </p:nvPr>
        </p:nvSpPr>
        <p:spPr>
          <a:xfrm>
            <a:off x="179512" y="2564904"/>
            <a:ext cx="8784976" cy="961256"/>
          </a:xfrm>
        </p:spPr>
        <p:txBody>
          <a:bodyPr>
            <a:noAutofit/>
          </a:bodyPr>
          <a:lstStyle/>
          <a:p>
            <a:r>
              <a:rPr lang="zh-TW" altLang="en-US" b="1" dirty="0" smtClean="0">
                <a:solidFill>
                  <a:schemeClr val="tx1"/>
                </a:solidFill>
              </a:rPr>
              <a:t>五</a:t>
            </a:r>
            <a:r>
              <a:rPr lang="zh-TW" altLang="zh-TW" b="1" dirty="0" smtClean="0">
                <a:solidFill>
                  <a:schemeClr val="tx1"/>
                </a:solidFill>
              </a:rPr>
              <a:t>、</a:t>
            </a:r>
            <a:r>
              <a:rPr lang="zh-TW" altLang="zh-TW" b="1" dirty="0">
                <a:solidFill>
                  <a:schemeClr val="tx1"/>
                </a:solidFill>
              </a:rPr>
              <a:t>北美自由貿易協定（</a:t>
            </a:r>
            <a:r>
              <a:rPr lang="en-US" altLang="zh-TW" b="1" dirty="0">
                <a:solidFill>
                  <a:schemeClr val="tx1"/>
                </a:solidFill>
              </a:rPr>
              <a:t>NAFTA</a:t>
            </a:r>
            <a:r>
              <a:rPr lang="zh-TW" altLang="zh-TW" b="1" dirty="0" smtClean="0">
                <a:solidFill>
                  <a:schemeClr val="tx1"/>
                </a:solidFill>
              </a:rPr>
              <a:t>）</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a:t>
            </a:r>
            <a:r>
              <a:rPr lang="zh-TW" altLang="en-US" b="1" dirty="0">
                <a:solidFill>
                  <a:schemeClr val="tx1"/>
                </a:solidFill>
              </a:rPr>
              <a:t>四</a:t>
            </a:r>
            <a:r>
              <a:rPr lang="en-US" altLang="zh-TW" b="1" dirty="0" smtClean="0">
                <a:solidFill>
                  <a:schemeClr val="tx1"/>
                </a:solidFill>
              </a:rPr>
              <a:t>)</a:t>
            </a:r>
            <a:r>
              <a:rPr lang="zh-TW" altLang="zh-TW" b="1" dirty="0">
                <a:solidFill>
                  <a:schemeClr val="tx1"/>
                </a:solidFill>
              </a:rPr>
              <a:t>主要</a:t>
            </a:r>
            <a:r>
              <a:rPr lang="zh-TW" altLang="zh-TW" b="1" dirty="0" smtClean="0">
                <a:solidFill>
                  <a:schemeClr val="tx1"/>
                </a:solidFill>
              </a:rPr>
              <a:t>內容</a:t>
            </a:r>
            <a:r>
              <a:rPr lang="en-US" altLang="zh-TW" b="1" dirty="0" smtClean="0">
                <a:solidFill>
                  <a:schemeClr val="tx1"/>
                </a:solidFill>
              </a:rPr>
              <a:t> :</a:t>
            </a:r>
          </a:p>
          <a:p>
            <a:r>
              <a:rPr lang="en-US" altLang="zh-TW" b="1" dirty="0">
                <a:solidFill>
                  <a:schemeClr val="tx1"/>
                </a:solidFill>
              </a:rPr>
              <a:t> </a:t>
            </a:r>
            <a:r>
              <a:rPr lang="en-US" altLang="zh-TW" b="1" dirty="0" smtClean="0">
                <a:solidFill>
                  <a:schemeClr val="tx1"/>
                </a:solidFill>
              </a:rPr>
              <a:t> 1</a:t>
            </a:r>
            <a:r>
              <a:rPr lang="zh-TW" altLang="en-US" b="1" dirty="0" smtClean="0">
                <a:solidFill>
                  <a:schemeClr val="tx1"/>
                </a:solidFill>
              </a:rPr>
              <a:t>．</a:t>
            </a:r>
            <a:r>
              <a:rPr lang="en-US" altLang="zh-TW" b="1" dirty="0" smtClean="0">
                <a:solidFill>
                  <a:schemeClr val="tx1"/>
                </a:solidFill>
              </a:rPr>
              <a:t>15</a:t>
            </a:r>
            <a:r>
              <a:rPr lang="zh-TW" altLang="zh-TW" b="1" dirty="0">
                <a:solidFill>
                  <a:schemeClr val="tx1"/>
                </a:solidFill>
              </a:rPr>
              <a:t>年內逐步取消關稅</a:t>
            </a:r>
            <a:r>
              <a:rPr lang="zh-TW" altLang="zh-TW" b="1" dirty="0" smtClean="0">
                <a:solidFill>
                  <a:schemeClr val="tx1"/>
                </a:solidFill>
              </a:rPr>
              <a:t>，廢除進口</a:t>
            </a:r>
            <a:r>
              <a:rPr lang="zh-TW" altLang="zh-TW" b="1" dirty="0">
                <a:solidFill>
                  <a:schemeClr val="tx1"/>
                </a:solidFill>
              </a:rPr>
              <a:t>配額和許可證</a:t>
            </a:r>
            <a:r>
              <a:rPr lang="zh-TW" altLang="zh-TW" b="1" dirty="0" smtClean="0">
                <a:solidFill>
                  <a:schemeClr val="tx1"/>
                </a:solidFill>
              </a:rPr>
              <a:t>制度</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2</a:t>
            </a:r>
            <a:r>
              <a:rPr lang="zh-TW" altLang="en-US" b="1" dirty="0" smtClean="0">
                <a:solidFill>
                  <a:schemeClr val="tx1"/>
                </a:solidFill>
              </a:rPr>
              <a:t>．</a:t>
            </a:r>
            <a:r>
              <a:rPr lang="zh-TW" altLang="zh-TW" b="1" dirty="0" smtClean="0">
                <a:solidFill>
                  <a:schemeClr val="tx1"/>
                </a:solidFill>
              </a:rPr>
              <a:t>開放</a:t>
            </a:r>
            <a:r>
              <a:rPr lang="zh-TW" altLang="en-US" b="1" dirty="0" smtClean="0">
                <a:solidFill>
                  <a:schemeClr val="tx1"/>
                </a:solidFill>
              </a:rPr>
              <a:t>墨國</a:t>
            </a:r>
            <a:r>
              <a:rPr lang="zh-TW" altLang="zh-TW" b="1" dirty="0" smtClean="0">
                <a:solidFill>
                  <a:schemeClr val="tx1"/>
                </a:solidFill>
              </a:rPr>
              <a:t>銀行</a:t>
            </a:r>
            <a:r>
              <a:rPr lang="zh-TW" altLang="zh-TW" b="1" dirty="0">
                <a:solidFill>
                  <a:schemeClr val="tx1"/>
                </a:solidFill>
              </a:rPr>
              <a:t>、電訊、證券和保險業，允許美加加入</a:t>
            </a:r>
            <a:r>
              <a:rPr lang="zh-TW" altLang="zh-TW" b="1" dirty="0" smtClean="0">
                <a:solidFill>
                  <a:schemeClr val="tx1"/>
                </a:solidFill>
              </a:rPr>
              <a:t>競爭</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3</a:t>
            </a:r>
            <a:r>
              <a:rPr lang="zh-TW" altLang="en-US" b="1" dirty="0" smtClean="0">
                <a:solidFill>
                  <a:schemeClr val="tx1"/>
                </a:solidFill>
              </a:rPr>
              <a:t>．</a:t>
            </a:r>
            <a:r>
              <a:rPr lang="zh-TW" altLang="zh-TW" b="1" dirty="0" smtClean="0">
                <a:solidFill>
                  <a:schemeClr val="tx1"/>
                </a:solidFill>
              </a:rPr>
              <a:t>阻止</a:t>
            </a:r>
            <a:r>
              <a:rPr lang="zh-TW" altLang="zh-TW" b="1" dirty="0">
                <a:solidFill>
                  <a:schemeClr val="tx1"/>
                </a:solidFill>
              </a:rPr>
              <a:t>亞洲及歐洲公司為逃避美國關稅而將商品經墨運往</a:t>
            </a:r>
            <a:r>
              <a:rPr lang="zh-TW" altLang="zh-TW" b="1" dirty="0" smtClean="0">
                <a:solidFill>
                  <a:schemeClr val="tx1"/>
                </a:solidFill>
              </a:rPr>
              <a:t>美國</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4</a:t>
            </a:r>
            <a:r>
              <a:rPr lang="zh-TW" altLang="en-US" b="1" dirty="0" smtClean="0">
                <a:solidFill>
                  <a:schemeClr val="tx1"/>
                </a:solidFill>
              </a:rPr>
              <a:t>．</a:t>
            </a:r>
            <a:r>
              <a:rPr lang="zh-TW" altLang="zh-TW" b="1" dirty="0" smtClean="0">
                <a:solidFill>
                  <a:schemeClr val="tx1"/>
                </a:solidFill>
              </a:rPr>
              <a:t>嚴格</a:t>
            </a:r>
            <a:r>
              <a:rPr lang="zh-TW" altLang="zh-TW" b="1" dirty="0">
                <a:solidFill>
                  <a:schemeClr val="tx1"/>
                </a:solidFill>
              </a:rPr>
              <a:t>規定</a:t>
            </a:r>
            <a:r>
              <a:rPr lang="zh-TW" altLang="zh-TW" b="1" dirty="0" smtClean="0">
                <a:solidFill>
                  <a:schemeClr val="tx1"/>
                </a:solidFill>
              </a:rPr>
              <a:t>原產地，</a:t>
            </a:r>
            <a:r>
              <a:rPr lang="zh-TW" altLang="zh-TW" b="1" dirty="0">
                <a:solidFill>
                  <a:schemeClr val="tx1"/>
                </a:solidFill>
              </a:rPr>
              <a:t>防止非締約國</a:t>
            </a:r>
            <a:r>
              <a:rPr lang="zh-TW" altLang="zh-TW" b="1" dirty="0" smtClean="0">
                <a:solidFill>
                  <a:schemeClr val="tx1"/>
                </a:solidFill>
              </a:rPr>
              <a:t>利用在</a:t>
            </a:r>
            <a:r>
              <a:rPr lang="zh-TW" altLang="zh-TW" b="1" dirty="0">
                <a:solidFill>
                  <a:schemeClr val="tx1"/>
                </a:solidFill>
              </a:rPr>
              <a:t>一個締約國內建廠</a:t>
            </a:r>
            <a:r>
              <a:rPr lang="zh-TW" altLang="zh-TW" b="1" dirty="0" smtClean="0">
                <a:solidFill>
                  <a:schemeClr val="tx1"/>
                </a:solidFill>
              </a:rPr>
              <a:t>，</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運</a:t>
            </a:r>
            <a:r>
              <a:rPr lang="zh-TW" altLang="zh-TW" b="1" dirty="0">
                <a:solidFill>
                  <a:schemeClr val="tx1"/>
                </a:solidFill>
              </a:rPr>
              <a:t>入零組件而後加工裝配為成品，享受免稅待遇進入另一</a:t>
            </a:r>
            <a:r>
              <a:rPr lang="zh-TW" altLang="zh-TW" b="1" dirty="0" smtClean="0">
                <a:solidFill>
                  <a:schemeClr val="tx1"/>
                </a:solidFill>
              </a:rPr>
              <a:t>國</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5</a:t>
            </a:r>
            <a:r>
              <a:rPr lang="zh-TW" altLang="en-US" b="1" dirty="0" smtClean="0">
                <a:solidFill>
                  <a:schemeClr val="tx1"/>
                </a:solidFill>
              </a:rPr>
              <a:t>．</a:t>
            </a:r>
            <a:r>
              <a:rPr lang="zh-TW" altLang="zh-TW" b="1" dirty="0">
                <a:solidFill>
                  <a:schemeClr val="tx1"/>
                </a:solidFill>
              </a:rPr>
              <a:t>設立專門委員會解決涉及環保標準的</a:t>
            </a:r>
            <a:r>
              <a:rPr lang="zh-TW" altLang="zh-TW" b="1" dirty="0" smtClean="0">
                <a:solidFill>
                  <a:schemeClr val="tx1"/>
                </a:solidFill>
              </a:rPr>
              <a:t>糾紛</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6</a:t>
            </a:r>
            <a:r>
              <a:rPr lang="zh-TW" altLang="en-US" b="1" dirty="0" smtClean="0">
                <a:solidFill>
                  <a:schemeClr val="tx1"/>
                </a:solidFill>
              </a:rPr>
              <a:t>．</a:t>
            </a:r>
            <a:r>
              <a:rPr lang="zh-TW" altLang="zh-TW" b="1" dirty="0">
                <a:solidFill>
                  <a:schemeClr val="tx1"/>
                </a:solidFill>
              </a:rPr>
              <a:t>保護智慧財產權</a:t>
            </a:r>
            <a:endParaRPr lang="en-US" altLang="zh-TW" b="1" dirty="0" smtClean="0">
              <a:solidFill>
                <a:schemeClr val="tx1"/>
              </a:solidFill>
            </a:endParaRPr>
          </a:p>
          <a:p>
            <a:r>
              <a:rPr lang="en-US" altLang="zh-TW" b="1" dirty="0">
                <a:solidFill>
                  <a:schemeClr val="tx1"/>
                </a:solidFill>
              </a:rPr>
              <a:t> </a:t>
            </a:r>
            <a:endParaRPr lang="en-US" altLang="zh-TW" b="1" dirty="0" smtClean="0">
              <a:solidFill>
                <a:schemeClr val="tx1"/>
              </a:solidFill>
            </a:endParaRPr>
          </a:p>
          <a:p>
            <a:endParaRPr lang="zh-TW" altLang="zh-TW" b="1" dirty="0">
              <a:solidFill>
                <a:schemeClr val="tx1"/>
              </a:solidFill>
            </a:endParaRPr>
          </a:p>
        </p:txBody>
      </p:sp>
    </p:spTree>
    <p:extLst>
      <p:ext uri="{BB962C8B-B14F-4D97-AF65-F5344CB8AC3E}">
        <p14:creationId xmlns:p14="http://schemas.microsoft.com/office/powerpoint/2010/main" val="303065164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79512" y="3068960"/>
            <a:ext cx="8784976" cy="3240360"/>
          </a:xfrm>
        </p:spPr>
        <p:txBody>
          <a:bodyPr>
            <a:noAutofit/>
          </a:bodyPr>
          <a:lstStyle/>
          <a:p>
            <a:r>
              <a:rPr lang="zh-TW" altLang="zh-TW" sz="4000" b="1" dirty="0" smtClean="0"/>
              <a:t>第</a:t>
            </a:r>
            <a:r>
              <a:rPr lang="zh-TW" altLang="en-US" sz="4000" b="1" dirty="0" smtClean="0"/>
              <a:t>四</a:t>
            </a:r>
            <a:r>
              <a:rPr lang="zh-TW" altLang="zh-TW" sz="4000" b="1" dirty="0" smtClean="0"/>
              <a:t>章</a:t>
            </a:r>
            <a:r>
              <a:rPr lang="en-US" altLang="zh-TW" sz="4000" b="1" dirty="0" smtClean="0"/>
              <a:t>   </a:t>
            </a:r>
            <a:r>
              <a:rPr lang="zh-TW" altLang="zh-TW" sz="4000" b="1" dirty="0" smtClean="0">
                <a:solidFill>
                  <a:schemeClr val="tx1"/>
                </a:solidFill>
              </a:rPr>
              <a:t>國際貿易</a:t>
            </a:r>
            <a:r>
              <a:rPr lang="zh-TW" altLang="zh-TW" sz="4000" b="1" dirty="0">
                <a:solidFill>
                  <a:schemeClr val="tx1"/>
                </a:solidFill>
              </a:rPr>
              <a:t>法的</a:t>
            </a:r>
            <a:r>
              <a:rPr lang="zh-TW" altLang="zh-TW" sz="4000" b="1" dirty="0" smtClean="0">
                <a:solidFill>
                  <a:schemeClr val="tx1"/>
                </a:solidFill>
              </a:rPr>
              <a:t>客體</a:t>
            </a:r>
            <a:endParaRPr lang="en-US" altLang="zh-TW" sz="4000" b="1" dirty="0">
              <a:solidFill>
                <a:schemeClr val="tx1"/>
              </a:solidFill>
            </a:endParaRPr>
          </a:p>
          <a:p>
            <a:pPr algn="l"/>
            <a:r>
              <a:rPr lang="en-US" altLang="zh-TW" sz="3600" b="1" dirty="0" smtClean="0">
                <a:solidFill>
                  <a:schemeClr val="tx1"/>
                </a:solidFill>
              </a:rPr>
              <a:t>              </a:t>
            </a:r>
            <a:r>
              <a:rPr lang="zh-TW" altLang="zh-TW" sz="3200" b="1" dirty="0" smtClean="0">
                <a:solidFill>
                  <a:schemeClr val="tx1"/>
                </a:solidFill>
              </a:rPr>
              <a:t>第一節　</a:t>
            </a:r>
            <a:r>
              <a:rPr lang="zh-TW" altLang="zh-TW" sz="3200" b="1" dirty="0">
                <a:solidFill>
                  <a:schemeClr val="tx1"/>
                </a:solidFill>
              </a:rPr>
              <a:t>商品</a:t>
            </a:r>
            <a:r>
              <a:rPr lang="zh-TW" altLang="zh-TW" sz="3200" b="1" dirty="0" smtClean="0">
                <a:solidFill>
                  <a:schemeClr val="tx1"/>
                </a:solidFill>
              </a:rPr>
              <a:t>貿易</a:t>
            </a:r>
            <a:endParaRPr lang="en-US" altLang="zh-TW" sz="3200" b="1" dirty="0" smtClean="0">
              <a:solidFill>
                <a:schemeClr val="tx1"/>
              </a:solidFill>
            </a:endParaRPr>
          </a:p>
          <a:p>
            <a:pPr algn="l"/>
            <a:r>
              <a:rPr lang="en-US" altLang="zh-TW" sz="3200" b="1" dirty="0" smtClean="0">
                <a:solidFill>
                  <a:schemeClr val="tx1"/>
                </a:solidFill>
              </a:rPr>
              <a:t>                </a:t>
            </a:r>
            <a:r>
              <a:rPr lang="zh-TW" altLang="zh-TW" sz="3200" b="1" dirty="0" smtClean="0">
                <a:solidFill>
                  <a:schemeClr val="tx1"/>
                </a:solidFill>
              </a:rPr>
              <a:t>第二節　</a:t>
            </a:r>
            <a:r>
              <a:rPr lang="zh-TW" altLang="zh-TW" sz="3200" b="1" dirty="0">
                <a:solidFill>
                  <a:schemeClr val="tx1"/>
                </a:solidFill>
              </a:rPr>
              <a:t>服務業</a:t>
            </a:r>
            <a:r>
              <a:rPr lang="zh-TW" altLang="zh-TW" sz="3200" b="1" dirty="0" smtClean="0">
                <a:solidFill>
                  <a:schemeClr val="tx1"/>
                </a:solidFill>
              </a:rPr>
              <a:t>貿易</a:t>
            </a:r>
            <a:endParaRPr lang="en-US" altLang="zh-TW" sz="3200" b="1" dirty="0" smtClean="0">
              <a:solidFill>
                <a:schemeClr val="tx1"/>
              </a:solidFill>
            </a:endParaRPr>
          </a:p>
          <a:p>
            <a:pPr algn="l"/>
            <a:r>
              <a:rPr lang="en-US" altLang="zh-TW" sz="3200" b="1" dirty="0" smtClean="0">
                <a:solidFill>
                  <a:schemeClr val="tx1"/>
                </a:solidFill>
              </a:rPr>
              <a:t>                </a:t>
            </a:r>
            <a:r>
              <a:rPr lang="zh-TW" altLang="zh-TW" sz="3200" b="1" dirty="0" smtClean="0">
                <a:solidFill>
                  <a:schemeClr val="tx1"/>
                </a:solidFill>
              </a:rPr>
              <a:t>第</a:t>
            </a:r>
            <a:r>
              <a:rPr lang="zh-TW" altLang="zh-TW" sz="3200" b="1" dirty="0">
                <a:solidFill>
                  <a:schemeClr val="tx1"/>
                </a:solidFill>
              </a:rPr>
              <a:t>三節　</a:t>
            </a:r>
            <a:r>
              <a:rPr lang="en-US" altLang="zh-TW" sz="3200" b="1" dirty="0" smtClean="0">
                <a:solidFill>
                  <a:schemeClr val="tx1"/>
                </a:solidFill>
              </a:rPr>
              <a:t>TRIMS</a:t>
            </a:r>
          </a:p>
          <a:p>
            <a:pPr algn="l"/>
            <a:r>
              <a:rPr lang="en-US" altLang="zh-TW" sz="3200" b="1" dirty="0">
                <a:solidFill>
                  <a:schemeClr val="tx1"/>
                </a:solidFill>
              </a:rPr>
              <a:t> </a:t>
            </a:r>
            <a:r>
              <a:rPr lang="en-US" altLang="zh-TW" sz="3200" b="1" dirty="0" smtClean="0">
                <a:solidFill>
                  <a:schemeClr val="tx1"/>
                </a:solidFill>
              </a:rPr>
              <a:t>                               </a:t>
            </a:r>
            <a:r>
              <a:rPr lang="zh-TW" altLang="zh-TW" sz="3200" b="1" dirty="0" smtClean="0">
                <a:solidFill>
                  <a:schemeClr val="tx1"/>
                </a:solidFill>
              </a:rPr>
              <a:t>（</a:t>
            </a:r>
            <a:r>
              <a:rPr lang="zh-TW" altLang="zh-TW" sz="3200" b="1" dirty="0">
                <a:solidFill>
                  <a:schemeClr val="tx1"/>
                </a:solidFill>
              </a:rPr>
              <a:t>與貿易</a:t>
            </a:r>
            <a:r>
              <a:rPr lang="zh-TW" altLang="zh-TW" sz="3200" b="1" dirty="0" smtClean="0">
                <a:solidFill>
                  <a:schemeClr val="tx1"/>
                </a:solidFill>
              </a:rPr>
              <a:t>有關的</a:t>
            </a:r>
            <a:r>
              <a:rPr lang="zh-TW" altLang="zh-TW" sz="3200" b="1" dirty="0">
                <a:solidFill>
                  <a:schemeClr val="tx1"/>
                </a:solidFill>
              </a:rPr>
              <a:t>投資措施</a:t>
            </a:r>
            <a:r>
              <a:rPr lang="zh-TW" altLang="zh-TW" sz="3200" b="1" dirty="0" smtClean="0">
                <a:solidFill>
                  <a:schemeClr val="tx1"/>
                </a:solidFill>
              </a:rPr>
              <a:t>）</a:t>
            </a:r>
            <a:endParaRPr lang="en-US" altLang="zh-TW" sz="3200" b="1" dirty="0" smtClean="0">
              <a:solidFill>
                <a:schemeClr val="tx1"/>
              </a:solidFill>
            </a:endParaRPr>
          </a:p>
          <a:p>
            <a:pPr algn="l"/>
            <a:r>
              <a:rPr lang="en-US" altLang="zh-TW" sz="3200" b="1" dirty="0" smtClean="0">
                <a:solidFill>
                  <a:schemeClr val="tx1"/>
                </a:solidFill>
              </a:rPr>
              <a:t>                </a:t>
            </a:r>
            <a:r>
              <a:rPr lang="zh-TW" altLang="zh-TW" sz="3200" b="1" dirty="0" smtClean="0">
                <a:solidFill>
                  <a:schemeClr val="tx1"/>
                </a:solidFill>
              </a:rPr>
              <a:t>第四</a:t>
            </a:r>
            <a:r>
              <a:rPr lang="zh-TW" altLang="zh-TW" sz="3200" b="1" dirty="0">
                <a:solidFill>
                  <a:schemeClr val="tx1"/>
                </a:solidFill>
              </a:rPr>
              <a:t>節　與貿易有關的智慧財產權協定</a:t>
            </a:r>
            <a:endParaRPr lang="zh-TW" altLang="en-US" sz="3200" b="1" dirty="0">
              <a:solidFill>
                <a:schemeClr val="tx1"/>
              </a:solidFill>
            </a:endParaRPr>
          </a:p>
        </p:txBody>
      </p:sp>
      <p:sp>
        <p:nvSpPr>
          <p:cNvPr id="2" name="標題 1"/>
          <p:cNvSpPr>
            <a:spLocks noGrp="1"/>
          </p:cNvSpPr>
          <p:nvPr>
            <p:ph type="ctrTitle"/>
          </p:nvPr>
        </p:nvSpPr>
        <p:spPr/>
        <p:txBody>
          <a:bodyPr/>
          <a:lstStyle/>
          <a:p>
            <a:r>
              <a:rPr lang="zh-TW" altLang="zh-TW" dirty="0"/>
              <a:t>第一篇 國際貿易法總論</a:t>
            </a:r>
            <a:endParaRPr lang="zh-TW" altLang="en-US" dirty="0"/>
          </a:p>
        </p:txBody>
      </p:sp>
    </p:spTree>
    <p:extLst>
      <p:ext uri="{BB962C8B-B14F-4D97-AF65-F5344CB8AC3E}">
        <p14:creationId xmlns:p14="http://schemas.microsoft.com/office/powerpoint/2010/main" val="164485855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836712"/>
            <a:ext cx="7595120"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四</a:t>
            </a:r>
            <a:r>
              <a:rPr lang="zh-TW" altLang="zh-TW" sz="4400" b="1" dirty="0" smtClean="0"/>
              <a:t>章</a:t>
            </a:r>
            <a:r>
              <a:rPr lang="en-US" altLang="zh-TW" sz="4400" b="1" dirty="0" smtClean="0"/>
              <a:t>  </a:t>
            </a:r>
            <a:r>
              <a:rPr lang="zh-TW" altLang="zh-TW" sz="4400" b="1" dirty="0"/>
              <a:t>國際貿易法</a:t>
            </a:r>
            <a:r>
              <a:rPr lang="zh-TW" altLang="zh-TW" sz="4400" b="1" dirty="0" smtClean="0"/>
              <a:t>的</a:t>
            </a:r>
            <a:r>
              <a:rPr lang="zh-TW" altLang="en-US" sz="4400" b="1" dirty="0" smtClean="0"/>
              <a:t>客</a:t>
            </a:r>
            <a:r>
              <a:rPr lang="zh-TW" altLang="zh-TW" sz="4400" b="1" dirty="0" smtClean="0"/>
              <a:t>體</a:t>
            </a:r>
            <a:r>
              <a:rPr lang="en-US" altLang="zh-TW" sz="4400" b="1" dirty="0"/>
              <a:t/>
            </a:r>
            <a:br>
              <a:rPr lang="en-US" altLang="zh-TW" sz="4400" b="1" dirty="0"/>
            </a:br>
            <a:r>
              <a:rPr lang="en-US" altLang="zh-TW" b="1" dirty="0"/>
              <a:t>         </a:t>
            </a:r>
            <a:r>
              <a:rPr lang="zh-TW" altLang="zh-TW" b="1" dirty="0" smtClean="0"/>
              <a:t>第</a:t>
            </a:r>
            <a:r>
              <a:rPr lang="zh-TW" altLang="en-US" b="1" dirty="0" smtClean="0"/>
              <a:t>一</a:t>
            </a:r>
            <a:r>
              <a:rPr lang="zh-TW" altLang="zh-TW" b="1" dirty="0" smtClean="0"/>
              <a:t>節</a:t>
            </a:r>
            <a:r>
              <a:rPr lang="zh-TW" altLang="zh-TW" b="1" dirty="0"/>
              <a:t>　</a:t>
            </a:r>
            <a:r>
              <a:rPr lang="zh-TW" altLang="en-US" b="1" dirty="0" smtClean="0"/>
              <a:t>商品貿易</a:t>
            </a:r>
            <a:r>
              <a:rPr lang="zh-TW" altLang="zh-TW" b="1" dirty="0"/>
              <a:t/>
            </a:r>
            <a:br>
              <a:rPr lang="zh-TW" altLang="zh-TW" b="1" dirty="0"/>
            </a:br>
            <a:r>
              <a:rPr lang="en-US" altLang="zh-TW" b="1" dirty="0" smtClean="0"/>
              <a:t>                 </a:t>
            </a:r>
            <a:r>
              <a:rPr lang="zh-TW" altLang="en-US" sz="3600" b="1" dirty="0" smtClean="0"/>
              <a:t>一</a:t>
            </a:r>
            <a:r>
              <a:rPr lang="zh-TW" altLang="zh-TW" sz="3600" b="1" dirty="0" smtClean="0"/>
              <a:t>、</a:t>
            </a:r>
            <a:r>
              <a:rPr lang="zh-TW" altLang="zh-TW" sz="3200" b="1" dirty="0">
                <a:solidFill>
                  <a:schemeClr val="tx1"/>
                </a:solidFill>
              </a:rPr>
              <a:t>關務行政有關之商品分類</a:t>
            </a:r>
            <a:endParaRPr lang="zh-TW" altLang="en-US" sz="3600" b="1" dirty="0">
              <a:solidFill>
                <a:schemeClr val="tx1"/>
              </a:solidFill>
            </a:endParaRPr>
          </a:p>
        </p:txBody>
      </p:sp>
      <p:sp>
        <p:nvSpPr>
          <p:cNvPr id="3" name="文字版面配置區 2"/>
          <p:cNvSpPr>
            <a:spLocks noGrp="1"/>
          </p:cNvSpPr>
          <p:nvPr>
            <p:ph type="body" idx="1"/>
          </p:nvPr>
        </p:nvSpPr>
        <p:spPr>
          <a:xfrm>
            <a:off x="539552" y="2564904"/>
            <a:ext cx="7992888" cy="961256"/>
          </a:xfrm>
        </p:spPr>
        <p:txBody>
          <a:bodyPr>
            <a:noAutofit/>
          </a:bodyPr>
          <a:lstStyle/>
          <a:p>
            <a:r>
              <a:rPr lang="zh-TW" altLang="zh-TW" sz="3600" b="1" dirty="0">
                <a:solidFill>
                  <a:schemeClr val="tx1"/>
                </a:solidFill>
              </a:rPr>
              <a:t>國際</a:t>
            </a:r>
            <a:r>
              <a:rPr lang="zh-TW" altLang="zh-TW" sz="3600" b="1" dirty="0" smtClean="0">
                <a:solidFill>
                  <a:schemeClr val="tx1"/>
                </a:solidFill>
              </a:rPr>
              <a:t>機構統一</a:t>
            </a:r>
            <a:r>
              <a:rPr lang="zh-TW" altLang="en-US" sz="3600" b="1" dirty="0" smtClean="0">
                <a:solidFill>
                  <a:schemeClr val="tx1"/>
                </a:solidFill>
              </a:rPr>
              <a:t>分類的必要性</a:t>
            </a:r>
            <a:r>
              <a:rPr lang="en-US" altLang="zh-TW" sz="3600" b="1" dirty="0" smtClean="0">
                <a:solidFill>
                  <a:schemeClr val="tx1"/>
                </a:solidFill>
              </a:rPr>
              <a:t>: </a:t>
            </a:r>
          </a:p>
          <a:p>
            <a:r>
              <a:rPr lang="en-US" altLang="zh-TW" sz="3600" b="1" dirty="0" smtClean="0">
                <a:solidFill>
                  <a:schemeClr val="tx1"/>
                </a:solidFill>
              </a:rPr>
              <a:t>(</a:t>
            </a:r>
            <a:r>
              <a:rPr lang="zh-TW" altLang="en-US" sz="3600" b="1" dirty="0" smtClean="0">
                <a:solidFill>
                  <a:schemeClr val="tx1"/>
                </a:solidFill>
              </a:rPr>
              <a:t>一</a:t>
            </a:r>
            <a:r>
              <a:rPr lang="en-US" altLang="zh-TW" sz="3600" b="1" dirty="0" smtClean="0">
                <a:solidFill>
                  <a:schemeClr val="tx1"/>
                </a:solidFill>
              </a:rPr>
              <a:t>)</a:t>
            </a:r>
            <a:r>
              <a:rPr lang="zh-TW" altLang="zh-TW" sz="3600" b="1" dirty="0" smtClean="0">
                <a:solidFill>
                  <a:schemeClr val="tx1"/>
                </a:solidFill>
              </a:rPr>
              <a:t> 利於</a:t>
            </a:r>
            <a:r>
              <a:rPr lang="en-US" altLang="zh-TW" sz="3600" b="1" dirty="0">
                <a:solidFill>
                  <a:schemeClr val="tx1"/>
                </a:solidFill>
              </a:rPr>
              <a:t>WTO</a:t>
            </a:r>
            <a:r>
              <a:rPr lang="zh-TW" altLang="zh-TW" sz="3600" b="1" dirty="0">
                <a:solidFill>
                  <a:schemeClr val="tx1"/>
                </a:solidFill>
              </a:rPr>
              <a:t>關稅減讓的</a:t>
            </a:r>
            <a:r>
              <a:rPr lang="zh-TW" altLang="zh-TW" sz="3600" b="1" dirty="0" smtClean="0">
                <a:solidFill>
                  <a:schemeClr val="tx1"/>
                </a:solidFill>
              </a:rPr>
              <a:t>談判</a:t>
            </a:r>
            <a:endParaRPr lang="en-US" altLang="zh-TW" sz="3600" b="1" dirty="0" smtClean="0">
              <a:solidFill>
                <a:schemeClr val="tx1"/>
              </a:solidFill>
            </a:endParaRPr>
          </a:p>
          <a:p>
            <a:r>
              <a:rPr lang="en-US" altLang="zh-TW" sz="3600" b="1" dirty="0" smtClean="0">
                <a:solidFill>
                  <a:schemeClr val="tx1"/>
                </a:solidFill>
              </a:rPr>
              <a:t>(</a:t>
            </a:r>
            <a:r>
              <a:rPr lang="zh-TW" altLang="en-US" sz="3600" b="1" dirty="0" smtClean="0">
                <a:solidFill>
                  <a:schemeClr val="tx1"/>
                </a:solidFill>
              </a:rPr>
              <a:t>二</a:t>
            </a:r>
            <a:r>
              <a:rPr lang="en-US" altLang="zh-TW" sz="3600" b="1" dirty="0" smtClean="0">
                <a:solidFill>
                  <a:schemeClr val="tx1"/>
                </a:solidFill>
              </a:rPr>
              <a:t>) </a:t>
            </a:r>
            <a:r>
              <a:rPr lang="zh-TW" altLang="zh-TW" sz="3600" b="1" dirty="0" smtClean="0">
                <a:solidFill>
                  <a:schemeClr val="tx1"/>
                </a:solidFill>
              </a:rPr>
              <a:t>利於</a:t>
            </a:r>
            <a:r>
              <a:rPr lang="zh-TW" altLang="zh-TW" sz="3600" b="1" dirty="0">
                <a:solidFill>
                  <a:schemeClr val="tx1"/>
                </a:solidFill>
              </a:rPr>
              <a:t>非關稅障礙的</a:t>
            </a:r>
            <a:r>
              <a:rPr lang="zh-TW" altLang="zh-TW" sz="3600" b="1" dirty="0" smtClean="0">
                <a:solidFill>
                  <a:schemeClr val="tx1"/>
                </a:solidFill>
              </a:rPr>
              <a:t>掃除</a:t>
            </a:r>
            <a:endParaRPr lang="en-US" altLang="zh-TW" sz="3600" b="1" dirty="0" smtClean="0">
              <a:solidFill>
                <a:schemeClr val="tx1"/>
              </a:solidFill>
            </a:endParaRPr>
          </a:p>
          <a:p>
            <a:r>
              <a:rPr lang="zh-TW" altLang="zh-TW" sz="3600" b="1" dirty="0" smtClean="0">
                <a:solidFill>
                  <a:schemeClr val="tx1"/>
                </a:solidFill>
              </a:rPr>
              <a:t>因此</a:t>
            </a:r>
            <a:r>
              <a:rPr lang="zh-TW" altLang="zh-TW" sz="3600" b="1" dirty="0">
                <a:solidFill>
                  <a:schemeClr val="tx1"/>
                </a:solidFill>
              </a:rPr>
              <a:t>就有某些國際機構出現，致力於對商品採取科學化的分類，方便關稅及貿易管理的方式，能讓各國</a:t>
            </a:r>
            <a:r>
              <a:rPr lang="zh-TW" altLang="zh-TW" sz="3600" b="1" dirty="0" smtClean="0">
                <a:solidFill>
                  <a:schemeClr val="tx1"/>
                </a:solidFill>
              </a:rPr>
              <a:t>取得統一。</a:t>
            </a:r>
            <a:endParaRPr lang="zh-TW" altLang="zh-TW" sz="3600" b="1" dirty="0">
              <a:solidFill>
                <a:schemeClr val="tx1"/>
              </a:solidFill>
            </a:endParaRPr>
          </a:p>
        </p:txBody>
      </p:sp>
    </p:spTree>
    <p:extLst>
      <p:ext uri="{BB962C8B-B14F-4D97-AF65-F5344CB8AC3E}">
        <p14:creationId xmlns:p14="http://schemas.microsoft.com/office/powerpoint/2010/main" val="13017859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836712"/>
            <a:ext cx="7595120"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四</a:t>
            </a:r>
            <a:r>
              <a:rPr lang="zh-TW" altLang="zh-TW" sz="4400" b="1" dirty="0" smtClean="0"/>
              <a:t>章</a:t>
            </a:r>
            <a:r>
              <a:rPr lang="en-US" altLang="zh-TW" sz="4400" b="1" dirty="0" smtClean="0"/>
              <a:t>  </a:t>
            </a:r>
            <a:r>
              <a:rPr lang="zh-TW" altLang="zh-TW" sz="4400" b="1" dirty="0"/>
              <a:t>國際貿易法</a:t>
            </a:r>
            <a:r>
              <a:rPr lang="zh-TW" altLang="zh-TW" sz="4400" b="1" dirty="0" smtClean="0"/>
              <a:t>的</a:t>
            </a:r>
            <a:r>
              <a:rPr lang="zh-TW" altLang="en-US" sz="4400" b="1" dirty="0" smtClean="0"/>
              <a:t>客</a:t>
            </a:r>
            <a:r>
              <a:rPr lang="zh-TW" altLang="zh-TW" sz="4400" b="1" dirty="0" smtClean="0"/>
              <a:t>體</a:t>
            </a:r>
            <a:r>
              <a:rPr lang="en-US" altLang="zh-TW" sz="4400" b="1" dirty="0"/>
              <a:t/>
            </a:r>
            <a:br>
              <a:rPr lang="en-US" altLang="zh-TW" sz="4400" b="1" dirty="0"/>
            </a:br>
            <a:r>
              <a:rPr lang="en-US" altLang="zh-TW" b="1" dirty="0"/>
              <a:t>         </a:t>
            </a:r>
            <a:r>
              <a:rPr lang="zh-TW" altLang="zh-TW" b="1" dirty="0" smtClean="0"/>
              <a:t>第</a:t>
            </a:r>
            <a:r>
              <a:rPr lang="zh-TW" altLang="en-US" b="1" dirty="0" smtClean="0"/>
              <a:t>一</a:t>
            </a:r>
            <a:r>
              <a:rPr lang="zh-TW" altLang="zh-TW" b="1" dirty="0" smtClean="0"/>
              <a:t>節</a:t>
            </a:r>
            <a:r>
              <a:rPr lang="zh-TW" altLang="zh-TW" b="1" dirty="0"/>
              <a:t>　</a:t>
            </a:r>
            <a:r>
              <a:rPr lang="zh-TW" altLang="en-US" b="1" dirty="0" smtClean="0"/>
              <a:t>商品貿易</a:t>
            </a:r>
            <a:r>
              <a:rPr lang="zh-TW" altLang="zh-TW" b="1" dirty="0"/>
              <a:t/>
            </a:r>
            <a:br>
              <a:rPr lang="zh-TW" altLang="zh-TW" b="1" dirty="0"/>
            </a:br>
            <a:r>
              <a:rPr lang="en-US" altLang="zh-TW" b="1" dirty="0" smtClean="0"/>
              <a:t>                 </a:t>
            </a:r>
            <a:r>
              <a:rPr lang="zh-TW" altLang="en-US" sz="3600" b="1" dirty="0" smtClean="0"/>
              <a:t>一</a:t>
            </a:r>
            <a:r>
              <a:rPr lang="zh-TW" altLang="zh-TW" sz="3600" b="1" dirty="0" smtClean="0"/>
              <a:t>、</a:t>
            </a:r>
            <a:r>
              <a:rPr lang="zh-TW" altLang="zh-TW" sz="3200" b="1" dirty="0">
                <a:solidFill>
                  <a:schemeClr val="tx1"/>
                </a:solidFill>
              </a:rPr>
              <a:t>關務行政有關之商品分類</a:t>
            </a:r>
            <a:endParaRPr lang="zh-TW" altLang="en-US" sz="3600" b="1" dirty="0">
              <a:solidFill>
                <a:schemeClr val="tx1"/>
              </a:solidFill>
            </a:endParaRPr>
          </a:p>
        </p:txBody>
      </p:sp>
      <p:sp>
        <p:nvSpPr>
          <p:cNvPr id="3" name="文字版面配置區 2"/>
          <p:cNvSpPr>
            <a:spLocks noGrp="1"/>
          </p:cNvSpPr>
          <p:nvPr>
            <p:ph type="body" idx="1"/>
          </p:nvPr>
        </p:nvSpPr>
        <p:spPr>
          <a:xfrm>
            <a:off x="323528" y="2564904"/>
            <a:ext cx="8496944" cy="961256"/>
          </a:xfrm>
        </p:spPr>
        <p:txBody>
          <a:bodyPr>
            <a:noAutofit/>
          </a:bodyPr>
          <a:lstStyle/>
          <a:p>
            <a:r>
              <a:rPr lang="zh-TW" altLang="zh-TW" sz="1800" b="1" dirty="0">
                <a:solidFill>
                  <a:schemeClr val="tx1"/>
                </a:solidFill>
              </a:rPr>
              <a:t>一、布魯塞爾統一</a:t>
            </a:r>
            <a:r>
              <a:rPr lang="zh-TW" altLang="zh-TW" sz="1800" b="1" dirty="0" smtClean="0">
                <a:solidFill>
                  <a:schemeClr val="tx1"/>
                </a:solidFill>
              </a:rPr>
              <a:t>分類</a:t>
            </a:r>
            <a:endParaRPr lang="en-US" altLang="zh-TW" sz="1800" b="1" dirty="0" smtClean="0">
              <a:solidFill>
                <a:schemeClr val="tx1"/>
              </a:solidFill>
            </a:endParaRPr>
          </a:p>
          <a:p>
            <a:r>
              <a:rPr lang="en-US" altLang="zh-TW" sz="1800" b="1" dirty="0">
                <a:solidFill>
                  <a:schemeClr val="tx1"/>
                </a:solidFill>
              </a:rPr>
              <a:t> </a:t>
            </a:r>
            <a:r>
              <a:rPr lang="en-US" altLang="zh-TW" sz="1800" b="1" dirty="0" smtClean="0">
                <a:solidFill>
                  <a:schemeClr val="tx1"/>
                </a:solidFill>
              </a:rPr>
              <a:t> (</a:t>
            </a:r>
            <a:r>
              <a:rPr lang="zh-TW" altLang="en-US" sz="1800" b="1" dirty="0" smtClean="0">
                <a:solidFill>
                  <a:schemeClr val="tx1"/>
                </a:solidFill>
              </a:rPr>
              <a:t>一</a:t>
            </a:r>
            <a:r>
              <a:rPr lang="en-US" altLang="zh-TW" sz="1800" b="1" dirty="0" smtClean="0">
                <a:solidFill>
                  <a:schemeClr val="tx1"/>
                </a:solidFill>
              </a:rPr>
              <a:t>)</a:t>
            </a:r>
            <a:r>
              <a:rPr lang="zh-TW" altLang="en-US" sz="1800" b="1" dirty="0" smtClean="0">
                <a:solidFill>
                  <a:schemeClr val="tx1"/>
                </a:solidFill>
              </a:rPr>
              <a:t>制定機構 </a:t>
            </a:r>
            <a:r>
              <a:rPr lang="en-US" altLang="zh-TW" sz="1800" b="1" dirty="0" smtClean="0">
                <a:solidFill>
                  <a:schemeClr val="tx1"/>
                </a:solidFill>
              </a:rPr>
              <a:t>: </a:t>
            </a:r>
            <a:r>
              <a:rPr lang="en-US" altLang="zh-TW" sz="1800" b="1" dirty="0">
                <a:solidFill>
                  <a:schemeClr val="tx1"/>
                </a:solidFill>
              </a:rPr>
              <a:t>1948</a:t>
            </a:r>
            <a:r>
              <a:rPr lang="zh-TW" altLang="zh-TW" sz="1800" b="1" dirty="0">
                <a:solidFill>
                  <a:schemeClr val="tx1"/>
                </a:solidFill>
              </a:rPr>
              <a:t>年的</a:t>
            </a:r>
            <a:r>
              <a:rPr lang="en-US" altLang="zh-TW" sz="1800" b="1" dirty="0">
                <a:solidFill>
                  <a:schemeClr val="tx1"/>
                </a:solidFill>
              </a:rPr>
              <a:t>EEC </a:t>
            </a:r>
            <a:r>
              <a:rPr lang="en-US" altLang="zh-TW" sz="1800" b="1" dirty="0" smtClean="0">
                <a:solidFill>
                  <a:schemeClr val="tx1"/>
                </a:solidFill>
              </a:rPr>
              <a:t>13</a:t>
            </a:r>
            <a:r>
              <a:rPr lang="zh-TW" altLang="zh-TW" sz="1800" b="1" dirty="0">
                <a:solidFill>
                  <a:schemeClr val="tx1"/>
                </a:solidFill>
              </a:rPr>
              <a:t>國政府</a:t>
            </a:r>
            <a:r>
              <a:rPr lang="zh-TW" altLang="zh-TW" sz="1800" b="1" dirty="0" smtClean="0">
                <a:solidFill>
                  <a:schemeClr val="tx1"/>
                </a:solidFill>
              </a:rPr>
              <a:t>代表成立關稅</a:t>
            </a:r>
            <a:r>
              <a:rPr lang="zh-TW" altLang="zh-TW" sz="1800" b="1" dirty="0">
                <a:solidFill>
                  <a:schemeClr val="tx1"/>
                </a:solidFill>
              </a:rPr>
              <a:t>同盟，</a:t>
            </a:r>
            <a:r>
              <a:rPr lang="zh-TW" altLang="zh-TW" sz="1800" b="1" dirty="0" smtClean="0">
                <a:solidFill>
                  <a:schemeClr val="tx1"/>
                </a:solidFill>
              </a:rPr>
              <a:t>並在</a:t>
            </a:r>
            <a:r>
              <a:rPr lang="zh-TW" altLang="zh-TW" sz="1800" b="1" dirty="0">
                <a:solidFill>
                  <a:schemeClr val="tx1"/>
                </a:solidFill>
              </a:rPr>
              <a:t>布魯塞爾</a:t>
            </a:r>
            <a:r>
              <a:rPr lang="zh-TW" altLang="zh-TW" sz="1800" b="1" dirty="0" smtClean="0">
                <a:solidFill>
                  <a:schemeClr val="tx1"/>
                </a:solidFill>
              </a:rPr>
              <a:t>建立</a:t>
            </a:r>
            <a:endParaRPr lang="en-US" altLang="zh-TW" sz="1800" b="1" dirty="0" smtClean="0">
              <a:solidFill>
                <a:schemeClr val="tx1"/>
              </a:solidFill>
            </a:endParaRPr>
          </a:p>
          <a:p>
            <a:r>
              <a:rPr lang="en-US" altLang="zh-TW" sz="1800" b="1" dirty="0">
                <a:solidFill>
                  <a:schemeClr val="tx1"/>
                </a:solidFill>
              </a:rPr>
              <a:t> </a:t>
            </a:r>
            <a:r>
              <a:rPr lang="en-US" altLang="zh-TW" sz="1800" b="1" dirty="0" smtClean="0">
                <a:solidFill>
                  <a:schemeClr val="tx1"/>
                </a:solidFill>
              </a:rPr>
              <a:t>                              </a:t>
            </a:r>
            <a:r>
              <a:rPr lang="zh-TW" altLang="zh-TW" sz="1800" b="1" dirty="0" smtClean="0">
                <a:solidFill>
                  <a:schemeClr val="tx1"/>
                </a:solidFill>
              </a:rPr>
              <a:t>關稅委員會</a:t>
            </a:r>
            <a:r>
              <a:rPr lang="zh-TW" altLang="en-US" sz="1800" b="1" dirty="0" smtClean="0">
                <a:solidFill>
                  <a:schemeClr val="tx1"/>
                </a:solidFill>
              </a:rPr>
              <a:t>。</a:t>
            </a:r>
            <a:endParaRPr lang="en-US" altLang="zh-TW" sz="1800" b="1" dirty="0" smtClean="0">
              <a:solidFill>
                <a:schemeClr val="tx1"/>
              </a:solidFill>
            </a:endParaRPr>
          </a:p>
          <a:p>
            <a:r>
              <a:rPr lang="en-US" altLang="zh-TW" sz="1800" b="1" dirty="0">
                <a:solidFill>
                  <a:schemeClr val="tx1"/>
                </a:solidFill>
              </a:rPr>
              <a:t> </a:t>
            </a:r>
            <a:r>
              <a:rPr lang="en-US" altLang="zh-TW" sz="1800" b="1" dirty="0" smtClean="0">
                <a:solidFill>
                  <a:schemeClr val="tx1"/>
                </a:solidFill>
              </a:rPr>
              <a:t> (</a:t>
            </a:r>
            <a:r>
              <a:rPr lang="zh-TW" altLang="en-US" sz="1800" b="1" dirty="0" smtClean="0">
                <a:solidFill>
                  <a:schemeClr val="tx1"/>
                </a:solidFill>
              </a:rPr>
              <a:t>二 </a:t>
            </a:r>
            <a:r>
              <a:rPr lang="en-US" altLang="zh-TW" sz="1800" b="1" dirty="0" smtClean="0">
                <a:solidFill>
                  <a:schemeClr val="tx1"/>
                </a:solidFill>
              </a:rPr>
              <a:t>)</a:t>
            </a:r>
            <a:r>
              <a:rPr lang="zh-TW" altLang="en-US" sz="1800" b="1" dirty="0" smtClean="0">
                <a:solidFill>
                  <a:schemeClr val="tx1"/>
                </a:solidFill>
              </a:rPr>
              <a:t>制定時間 </a:t>
            </a:r>
            <a:r>
              <a:rPr lang="en-US" altLang="zh-TW" sz="1800" b="1" dirty="0" smtClean="0">
                <a:solidFill>
                  <a:schemeClr val="tx1"/>
                </a:solidFill>
              </a:rPr>
              <a:t>: </a:t>
            </a:r>
            <a:r>
              <a:rPr lang="zh-TW" altLang="zh-TW" sz="1800" b="1" dirty="0" smtClean="0">
                <a:solidFill>
                  <a:schemeClr val="tx1"/>
                </a:solidFill>
              </a:rPr>
              <a:t>1950年完成</a:t>
            </a:r>
            <a:r>
              <a:rPr lang="zh-TW" altLang="zh-TW" sz="1800" b="1" dirty="0">
                <a:solidFill>
                  <a:schemeClr val="tx1"/>
                </a:solidFill>
              </a:rPr>
              <a:t>了三項協定</a:t>
            </a:r>
          </a:p>
          <a:p>
            <a:r>
              <a:rPr lang="en-US" altLang="zh-TW" sz="1800" b="1" dirty="0" smtClean="0">
                <a:solidFill>
                  <a:schemeClr val="tx1"/>
                </a:solidFill>
              </a:rPr>
              <a:t>          </a:t>
            </a:r>
            <a:r>
              <a:rPr lang="zh-TW" altLang="zh-TW" sz="1800" b="1" dirty="0" smtClean="0">
                <a:solidFill>
                  <a:schemeClr val="tx1"/>
                </a:solidFill>
              </a:rPr>
              <a:t>1</a:t>
            </a:r>
            <a:r>
              <a:rPr lang="zh-TW" altLang="zh-TW" sz="1800" b="1" dirty="0">
                <a:solidFill>
                  <a:schemeClr val="tx1"/>
                </a:solidFill>
              </a:rPr>
              <a:t>.貨品稅則分類</a:t>
            </a:r>
            <a:r>
              <a:rPr lang="zh-TW" altLang="zh-TW" sz="1800" b="1" dirty="0" smtClean="0">
                <a:solidFill>
                  <a:schemeClr val="tx1"/>
                </a:solidFill>
              </a:rPr>
              <a:t>公約</a:t>
            </a:r>
            <a:r>
              <a:rPr lang="en-US" altLang="zh-TW" sz="1800" b="1" dirty="0" smtClean="0">
                <a:solidFill>
                  <a:schemeClr val="tx1"/>
                </a:solidFill>
              </a:rPr>
              <a:t> : </a:t>
            </a:r>
            <a:r>
              <a:rPr lang="zh-TW" altLang="zh-TW" sz="1800" b="1" dirty="0" smtClean="0">
                <a:solidFill>
                  <a:schemeClr val="tx1"/>
                </a:solidFill>
              </a:rPr>
              <a:t>1959年9月1日</a:t>
            </a:r>
            <a:r>
              <a:rPr lang="zh-TW" altLang="zh-TW" sz="1800" b="1" dirty="0">
                <a:solidFill>
                  <a:schemeClr val="tx1"/>
                </a:solidFill>
              </a:rPr>
              <a:t>生效。</a:t>
            </a:r>
          </a:p>
          <a:p>
            <a:r>
              <a:rPr lang="en-US" altLang="zh-TW" sz="1800" b="1" dirty="0" smtClean="0">
                <a:solidFill>
                  <a:schemeClr val="tx1"/>
                </a:solidFill>
              </a:rPr>
              <a:t>          </a:t>
            </a:r>
            <a:r>
              <a:rPr lang="zh-TW" altLang="zh-TW" sz="1800" b="1" dirty="0" smtClean="0">
                <a:solidFill>
                  <a:schemeClr val="tx1"/>
                </a:solidFill>
              </a:rPr>
              <a:t>2</a:t>
            </a:r>
            <a:r>
              <a:rPr lang="zh-TW" altLang="zh-TW" sz="1800" b="1" dirty="0">
                <a:solidFill>
                  <a:schemeClr val="tx1"/>
                </a:solidFill>
              </a:rPr>
              <a:t>.貨品關稅估價公約。</a:t>
            </a:r>
          </a:p>
          <a:p>
            <a:r>
              <a:rPr lang="en-US" altLang="zh-TW" sz="1800" b="1" dirty="0" smtClean="0">
                <a:solidFill>
                  <a:schemeClr val="tx1"/>
                </a:solidFill>
              </a:rPr>
              <a:t>          3</a:t>
            </a:r>
            <a:r>
              <a:rPr lang="en-US" altLang="zh-TW" sz="1800" b="1" dirty="0">
                <a:solidFill>
                  <a:schemeClr val="tx1"/>
                </a:solidFill>
              </a:rPr>
              <a:t>.</a:t>
            </a:r>
            <a:r>
              <a:rPr lang="zh-TW" altLang="zh-TW" sz="1800" b="1" dirty="0">
                <a:solidFill>
                  <a:schemeClr val="tx1"/>
                </a:solidFill>
              </a:rPr>
              <a:t>設立關稅合作理事會公約</a:t>
            </a:r>
            <a:r>
              <a:rPr lang="zh-TW" altLang="zh-TW" sz="1800" b="1" dirty="0" smtClean="0">
                <a:solidFill>
                  <a:schemeClr val="tx1"/>
                </a:solidFill>
              </a:rPr>
              <a:t>。</a:t>
            </a:r>
            <a:endParaRPr lang="en-US" altLang="zh-TW" sz="1800" b="1" dirty="0" smtClean="0">
              <a:solidFill>
                <a:schemeClr val="tx1"/>
              </a:solidFill>
            </a:endParaRPr>
          </a:p>
          <a:p>
            <a:r>
              <a:rPr lang="en-US" altLang="zh-TW" sz="1800" b="1" dirty="0">
                <a:solidFill>
                  <a:schemeClr val="tx1"/>
                </a:solidFill>
              </a:rPr>
              <a:t> </a:t>
            </a:r>
            <a:r>
              <a:rPr lang="en-US" altLang="zh-TW" sz="1800" b="1" dirty="0" smtClean="0">
                <a:solidFill>
                  <a:schemeClr val="tx1"/>
                </a:solidFill>
              </a:rPr>
              <a:t> (</a:t>
            </a:r>
            <a:r>
              <a:rPr lang="zh-TW" altLang="en-US" sz="1800" b="1" dirty="0" smtClean="0">
                <a:solidFill>
                  <a:schemeClr val="tx1"/>
                </a:solidFill>
              </a:rPr>
              <a:t>三</a:t>
            </a:r>
            <a:r>
              <a:rPr lang="en-US" altLang="zh-TW" sz="1800" b="1" dirty="0" smtClean="0">
                <a:solidFill>
                  <a:schemeClr val="tx1"/>
                </a:solidFill>
              </a:rPr>
              <a:t>)</a:t>
            </a:r>
            <a:r>
              <a:rPr lang="zh-TW" altLang="zh-TW" sz="1800" b="1" dirty="0">
                <a:solidFill>
                  <a:schemeClr val="tx1"/>
                </a:solidFill>
              </a:rPr>
              <a:t>貨品稅則分類公約</a:t>
            </a:r>
            <a:r>
              <a:rPr lang="en-US" altLang="zh-TW" sz="1800" b="1" dirty="0">
                <a:solidFill>
                  <a:schemeClr val="tx1"/>
                </a:solidFill>
              </a:rPr>
              <a:t> </a:t>
            </a:r>
            <a:r>
              <a:rPr lang="en-US" altLang="zh-TW" sz="1800" b="1" dirty="0" smtClean="0">
                <a:solidFill>
                  <a:schemeClr val="tx1"/>
                </a:solidFill>
              </a:rPr>
              <a:t>: </a:t>
            </a:r>
          </a:p>
          <a:p>
            <a:r>
              <a:rPr lang="en-US" altLang="zh-TW" sz="1800" b="1" dirty="0">
                <a:solidFill>
                  <a:schemeClr val="tx1"/>
                </a:solidFill>
              </a:rPr>
              <a:t> </a:t>
            </a:r>
            <a:r>
              <a:rPr lang="en-US" altLang="zh-TW" sz="1800" b="1" dirty="0" smtClean="0">
                <a:solidFill>
                  <a:schemeClr val="tx1"/>
                </a:solidFill>
              </a:rPr>
              <a:t>         1. </a:t>
            </a:r>
            <a:r>
              <a:rPr lang="zh-TW" altLang="zh-TW" sz="1800" b="1" dirty="0" smtClean="0">
                <a:solidFill>
                  <a:schemeClr val="tx1"/>
                </a:solidFill>
              </a:rPr>
              <a:t>依</a:t>
            </a:r>
            <a:r>
              <a:rPr lang="zh-TW" altLang="zh-TW" sz="1800" b="1" dirty="0">
                <a:solidFill>
                  <a:schemeClr val="tx1"/>
                </a:solidFill>
              </a:rPr>
              <a:t>自然</a:t>
            </a:r>
            <a:r>
              <a:rPr lang="zh-TW" altLang="zh-TW" sz="1800" b="1" dirty="0" smtClean="0">
                <a:solidFill>
                  <a:schemeClr val="tx1"/>
                </a:solidFill>
              </a:rPr>
              <a:t>屬性</a:t>
            </a:r>
            <a:r>
              <a:rPr lang="en-US" altLang="zh-TW" sz="1800" b="1" dirty="0" smtClean="0">
                <a:solidFill>
                  <a:schemeClr val="tx1"/>
                </a:solidFill>
              </a:rPr>
              <a:t>(</a:t>
            </a:r>
            <a:r>
              <a:rPr lang="zh-TW" altLang="zh-TW" sz="1800" b="1" dirty="0" smtClean="0">
                <a:solidFill>
                  <a:schemeClr val="tx1"/>
                </a:solidFill>
              </a:rPr>
              <a:t>動物</a:t>
            </a:r>
            <a:r>
              <a:rPr lang="zh-TW" altLang="zh-TW" sz="1800" b="1" dirty="0">
                <a:solidFill>
                  <a:schemeClr val="tx1"/>
                </a:solidFill>
              </a:rPr>
              <a:t>、植物、</a:t>
            </a:r>
            <a:r>
              <a:rPr lang="zh-TW" altLang="zh-TW" sz="1800" b="1" dirty="0" smtClean="0">
                <a:solidFill>
                  <a:schemeClr val="tx1"/>
                </a:solidFill>
              </a:rPr>
              <a:t>礦物</a:t>
            </a:r>
            <a:r>
              <a:rPr lang="en-US" altLang="zh-TW" sz="1800" b="1" dirty="0" smtClean="0">
                <a:solidFill>
                  <a:schemeClr val="tx1"/>
                </a:solidFill>
              </a:rPr>
              <a:t>)</a:t>
            </a:r>
            <a:r>
              <a:rPr lang="zh-TW" altLang="zh-TW" sz="1800" b="1" dirty="0" smtClean="0">
                <a:solidFill>
                  <a:schemeClr val="tx1"/>
                </a:solidFill>
              </a:rPr>
              <a:t>為主</a:t>
            </a:r>
            <a:r>
              <a:rPr lang="zh-TW" altLang="zh-TW" sz="1800" b="1" dirty="0">
                <a:solidFill>
                  <a:schemeClr val="tx1"/>
                </a:solidFill>
              </a:rPr>
              <a:t>，加上加工</a:t>
            </a:r>
            <a:r>
              <a:rPr lang="zh-TW" altLang="zh-TW" sz="1800" b="1" dirty="0" smtClean="0">
                <a:solidFill>
                  <a:schemeClr val="tx1"/>
                </a:solidFill>
              </a:rPr>
              <a:t>程度</a:t>
            </a:r>
            <a:r>
              <a:rPr lang="en-US" altLang="zh-TW" sz="1800" b="1" dirty="0" smtClean="0">
                <a:solidFill>
                  <a:schemeClr val="tx1"/>
                </a:solidFill>
              </a:rPr>
              <a:t>(</a:t>
            </a:r>
            <a:r>
              <a:rPr lang="zh-TW" altLang="zh-TW" sz="1800" b="1" dirty="0">
                <a:solidFill>
                  <a:schemeClr val="tx1"/>
                </a:solidFill>
              </a:rPr>
              <a:t>原料、半成品、</a:t>
            </a:r>
            <a:r>
              <a:rPr lang="zh-TW" altLang="zh-TW" sz="1800" b="1" dirty="0" smtClean="0">
                <a:solidFill>
                  <a:schemeClr val="tx1"/>
                </a:solidFill>
              </a:rPr>
              <a:t>製成品</a:t>
            </a:r>
            <a:r>
              <a:rPr lang="en-US" altLang="zh-TW" sz="1800" b="1" dirty="0" smtClean="0">
                <a:solidFill>
                  <a:schemeClr val="tx1"/>
                </a:solidFill>
              </a:rPr>
              <a:t>)</a:t>
            </a:r>
          </a:p>
          <a:p>
            <a:r>
              <a:rPr lang="en-US" altLang="zh-TW" sz="1800" b="1" dirty="0">
                <a:solidFill>
                  <a:schemeClr val="tx1"/>
                </a:solidFill>
              </a:rPr>
              <a:t> </a:t>
            </a:r>
            <a:r>
              <a:rPr lang="en-US" altLang="zh-TW" sz="1800" b="1" dirty="0" smtClean="0">
                <a:solidFill>
                  <a:schemeClr val="tx1"/>
                </a:solidFill>
              </a:rPr>
              <a:t>             </a:t>
            </a:r>
            <a:r>
              <a:rPr lang="zh-TW" altLang="zh-TW" sz="1800" b="1" dirty="0" smtClean="0">
                <a:solidFill>
                  <a:schemeClr val="tx1"/>
                </a:solidFill>
              </a:rPr>
              <a:t>等</a:t>
            </a:r>
            <a:r>
              <a:rPr lang="zh-TW" altLang="zh-TW" sz="1800" b="1" dirty="0">
                <a:solidFill>
                  <a:schemeClr val="tx1"/>
                </a:solidFill>
              </a:rPr>
              <a:t>因素而制定的</a:t>
            </a:r>
            <a:r>
              <a:rPr lang="zh-TW" altLang="zh-TW" sz="1800" b="1" dirty="0" smtClean="0">
                <a:solidFill>
                  <a:schemeClr val="tx1"/>
                </a:solidFill>
              </a:rPr>
              <a:t>。</a:t>
            </a:r>
            <a:endParaRPr lang="en-US" altLang="zh-TW" sz="1800" b="1" dirty="0" smtClean="0">
              <a:solidFill>
                <a:schemeClr val="tx1"/>
              </a:solidFill>
            </a:endParaRPr>
          </a:p>
          <a:p>
            <a:r>
              <a:rPr lang="en-US" altLang="zh-TW" sz="1800" b="1" dirty="0">
                <a:solidFill>
                  <a:schemeClr val="tx1"/>
                </a:solidFill>
              </a:rPr>
              <a:t> </a:t>
            </a:r>
            <a:r>
              <a:rPr lang="en-US" altLang="zh-TW" sz="1800" b="1" dirty="0" smtClean="0">
                <a:solidFill>
                  <a:schemeClr val="tx1"/>
                </a:solidFill>
              </a:rPr>
              <a:t>         2. </a:t>
            </a:r>
            <a:r>
              <a:rPr lang="zh-TW" altLang="zh-TW" sz="1800" b="1" dirty="0" smtClean="0">
                <a:solidFill>
                  <a:schemeClr val="tx1"/>
                </a:solidFill>
              </a:rPr>
              <a:t>把</a:t>
            </a:r>
            <a:r>
              <a:rPr lang="zh-TW" altLang="zh-TW" sz="1800" b="1" dirty="0">
                <a:solidFill>
                  <a:schemeClr val="tx1"/>
                </a:solidFill>
              </a:rPr>
              <a:t>貨物分為</a:t>
            </a:r>
            <a:r>
              <a:rPr lang="en-US" altLang="zh-TW" sz="1800" b="1" dirty="0">
                <a:solidFill>
                  <a:schemeClr val="tx1"/>
                </a:solidFill>
              </a:rPr>
              <a:t>24</a:t>
            </a:r>
            <a:r>
              <a:rPr lang="zh-TW" altLang="zh-TW" sz="1800" b="1" dirty="0">
                <a:solidFill>
                  <a:schemeClr val="tx1"/>
                </a:solidFill>
              </a:rPr>
              <a:t>類（</a:t>
            </a:r>
            <a:r>
              <a:rPr lang="en-US" altLang="zh-TW" sz="1800" b="1" dirty="0">
                <a:solidFill>
                  <a:schemeClr val="tx1"/>
                </a:solidFill>
              </a:rPr>
              <a:t>Section</a:t>
            </a:r>
            <a:r>
              <a:rPr lang="zh-TW" altLang="zh-TW" sz="1800" b="1" dirty="0">
                <a:solidFill>
                  <a:schemeClr val="tx1"/>
                </a:solidFill>
              </a:rPr>
              <a:t>）</a:t>
            </a:r>
            <a:r>
              <a:rPr lang="en-US" altLang="zh-TW" sz="1800" b="1" dirty="0">
                <a:solidFill>
                  <a:schemeClr val="tx1"/>
                </a:solidFill>
              </a:rPr>
              <a:t>99</a:t>
            </a:r>
            <a:r>
              <a:rPr lang="zh-TW" altLang="zh-TW" sz="1800" b="1" dirty="0">
                <a:solidFill>
                  <a:schemeClr val="tx1"/>
                </a:solidFill>
              </a:rPr>
              <a:t>章（</a:t>
            </a:r>
            <a:r>
              <a:rPr lang="en-US" altLang="zh-TW" sz="1800" b="1" dirty="0">
                <a:solidFill>
                  <a:schemeClr val="tx1"/>
                </a:solidFill>
              </a:rPr>
              <a:t>Chapter</a:t>
            </a:r>
            <a:r>
              <a:rPr lang="zh-TW" altLang="zh-TW" sz="1800" b="1" dirty="0" smtClean="0">
                <a:solidFill>
                  <a:schemeClr val="tx1"/>
                </a:solidFill>
              </a:rPr>
              <a:t>）</a:t>
            </a:r>
            <a:endParaRPr lang="en-US" altLang="zh-TW" sz="1800" b="1" dirty="0" smtClean="0">
              <a:solidFill>
                <a:schemeClr val="tx1"/>
              </a:solidFill>
            </a:endParaRPr>
          </a:p>
          <a:p>
            <a:r>
              <a:rPr lang="en-US" altLang="zh-TW" sz="1800" b="1" dirty="0">
                <a:solidFill>
                  <a:schemeClr val="tx1"/>
                </a:solidFill>
              </a:rPr>
              <a:t> </a:t>
            </a:r>
            <a:r>
              <a:rPr lang="en-US" altLang="zh-TW" sz="1800" b="1" dirty="0" smtClean="0">
                <a:solidFill>
                  <a:schemeClr val="tx1"/>
                </a:solidFill>
              </a:rPr>
              <a:t>         3. </a:t>
            </a:r>
            <a:r>
              <a:rPr lang="zh-TW" altLang="zh-TW" sz="1800" b="1" dirty="0" smtClean="0">
                <a:solidFill>
                  <a:schemeClr val="tx1"/>
                </a:solidFill>
              </a:rPr>
              <a:t>美國</a:t>
            </a:r>
            <a:r>
              <a:rPr lang="zh-TW" altLang="en-US" sz="1800" b="1" dirty="0" smtClean="0">
                <a:solidFill>
                  <a:schemeClr val="tx1"/>
                </a:solidFill>
              </a:rPr>
              <a:t>、</a:t>
            </a:r>
            <a:r>
              <a:rPr lang="zh-TW" altLang="zh-TW" sz="1800" b="1" dirty="0" smtClean="0">
                <a:solidFill>
                  <a:schemeClr val="tx1"/>
                </a:solidFill>
              </a:rPr>
              <a:t>加拿大拒絕採用，這</a:t>
            </a:r>
            <a:r>
              <a:rPr lang="zh-TW" altLang="zh-TW" sz="1800" b="1" dirty="0">
                <a:solidFill>
                  <a:schemeClr val="tx1"/>
                </a:solidFill>
              </a:rPr>
              <a:t>項</a:t>
            </a:r>
            <a:r>
              <a:rPr lang="zh-TW" altLang="zh-TW" sz="1800" b="1" dirty="0" smtClean="0">
                <a:solidFill>
                  <a:schemeClr val="tx1"/>
                </a:solidFill>
              </a:rPr>
              <a:t>制度不能</a:t>
            </a:r>
            <a:r>
              <a:rPr lang="zh-TW" altLang="en-US" sz="1800" b="1" dirty="0" smtClean="0">
                <a:solidFill>
                  <a:schemeClr val="tx1"/>
                </a:solidFill>
              </a:rPr>
              <a:t>被各國</a:t>
            </a:r>
            <a:r>
              <a:rPr lang="zh-TW" altLang="zh-TW" sz="1800" b="1" dirty="0" smtClean="0">
                <a:solidFill>
                  <a:schemeClr val="tx1"/>
                </a:solidFill>
              </a:rPr>
              <a:t>接受</a:t>
            </a:r>
            <a:endParaRPr lang="zh-TW" altLang="zh-TW" sz="1800" b="1" dirty="0">
              <a:solidFill>
                <a:schemeClr val="tx1"/>
              </a:solidFill>
            </a:endParaRPr>
          </a:p>
        </p:txBody>
      </p:sp>
    </p:spTree>
    <p:extLst>
      <p:ext uri="{BB962C8B-B14F-4D97-AF65-F5344CB8AC3E}">
        <p14:creationId xmlns:p14="http://schemas.microsoft.com/office/powerpoint/2010/main" val="25870773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836712"/>
            <a:ext cx="7595120"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四</a:t>
            </a:r>
            <a:r>
              <a:rPr lang="zh-TW" altLang="zh-TW" sz="4400" b="1" dirty="0" smtClean="0"/>
              <a:t>章</a:t>
            </a:r>
            <a:r>
              <a:rPr lang="en-US" altLang="zh-TW" sz="4400" b="1" dirty="0" smtClean="0"/>
              <a:t>  </a:t>
            </a:r>
            <a:r>
              <a:rPr lang="zh-TW" altLang="zh-TW" sz="4400" b="1" dirty="0"/>
              <a:t>國際貿易法</a:t>
            </a:r>
            <a:r>
              <a:rPr lang="zh-TW" altLang="zh-TW" sz="4400" b="1" dirty="0" smtClean="0"/>
              <a:t>的</a:t>
            </a:r>
            <a:r>
              <a:rPr lang="zh-TW" altLang="en-US" sz="4400" b="1" dirty="0" smtClean="0"/>
              <a:t>客</a:t>
            </a:r>
            <a:r>
              <a:rPr lang="zh-TW" altLang="zh-TW" sz="4400" b="1" dirty="0" smtClean="0"/>
              <a:t>體</a:t>
            </a:r>
            <a:r>
              <a:rPr lang="en-US" altLang="zh-TW" sz="4400" b="1" dirty="0"/>
              <a:t/>
            </a:r>
            <a:br>
              <a:rPr lang="en-US" altLang="zh-TW" sz="4400" b="1" dirty="0"/>
            </a:br>
            <a:r>
              <a:rPr lang="en-US" altLang="zh-TW" b="1" dirty="0"/>
              <a:t>         </a:t>
            </a:r>
            <a:r>
              <a:rPr lang="zh-TW" altLang="zh-TW" b="1" dirty="0" smtClean="0"/>
              <a:t>第</a:t>
            </a:r>
            <a:r>
              <a:rPr lang="zh-TW" altLang="en-US" b="1" dirty="0" smtClean="0"/>
              <a:t>一</a:t>
            </a:r>
            <a:r>
              <a:rPr lang="zh-TW" altLang="zh-TW" b="1" dirty="0" smtClean="0"/>
              <a:t>節</a:t>
            </a:r>
            <a:r>
              <a:rPr lang="zh-TW" altLang="zh-TW" b="1" dirty="0"/>
              <a:t>　</a:t>
            </a:r>
            <a:r>
              <a:rPr lang="zh-TW" altLang="en-US" b="1" dirty="0" smtClean="0"/>
              <a:t>商品貿易</a:t>
            </a:r>
            <a:r>
              <a:rPr lang="zh-TW" altLang="zh-TW" b="1" dirty="0"/>
              <a:t/>
            </a:r>
            <a:br>
              <a:rPr lang="zh-TW" altLang="zh-TW" b="1" dirty="0"/>
            </a:br>
            <a:r>
              <a:rPr lang="en-US" altLang="zh-TW" b="1" dirty="0" smtClean="0"/>
              <a:t>                 </a:t>
            </a:r>
            <a:r>
              <a:rPr lang="zh-TW" altLang="en-US" sz="3600" b="1" dirty="0" smtClean="0"/>
              <a:t>一</a:t>
            </a:r>
            <a:r>
              <a:rPr lang="zh-TW" altLang="zh-TW" sz="3600" b="1" dirty="0" smtClean="0"/>
              <a:t>、</a:t>
            </a:r>
            <a:r>
              <a:rPr lang="zh-TW" altLang="zh-TW" sz="3200" b="1" dirty="0">
                <a:solidFill>
                  <a:schemeClr val="tx1"/>
                </a:solidFill>
              </a:rPr>
              <a:t>關務行政有關之商品分類</a:t>
            </a:r>
            <a:endParaRPr lang="zh-TW" altLang="en-US" sz="3600" b="1" dirty="0">
              <a:solidFill>
                <a:schemeClr val="tx1"/>
              </a:solidFill>
            </a:endParaRPr>
          </a:p>
        </p:txBody>
      </p:sp>
      <p:sp>
        <p:nvSpPr>
          <p:cNvPr id="3" name="文字版面配置區 2"/>
          <p:cNvSpPr>
            <a:spLocks noGrp="1"/>
          </p:cNvSpPr>
          <p:nvPr>
            <p:ph type="body" idx="1"/>
          </p:nvPr>
        </p:nvSpPr>
        <p:spPr>
          <a:xfrm>
            <a:off x="323528" y="2492896"/>
            <a:ext cx="8496944" cy="961256"/>
          </a:xfrm>
        </p:spPr>
        <p:txBody>
          <a:bodyPr>
            <a:noAutofit/>
          </a:bodyPr>
          <a:lstStyle/>
          <a:p>
            <a:r>
              <a:rPr lang="zh-TW" altLang="zh-TW" sz="2000" b="1" dirty="0">
                <a:solidFill>
                  <a:schemeClr val="tx1"/>
                </a:solidFill>
              </a:rPr>
              <a:t>二、國際商品統一分類制度</a:t>
            </a:r>
            <a:r>
              <a:rPr lang="zh-TW" altLang="zh-TW" sz="1600" b="1" dirty="0">
                <a:solidFill>
                  <a:schemeClr val="tx1"/>
                </a:solidFill>
              </a:rPr>
              <a:t>（</a:t>
            </a:r>
            <a:r>
              <a:rPr lang="en-US" altLang="zh-TW" sz="1600" b="1" dirty="0">
                <a:solidFill>
                  <a:schemeClr val="tx1"/>
                </a:solidFill>
              </a:rPr>
              <a:t>Harmonized Commodity Description and Coding System</a:t>
            </a:r>
            <a:r>
              <a:rPr lang="zh-TW" altLang="zh-TW" sz="1600" b="1" dirty="0">
                <a:solidFill>
                  <a:schemeClr val="tx1"/>
                </a:solidFill>
              </a:rPr>
              <a:t>）</a:t>
            </a:r>
            <a:r>
              <a:rPr lang="en-US" altLang="zh-TW" sz="1600" b="1" dirty="0" smtClean="0">
                <a:solidFill>
                  <a:schemeClr val="tx1"/>
                </a:solidFill>
              </a:rPr>
              <a:t> </a:t>
            </a:r>
          </a:p>
          <a:p>
            <a:r>
              <a:rPr lang="en-US" altLang="zh-TW" sz="2000" b="1" dirty="0" smtClean="0">
                <a:solidFill>
                  <a:schemeClr val="tx1"/>
                </a:solidFill>
              </a:rPr>
              <a:t> (</a:t>
            </a:r>
            <a:r>
              <a:rPr lang="zh-TW" altLang="en-US" sz="2000" b="1" dirty="0" smtClean="0">
                <a:solidFill>
                  <a:schemeClr val="tx1"/>
                </a:solidFill>
              </a:rPr>
              <a:t>一</a:t>
            </a:r>
            <a:r>
              <a:rPr lang="en-US" altLang="zh-TW" sz="2000" b="1" dirty="0" smtClean="0">
                <a:solidFill>
                  <a:schemeClr val="tx1"/>
                </a:solidFill>
              </a:rPr>
              <a:t>)</a:t>
            </a:r>
            <a:r>
              <a:rPr lang="zh-TW" altLang="en-US" sz="2000" b="1" dirty="0" smtClean="0">
                <a:solidFill>
                  <a:schemeClr val="tx1"/>
                </a:solidFill>
              </a:rPr>
              <a:t>制定機構 </a:t>
            </a:r>
            <a:r>
              <a:rPr lang="en-US" altLang="zh-TW" sz="2000" b="1" dirty="0" smtClean="0">
                <a:solidFill>
                  <a:schemeClr val="tx1"/>
                </a:solidFill>
              </a:rPr>
              <a:t>: </a:t>
            </a:r>
            <a:r>
              <a:rPr lang="zh-TW" altLang="zh-TW" sz="2000" b="1" dirty="0" smtClean="0">
                <a:solidFill>
                  <a:schemeClr val="tx1"/>
                </a:solidFill>
              </a:rPr>
              <a:t>聯合國</a:t>
            </a:r>
            <a:r>
              <a:rPr lang="zh-TW" altLang="zh-TW" sz="2000" b="1" dirty="0">
                <a:solidFill>
                  <a:schemeClr val="tx1"/>
                </a:solidFill>
              </a:rPr>
              <a:t>關稅合作</a:t>
            </a:r>
            <a:r>
              <a:rPr lang="zh-TW" altLang="zh-TW" sz="2000" b="1" dirty="0" smtClean="0">
                <a:solidFill>
                  <a:schemeClr val="tx1"/>
                </a:solidFill>
              </a:rPr>
              <a:t>理事會</a:t>
            </a:r>
            <a:r>
              <a:rPr lang="zh-TW" altLang="zh-TW" sz="2000" b="1" dirty="0">
                <a:solidFill>
                  <a:schemeClr val="tx1"/>
                </a:solidFill>
              </a:rPr>
              <a:t>轄</a:t>
            </a:r>
            <a:r>
              <a:rPr lang="zh-TW" altLang="zh-TW" sz="2000" b="1" dirty="0" smtClean="0">
                <a:solidFill>
                  <a:schemeClr val="tx1"/>
                </a:solidFill>
              </a:rPr>
              <a:t>下</a:t>
            </a:r>
            <a:r>
              <a:rPr lang="en-US" altLang="zh-TW" sz="2000" b="1" dirty="0" smtClean="0">
                <a:solidFill>
                  <a:schemeClr val="tx1"/>
                </a:solidFill>
              </a:rPr>
              <a:t>HS</a:t>
            </a:r>
            <a:r>
              <a:rPr lang="zh-TW" altLang="zh-TW" sz="2000" b="1" dirty="0">
                <a:solidFill>
                  <a:schemeClr val="tx1"/>
                </a:solidFill>
              </a:rPr>
              <a:t>委員會</a:t>
            </a:r>
            <a:r>
              <a:rPr lang="zh-TW" altLang="en-US" sz="2000" b="1" dirty="0" smtClean="0">
                <a:solidFill>
                  <a:schemeClr val="tx1"/>
                </a:solidFill>
              </a:rPr>
              <a:t>。</a:t>
            </a:r>
            <a:r>
              <a:rPr lang="zh-TW" altLang="zh-TW" sz="2000" b="1" dirty="0">
                <a:solidFill>
                  <a:schemeClr val="tx1"/>
                </a:solidFill>
              </a:rPr>
              <a:t>關稅合作理事會</a:t>
            </a:r>
            <a:r>
              <a:rPr lang="zh-TW" altLang="zh-TW" sz="2000" b="1" dirty="0" smtClean="0">
                <a:solidFill>
                  <a:schemeClr val="tx1"/>
                </a:solidFill>
              </a:rPr>
              <a:t>於</a:t>
            </a:r>
            <a:endParaRPr lang="en-US" altLang="zh-TW" sz="2000" b="1" dirty="0" smtClean="0">
              <a:solidFill>
                <a:schemeClr val="tx1"/>
              </a:solidFill>
            </a:endParaRPr>
          </a:p>
          <a:p>
            <a:r>
              <a:rPr lang="en-US" altLang="zh-TW" sz="2000" b="1" dirty="0">
                <a:solidFill>
                  <a:schemeClr val="tx1"/>
                </a:solidFill>
              </a:rPr>
              <a:t> </a:t>
            </a:r>
            <a:r>
              <a:rPr lang="en-US" altLang="zh-TW" sz="2000" b="1" dirty="0" smtClean="0">
                <a:solidFill>
                  <a:schemeClr val="tx1"/>
                </a:solidFill>
              </a:rPr>
              <a:t>        1994</a:t>
            </a:r>
            <a:r>
              <a:rPr lang="zh-TW" altLang="zh-TW" sz="2000" b="1" dirty="0">
                <a:solidFill>
                  <a:schemeClr val="tx1"/>
                </a:solidFill>
              </a:rPr>
              <a:t>年</a:t>
            </a:r>
            <a:r>
              <a:rPr lang="en-US" altLang="zh-TW" sz="2000" b="1" dirty="0">
                <a:solidFill>
                  <a:schemeClr val="tx1"/>
                </a:solidFill>
              </a:rPr>
              <a:t>10</a:t>
            </a:r>
            <a:r>
              <a:rPr lang="zh-TW" altLang="zh-TW" sz="2000" b="1" dirty="0">
                <a:solidFill>
                  <a:schemeClr val="tx1"/>
                </a:solidFill>
              </a:rPr>
              <a:t>月更名為世界關稅組織</a:t>
            </a:r>
            <a:r>
              <a:rPr lang="zh-TW" altLang="zh-TW" sz="1600" b="1" dirty="0">
                <a:solidFill>
                  <a:schemeClr val="tx1"/>
                </a:solidFill>
              </a:rPr>
              <a:t>（</a:t>
            </a:r>
            <a:r>
              <a:rPr lang="en-US" altLang="zh-TW" sz="1600" b="1" dirty="0">
                <a:solidFill>
                  <a:schemeClr val="tx1"/>
                </a:solidFill>
              </a:rPr>
              <a:t>World Customs Organization</a:t>
            </a:r>
            <a:r>
              <a:rPr lang="zh-TW" altLang="zh-TW" sz="1600" b="1" dirty="0">
                <a:solidFill>
                  <a:schemeClr val="tx1"/>
                </a:solidFill>
              </a:rPr>
              <a:t>，</a:t>
            </a:r>
            <a:r>
              <a:rPr lang="en-US" altLang="zh-TW" sz="1600" b="1" dirty="0">
                <a:solidFill>
                  <a:schemeClr val="tx1"/>
                </a:solidFill>
              </a:rPr>
              <a:t>WCO</a:t>
            </a:r>
            <a:r>
              <a:rPr lang="zh-TW" altLang="zh-TW" sz="1600" b="1" dirty="0">
                <a:solidFill>
                  <a:schemeClr val="tx1"/>
                </a:solidFill>
              </a:rPr>
              <a:t>）</a:t>
            </a:r>
            <a:r>
              <a:rPr lang="zh-TW" altLang="zh-TW" sz="2000" b="1" dirty="0">
                <a:solidFill>
                  <a:schemeClr val="tx1"/>
                </a:solidFill>
              </a:rPr>
              <a:t>，</a:t>
            </a:r>
            <a:r>
              <a:rPr lang="zh-TW" altLang="zh-TW" sz="2000" b="1" dirty="0" smtClean="0">
                <a:solidFill>
                  <a:schemeClr val="tx1"/>
                </a:solidFill>
              </a:rPr>
              <a:t>截</a:t>
            </a:r>
            <a:endParaRPr lang="en-US" altLang="zh-TW" sz="2000" b="1" dirty="0" smtClean="0">
              <a:solidFill>
                <a:schemeClr val="tx1"/>
              </a:solidFill>
            </a:endParaRPr>
          </a:p>
          <a:p>
            <a:r>
              <a:rPr lang="en-US" altLang="zh-TW" sz="2000" b="1" dirty="0">
                <a:solidFill>
                  <a:schemeClr val="tx1"/>
                </a:solidFill>
              </a:rPr>
              <a:t> </a:t>
            </a:r>
            <a:r>
              <a:rPr lang="en-US" altLang="zh-TW" sz="2000" b="1" dirty="0" smtClean="0">
                <a:solidFill>
                  <a:schemeClr val="tx1"/>
                </a:solidFill>
              </a:rPr>
              <a:t>        </a:t>
            </a:r>
            <a:r>
              <a:rPr lang="zh-TW" altLang="zh-TW" sz="2000" b="1" dirty="0" smtClean="0">
                <a:solidFill>
                  <a:schemeClr val="tx1"/>
                </a:solidFill>
              </a:rPr>
              <a:t>至</a:t>
            </a:r>
            <a:r>
              <a:rPr lang="en-US" altLang="zh-TW" sz="2000" b="1" dirty="0" smtClean="0">
                <a:solidFill>
                  <a:schemeClr val="tx1"/>
                </a:solidFill>
              </a:rPr>
              <a:t>2003</a:t>
            </a:r>
            <a:r>
              <a:rPr lang="zh-TW" altLang="zh-TW" sz="2000" b="1" dirty="0">
                <a:solidFill>
                  <a:schemeClr val="tx1"/>
                </a:solidFill>
              </a:rPr>
              <a:t>年</a:t>
            </a:r>
            <a:r>
              <a:rPr lang="en-US" altLang="zh-TW" sz="2000" b="1" dirty="0">
                <a:solidFill>
                  <a:schemeClr val="tx1"/>
                </a:solidFill>
              </a:rPr>
              <a:t>6</a:t>
            </a:r>
            <a:r>
              <a:rPr lang="zh-TW" altLang="zh-TW" sz="2000" b="1" dirty="0">
                <a:solidFill>
                  <a:schemeClr val="tx1"/>
                </a:solidFill>
              </a:rPr>
              <a:t>月已有</a:t>
            </a:r>
            <a:r>
              <a:rPr lang="en-US" altLang="zh-TW" sz="2000" b="1" dirty="0">
                <a:solidFill>
                  <a:schemeClr val="tx1"/>
                </a:solidFill>
              </a:rPr>
              <a:t>161</a:t>
            </a:r>
            <a:r>
              <a:rPr lang="zh-TW" altLang="zh-TW" sz="2000" b="1" dirty="0">
                <a:solidFill>
                  <a:schemeClr val="tx1"/>
                </a:solidFill>
              </a:rPr>
              <a:t>國參加</a:t>
            </a:r>
            <a:endParaRPr lang="en-US" altLang="zh-TW" sz="2000" b="1" dirty="0" smtClean="0">
              <a:solidFill>
                <a:schemeClr val="tx1"/>
              </a:solidFill>
            </a:endParaRPr>
          </a:p>
          <a:p>
            <a:r>
              <a:rPr lang="en-US" altLang="zh-TW" sz="2000" b="1" dirty="0" smtClean="0">
                <a:solidFill>
                  <a:schemeClr val="tx1"/>
                </a:solidFill>
              </a:rPr>
              <a:t>  (</a:t>
            </a:r>
            <a:r>
              <a:rPr lang="zh-TW" altLang="en-US" sz="2000" b="1" dirty="0" smtClean="0">
                <a:solidFill>
                  <a:schemeClr val="tx1"/>
                </a:solidFill>
              </a:rPr>
              <a:t>二 </a:t>
            </a:r>
            <a:r>
              <a:rPr lang="en-US" altLang="zh-TW" sz="2000" b="1" dirty="0" smtClean="0">
                <a:solidFill>
                  <a:schemeClr val="tx1"/>
                </a:solidFill>
              </a:rPr>
              <a:t>)</a:t>
            </a:r>
            <a:r>
              <a:rPr lang="zh-TW" altLang="en-US" sz="2000" b="1" dirty="0" smtClean="0">
                <a:solidFill>
                  <a:schemeClr val="tx1"/>
                </a:solidFill>
              </a:rPr>
              <a:t>制定時間 </a:t>
            </a:r>
            <a:r>
              <a:rPr lang="en-US" altLang="zh-TW" sz="2000" b="1" dirty="0" smtClean="0">
                <a:solidFill>
                  <a:schemeClr val="tx1"/>
                </a:solidFill>
              </a:rPr>
              <a:t>: 1983</a:t>
            </a:r>
            <a:r>
              <a:rPr lang="zh-TW" altLang="zh-TW" sz="2000" b="1" dirty="0" smtClean="0">
                <a:solidFill>
                  <a:schemeClr val="tx1"/>
                </a:solidFill>
              </a:rPr>
              <a:t>年</a:t>
            </a:r>
            <a:r>
              <a:rPr lang="en-US" altLang="zh-TW" sz="2000" b="1" dirty="0" smtClean="0">
                <a:solidFill>
                  <a:schemeClr val="tx1"/>
                </a:solidFill>
              </a:rPr>
              <a:t>6</a:t>
            </a:r>
            <a:r>
              <a:rPr lang="zh-TW" altLang="zh-TW" sz="2000" b="1" dirty="0" smtClean="0">
                <a:solidFill>
                  <a:schemeClr val="tx1"/>
                </a:solidFill>
              </a:rPr>
              <a:t>月通過</a:t>
            </a:r>
            <a:r>
              <a:rPr lang="zh-TW" altLang="zh-TW" sz="2000" b="1" dirty="0">
                <a:solidFill>
                  <a:schemeClr val="tx1"/>
                </a:solidFill>
              </a:rPr>
              <a:t>並開放讓各國簽署</a:t>
            </a:r>
            <a:r>
              <a:rPr lang="zh-TW" altLang="zh-TW" sz="2000" b="1" dirty="0" smtClean="0">
                <a:solidFill>
                  <a:schemeClr val="tx1"/>
                </a:solidFill>
              </a:rPr>
              <a:t>，</a:t>
            </a:r>
            <a:r>
              <a:rPr lang="en-US" altLang="zh-TW" sz="2000" b="1" dirty="0" smtClean="0">
                <a:solidFill>
                  <a:schemeClr val="tx1"/>
                </a:solidFill>
              </a:rPr>
              <a:t>1988</a:t>
            </a:r>
            <a:r>
              <a:rPr lang="zh-TW" altLang="zh-TW" sz="2000" b="1" dirty="0" smtClean="0">
                <a:solidFill>
                  <a:schemeClr val="tx1"/>
                </a:solidFill>
              </a:rPr>
              <a:t>年</a:t>
            </a:r>
            <a:r>
              <a:rPr lang="en-US" altLang="zh-TW" sz="2000" b="1" dirty="0" smtClean="0">
                <a:solidFill>
                  <a:schemeClr val="tx1"/>
                </a:solidFill>
              </a:rPr>
              <a:t>1</a:t>
            </a:r>
            <a:r>
              <a:rPr lang="zh-TW" altLang="zh-TW" sz="2000" b="1" dirty="0" smtClean="0">
                <a:solidFill>
                  <a:schemeClr val="tx1"/>
                </a:solidFill>
              </a:rPr>
              <a:t>月</a:t>
            </a:r>
            <a:r>
              <a:rPr lang="en-US" altLang="zh-TW" sz="2000" b="1" dirty="0" smtClean="0">
                <a:solidFill>
                  <a:schemeClr val="tx1"/>
                </a:solidFill>
              </a:rPr>
              <a:t>1</a:t>
            </a:r>
            <a:r>
              <a:rPr lang="zh-TW" altLang="zh-TW" sz="2000" b="1" dirty="0">
                <a:solidFill>
                  <a:schemeClr val="tx1"/>
                </a:solidFill>
              </a:rPr>
              <a:t>日</a:t>
            </a:r>
            <a:r>
              <a:rPr lang="zh-TW" altLang="zh-TW" sz="2000" b="1" dirty="0" smtClean="0">
                <a:solidFill>
                  <a:schemeClr val="tx1"/>
                </a:solidFill>
              </a:rPr>
              <a:t>生效</a:t>
            </a:r>
            <a:r>
              <a:rPr lang="zh-TW" altLang="en-US" sz="2000" b="1" dirty="0" smtClean="0">
                <a:solidFill>
                  <a:schemeClr val="tx1"/>
                </a:solidFill>
              </a:rPr>
              <a:t>。</a:t>
            </a:r>
            <a:endParaRPr lang="en-US" altLang="zh-TW" sz="2000" b="1" dirty="0" smtClean="0">
              <a:solidFill>
                <a:schemeClr val="tx1"/>
              </a:solidFill>
            </a:endParaRPr>
          </a:p>
          <a:p>
            <a:r>
              <a:rPr lang="en-US" altLang="zh-TW" sz="2000" b="1" dirty="0">
                <a:solidFill>
                  <a:schemeClr val="tx1"/>
                </a:solidFill>
              </a:rPr>
              <a:t> </a:t>
            </a:r>
            <a:r>
              <a:rPr lang="en-US" altLang="zh-TW" sz="2000" b="1" dirty="0" smtClean="0">
                <a:solidFill>
                  <a:schemeClr val="tx1"/>
                </a:solidFill>
              </a:rPr>
              <a:t>          </a:t>
            </a:r>
            <a:r>
              <a:rPr lang="zh-TW" altLang="zh-TW" sz="2000" b="1" dirty="0" smtClean="0">
                <a:solidFill>
                  <a:schemeClr val="tx1"/>
                </a:solidFill>
              </a:rPr>
              <a:t>歷經</a:t>
            </a:r>
            <a:r>
              <a:rPr lang="en-US" altLang="zh-TW" sz="2000" b="1" dirty="0">
                <a:solidFill>
                  <a:schemeClr val="tx1"/>
                </a:solidFill>
              </a:rPr>
              <a:t>1996</a:t>
            </a:r>
            <a:r>
              <a:rPr lang="zh-TW" altLang="zh-TW" sz="2000" b="1" dirty="0">
                <a:solidFill>
                  <a:schemeClr val="tx1"/>
                </a:solidFill>
              </a:rPr>
              <a:t>、</a:t>
            </a:r>
            <a:r>
              <a:rPr lang="en-US" altLang="zh-TW" sz="2000" b="1" dirty="0">
                <a:solidFill>
                  <a:schemeClr val="tx1"/>
                </a:solidFill>
              </a:rPr>
              <a:t>2002</a:t>
            </a:r>
            <a:r>
              <a:rPr lang="zh-TW" altLang="zh-TW" sz="2000" b="1" dirty="0">
                <a:solidFill>
                  <a:schemeClr val="tx1"/>
                </a:solidFill>
              </a:rPr>
              <a:t>、</a:t>
            </a:r>
            <a:r>
              <a:rPr lang="en-US" altLang="zh-TW" sz="2000" b="1" dirty="0">
                <a:solidFill>
                  <a:schemeClr val="tx1"/>
                </a:solidFill>
              </a:rPr>
              <a:t> 2007</a:t>
            </a:r>
            <a:r>
              <a:rPr lang="zh-TW" altLang="zh-TW" sz="2000" b="1" dirty="0">
                <a:solidFill>
                  <a:schemeClr val="tx1"/>
                </a:solidFill>
              </a:rPr>
              <a:t>年的數度</a:t>
            </a:r>
            <a:r>
              <a:rPr lang="zh-TW" altLang="zh-TW" sz="2000" b="1" dirty="0" smtClean="0">
                <a:solidFill>
                  <a:schemeClr val="tx1"/>
                </a:solidFill>
              </a:rPr>
              <a:t>修正</a:t>
            </a:r>
            <a:r>
              <a:rPr lang="zh-TW" altLang="en-US" sz="2000" b="1" dirty="0" smtClean="0">
                <a:solidFill>
                  <a:schemeClr val="tx1"/>
                </a:solidFill>
              </a:rPr>
              <a:t>。</a:t>
            </a:r>
            <a:endParaRPr lang="zh-TW" altLang="zh-TW" sz="2000" b="1" dirty="0">
              <a:solidFill>
                <a:schemeClr val="tx1"/>
              </a:solidFill>
            </a:endParaRPr>
          </a:p>
          <a:p>
            <a:r>
              <a:rPr lang="en-US" altLang="zh-TW" sz="2000" b="1" dirty="0" smtClean="0">
                <a:solidFill>
                  <a:schemeClr val="tx1"/>
                </a:solidFill>
              </a:rPr>
              <a:t>  (</a:t>
            </a:r>
            <a:r>
              <a:rPr lang="zh-TW" altLang="en-US" sz="2000" b="1" dirty="0" smtClean="0">
                <a:solidFill>
                  <a:schemeClr val="tx1"/>
                </a:solidFill>
              </a:rPr>
              <a:t>三</a:t>
            </a:r>
            <a:r>
              <a:rPr lang="en-US" altLang="zh-TW" sz="2000" b="1" dirty="0" smtClean="0">
                <a:solidFill>
                  <a:schemeClr val="tx1"/>
                </a:solidFill>
              </a:rPr>
              <a:t>)</a:t>
            </a:r>
            <a:r>
              <a:rPr lang="en-US" altLang="zh-TW" sz="2000" b="1" dirty="0">
                <a:solidFill>
                  <a:schemeClr val="tx1"/>
                </a:solidFill>
              </a:rPr>
              <a:t> HS</a:t>
            </a:r>
            <a:r>
              <a:rPr lang="zh-TW" altLang="zh-TW" sz="2000" b="1" dirty="0">
                <a:solidFill>
                  <a:schemeClr val="tx1"/>
                </a:solidFill>
              </a:rPr>
              <a:t>的</a:t>
            </a:r>
            <a:r>
              <a:rPr lang="zh-TW" altLang="zh-TW" sz="2000" b="1" dirty="0" smtClean="0">
                <a:solidFill>
                  <a:schemeClr val="tx1"/>
                </a:solidFill>
              </a:rPr>
              <a:t>分類</a:t>
            </a:r>
            <a:r>
              <a:rPr lang="en-US" altLang="zh-TW" sz="2000" b="1" dirty="0" smtClean="0">
                <a:solidFill>
                  <a:schemeClr val="tx1"/>
                </a:solidFill>
              </a:rPr>
              <a:t> :</a:t>
            </a:r>
          </a:p>
          <a:p>
            <a:r>
              <a:rPr lang="en-US" altLang="zh-TW" sz="2000" b="1" dirty="0">
                <a:solidFill>
                  <a:schemeClr val="tx1"/>
                </a:solidFill>
              </a:rPr>
              <a:t> </a:t>
            </a:r>
            <a:r>
              <a:rPr lang="en-US" altLang="zh-TW" sz="2000" b="1" dirty="0" smtClean="0">
                <a:solidFill>
                  <a:schemeClr val="tx1"/>
                </a:solidFill>
              </a:rPr>
              <a:t>    </a:t>
            </a:r>
            <a:r>
              <a:rPr lang="zh-TW" altLang="zh-TW" sz="2000" b="1" dirty="0" smtClean="0">
                <a:solidFill>
                  <a:schemeClr val="tx1"/>
                </a:solidFill>
              </a:rPr>
              <a:t>1.</a:t>
            </a:r>
            <a:r>
              <a:rPr lang="en-US" altLang="zh-TW" sz="2000" b="1" dirty="0" smtClean="0">
                <a:solidFill>
                  <a:schemeClr val="tx1"/>
                </a:solidFill>
              </a:rPr>
              <a:t> </a:t>
            </a:r>
            <a:r>
              <a:rPr lang="zh-TW" altLang="zh-TW" sz="2000" b="1" dirty="0" smtClean="0">
                <a:solidFill>
                  <a:schemeClr val="tx1"/>
                </a:solidFill>
              </a:rPr>
              <a:t>H</a:t>
            </a:r>
            <a:r>
              <a:rPr lang="zh-TW" altLang="zh-TW" sz="2000" b="1" dirty="0">
                <a:solidFill>
                  <a:schemeClr val="tx1"/>
                </a:solidFill>
              </a:rPr>
              <a:t>S將全部商品分為21大類（Section</a:t>
            </a:r>
            <a:r>
              <a:rPr lang="zh-TW" altLang="zh-TW" sz="2000" b="1" dirty="0" smtClean="0">
                <a:solidFill>
                  <a:schemeClr val="tx1"/>
                </a:solidFill>
              </a:rPr>
              <a:t>）</a:t>
            </a:r>
            <a:endParaRPr lang="zh-TW" altLang="zh-TW" sz="2000" b="1" dirty="0">
              <a:solidFill>
                <a:schemeClr val="tx1"/>
              </a:solidFill>
            </a:endParaRPr>
          </a:p>
          <a:p>
            <a:r>
              <a:rPr lang="en-US" altLang="zh-TW" sz="2000" b="1" dirty="0" smtClean="0">
                <a:solidFill>
                  <a:schemeClr val="tx1"/>
                </a:solidFill>
              </a:rPr>
              <a:t>     2. </a:t>
            </a:r>
            <a:r>
              <a:rPr lang="zh-TW" altLang="zh-TW" sz="2000" b="1" dirty="0" smtClean="0">
                <a:solidFill>
                  <a:schemeClr val="tx1"/>
                </a:solidFill>
              </a:rPr>
              <a:t>類</a:t>
            </a:r>
            <a:r>
              <a:rPr lang="zh-TW" altLang="zh-TW" sz="2000" b="1" dirty="0">
                <a:solidFill>
                  <a:schemeClr val="tx1"/>
                </a:solidFill>
              </a:rPr>
              <a:t>之下分為</a:t>
            </a:r>
            <a:r>
              <a:rPr lang="en-US" altLang="zh-TW" sz="2000" b="1" dirty="0">
                <a:solidFill>
                  <a:schemeClr val="tx1"/>
                </a:solidFill>
              </a:rPr>
              <a:t>97</a:t>
            </a:r>
            <a:r>
              <a:rPr lang="zh-TW" altLang="zh-TW" sz="2000" b="1" dirty="0">
                <a:solidFill>
                  <a:schemeClr val="tx1"/>
                </a:solidFill>
              </a:rPr>
              <a:t>章（</a:t>
            </a:r>
            <a:r>
              <a:rPr lang="en-US" altLang="zh-TW" sz="2000" b="1" dirty="0">
                <a:solidFill>
                  <a:schemeClr val="tx1"/>
                </a:solidFill>
              </a:rPr>
              <a:t>Chapter</a:t>
            </a:r>
            <a:r>
              <a:rPr lang="zh-TW" altLang="zh-TW" sz="2000" b="1" dirty="0">
                <a:solidFill>
                  <a:schemeClr val="tx1"/>
                </a:solidFill>
              </a:rPr>
              <a:t>）（</a:t>
            </a:r>
            <a:r>
              <a:rPr lang="en-US" altLang="zh-TW" sz="2000" b="1" dirty="0">
                <a:solidFill>
                  <a:schemeClr val="tx1"/>
                </a:solidFill>
              </a:rPr>
              <a:t>98</a:t>
            </a:r>
            <a:r>
              <a:rPr lang="zh-TW" altLang="zh-TW" sz="2000" b="1" dirty="0">
                <a:solidFill>
                  <a:schemeClr val="tx1"/>
                </a:solidFill>
              </a:rPr>
              <a:t>章為關稅配額</a:t>
            </a:r>
            <a:r>
              <a:rPr lang="zh-TW" altLang="zh-TW" sz="2000" b="1" dirty="0" smtClean="0">
                <a:solidFill>
                  <a:schemeClr val="tx1"/>
                </a:solidFill>
              </a:rPr>
              <a:t>）</a:t>
            </a:r>
            <a:endParaRPr lang="en-US" altLang="zh-TW" sz="2000" b="1" dirty="0" smtClean="0">
              <a:solidFill>
                <a:schemeClr val="tx1"/>
              </a:solidFill>
            </a:endParaRPr>
          </a:p>
          <a:p>
            <a:r>
              <a:rPr lang="en-US" altLang="zh-TW" sz="2000" b="1" dirty="0" smtClean="0">
                <a:solidFill>
                  <a:schemeClr val="tx1"/>
                </a:solidFill>
              </a:rPr>
              <a:t>     3.</a:t>
            </a:r>
            <a:r>
              <a:rPr lang="en-US" altLang="zh-TW" sz="2000" b="1" dirty="0">
                <a:solidFill>
                  <a:schemeClr val="tx1"/>
                </a:solidFill>
              </a:rPr>
              <a:t> </a:t>
            </a:r>
            <a:r>
              <a:rPr lang="zh-TW" altLang="zh-TW" sz="2000" b="1" dirty="0" smtClean="0">
                <a:solidFill>
                  <a:schemeClr val="tx1"/>
                </a:solidFill>
              </a:rPr>
              <a:t>章</a:t>
            </a:r>
            <a:r>
              <a:rPr lang="zh-TW" altLang="zh-TW" sz="2000" b="1" dirty="0">
                <a:solidFill>
                  <a:schemeClr val="tx1"/>
                </a:solidFill>
              </a:rPr>
              <a:t>之下</a:t>
            </a:r>
            <a:r>
              <a:rPr lang="zh-TW" altLang="zh-TW" sz="2000" b="1" dirty="0" smtClean="0">
                <a:solidFill>
                  <a:schemeClr val="tx1"/>
                </a:solidFill>
              </a:rPr>
              <a:t>分為節</a:t>
            </a:r>
            <a:r>
              <a:rPr lang="zh-TW" altLang="zh-TW" sz="2000" b="1" dirty="0">
                <a:solidFill>
                  <a:schemeClr val="tx1"/>
                </a:solidFill>
              </a:rPr>
              <a:t>（</a:t>
            </a:r>
            <a:r>
              <a:rPr lang="en-US" altLang="zh-TW" sz="2000" b="1" dirty="0">
                <a:solidFill>
                  <a:schemeClr val="tx1"/>
                </a:solidFill>
              </a:rPr>
              <a:t>Heading</a:t>
            </a:r>
            <a:r>
              <a:rPr lang="zh-TW" altLang="zh-TW" sz="2000" b="1" dirty="0">
                <a:solidFill>
                  <a:schemeClr val="tx1"/>
                </a:solidFill>
              </a:rPr>
              <a:t>），節之下又</a:t>
            </a:r>
            <a:r>
              <a:rPr lang="zh-TW" altLang="zh-TW" sz="2000" b="1" dirty="0" smtClean="0">
                <a:solidFill>
                  <a:schemeClr val="tx1"/>
                </a:solidFill>
              </a:rPr>
              <a:t>分為目</a:t>
            </a:r>
            <a:r>
              <a:rPr lang="zh-TW" altLang="zh-TW" sz="2000" b="1" dirty="0">
                <a:solidFill>
                  <a:schemeClr val="tx1"/>
                </a:solidFill>
              </a:rPr>
              <a:t>（</a:t>
            </a:r>
            <a:r>
              <a:rPr lang="en-US" altLang="zh-TW" sz="2000" b="1" dirty="0">
                <a:solidFill>
                  <a:schemeClr val="tx1"/>
                </a:solidFill>
              </a:rPr>
              <a:t>Subheading</a:t>
            </a:r>
            <a:r>
              <a:rPr lang="zh-TW" altLang="zh-TW" sz="2000" b="1" dirty="0" smtClean="0">
                <a:solidFill>
                  <a:schemeClr val="tx1"/>
                </a:solidFill>
              </a:rPr>
              <a:t>）</a:t>
            </a:r>
            <a:endParaRPr lang="en-US" altLang="zh-TW" sz="2000" b="1" dirty="0" smtClean="0">
              <a:solidFill>
                <a:schemeClr val="tx1"/>
              </a:solidFill>
            </a:endParaRPr>
          </a:p>
          <a:p>
            <a:r>
              <a:rPr lang="en-US" altLang="zh-TW" sz="2000" b="1" dirty="0" smtClean="0">
                <a:solidFill>
                  <a:schemeClr val="tx1"/>
                </a:solidFill>
              </a:rPr>
              <a:t>     4. HS</a:t>
            </a:r>
            <a:r>
              <a:rPr lang="zh-TW" altLang="zh-TW" sz="2000" b="1" dirty="0" smtClean="0">
                <a:solidFill>
                  <a:schemeClr val="tx1"/>
                </a:solidFill>
              </a:rPr>
              <a:t>以</a:t>
            </a:r>
            <a:r>
              <a:rPr lang="en-US" altLang="zh-TW" sz="2000" b="1" dirty="0" smtClean="0">
                <a:solidFill>
                  <a:schemeClr val="tx1"/>
                </a:solidFill>
              </a:rPr>
              <a:t>6</a:t>
            </a:r>
            <a:r>
              <a:rPr lang="zh-TW" altLang="zh-TW" sz="2000" b="1" dirty="0" smtClean="0">
                <a:solidFill>
                  <a:schemeClr val="tx1"/>
                </a:solidFill>
              </a:rPr>
              <a:t>碼</a:t>
            </a:r>
            <a:r>
              <a:rPr lang="zh-TW" altLang="zh-TW" sz="2000" b="1" dirty="0">
                <a:solidFill>
                  <a:schemeClr val="tx1"/>
                </a:solidFill>
              </a:rPr>
              <a:t>表示其分類代號</a:t>
            </a:r>
            <a:r>
              <a:rPr lang="zh-TW" altLang="zh-TW" sz="2000" b="1" dirty="0" smtClean="0">
                <a:solidFill>
                  <a:schemeClr val="tx1"/>
                </a:solidFill>
              </a:rPr>
              <a:t>，</a:t>
            </a:r>
            <a:r>
              <a:rPr lang="zh-TW" altLang="en-US" sz="2000" b="1" dirty="0" smtClean="0">
                <a:solidFill>
                  <a:schemeClr val="tx1"/>
                </a:solidFill>
              </a:rPr>
              <a:t>第</a:t>
            </a:r>
            <a:r>
              <a:rPr lang="en-US" altLang="zh-TW" sz="2000" b="1" dirty="0" smtClean="0">
                <a:solidFill>
                  <a:schemeClr val="tx1"/>
                </a:solidFill>
              </a:rPr>
              <a:t>1-2</a:t>
            </a:r>
            <a:r>
              <a:rPr lang="zh-TW" altLang="zh-TW" sz="2000" b="1" dirty="0" smtClean="0">
                <a:solidFill>
                  <a:schemeClr val="tx1"/>
                </a:solidFill>
              </a:rPr>
              <a:t>碼</a:t>
            </a:r>
            <a:r>
              <a:rPr lang="zh-TW" altLang="zh-TW" sz="2000" b="1" dirty="0">
                <a:solidFill>
                  <a:schemeClr val="tx1"/>
                </a:solidFill>
              </a:rPr>
              <a:t>為章，第</a:t>
            </a:r>
            <a:r>
              <a:rPr lang="en-US" altLang="zh-TW" sz="2000" b="1" dirty="0" smtClean="0">
                <a:solidFill>
                  <a:schemeClr val="tx1"/>
                </a:solidFill>
              </a:rPr>
              <a:t>3-4</a:t>
            </a:r>
            <a:r>
              <a:rPr lang="zh-TW" altLang="zh-TW" sz="2000" b="1" dirty="0">
                <a:solidFill>
                  <a:schemeClr val="tx1"/>
                </a:solidFill>
              </a:rPr>
              <a:t>碼表示節，第</a:t>
            </a:r>
            <a:r>
              <a:rPr lang="en-US" altLang="zh-TW" sz="2000" b="1" dirty="0">
                <a:solidFill>
                  <a:schemeClr val="tx1"/>
                </a:solidFill>
              </a:rPr>
              <a:t>5-6</a:t>
            </a:r>
            <a:r>
              <a:rPr lang="zh-TW" altLang="zh-TW" sz="2000" b="1" dirty="0">
                <a:solidFill>
                  <a:schemeClr val="tx1"/>
                </a:solidFill>
              </a:rPr>
              <a:t>碼為目。</a:t>
            </a:r>
          </a:p>
        </p:txBody>
      </p:sp>
    </p:spTree>
    <p:extLst>
      <p:ext uri="{BB962C8B-B14F-4D97-AF65-F5344CB8AC3E}">
        <p14:creationId xmlns:p14="http://schemas.microsoft.com/office/powerpoint/2010/main" val="3062974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836712"/>
            <a:ext cx="7595120"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四</a:t>
            </a:r>
            <a:r>
              <a:rPr lang="zh-TW" altLang="zh-TW" sz="4400" b="1" dirty="0" smtClean="0"/>
              <a:t>章</a:t>
            </a:r>
            <a:r>
              <a:rPr lang="en-US" altLang="zh-TW" sz="4400" b="1" dirty="0" smtClean="0"/>
              <a:t>  </a:t>
            </a:r>
            <a:r>
              <a:rPr lang="zh-TW" altLang="zh-TW" sz="4400" b="1" dirty="0"/>
              <a:t>國際貿易法</a:t>
            </a:r>
            <a:r>
              <a:rPr lang="zh-TW" altLang="zh-TW" sz="4400" b="1" dirty="0" smtClean="0"/>
              <a:t>的</a:t>
            </a:r>
            <a:r>
              <a:rPr lang="zh-TW" altLang="en-US" sz="4400" b="1" dirty="0" smtClean="0"/>
              <a:t>客</a:t>
            </a:r>
            <a:r>
              <a:rPr lang="zh-TW" altLang="zh-TW" sz="4400" b="1" dirty="0" smtClean="0"/>
              <a:t>體</a:t>
            </a:r>
            <a:r>
              <a:rPr lang="en-US" altLang="zh-TW" sz="4400" b="1" dirty="0"/>
              <a:t/>
            </a:r>
            <a:br>
              <a:rPr lang="en-US" altLang="zh-TW" sz="4400" b="1" dirty="0"/>
            </a:br>
            <a:r>
              <a:rPr lang="en-US" altLang="zh-TW" b="1" dirty="0"/>
              <a:t>         </a:t>
            </a:r>
            <a:r>
              <a:rPr lang="zh-TW" altLang="zh-TW" b="1" dirty="0" smtClean="0"/>
              <a:t>第</a:t>
            </a:r>
            <a:r>
              <a:rPr lang="zh-TW" altLang="en-US" b="1" dirty="0" smtClean="0"/>
              <a:t>一</a:t>
            </a:r>
            <a:r>
              <a:rPr lang="zh-TW" altLang="zh-TW" b="1" dirty="0" smtClean="0"/>
              <a:t>節</a:t>
            </a:r>
            <a:r>
              <a:rPr lang="zh-TW" altLang="zh-TW" b="1" dirty="0"/>
              <a:t>　</a:t>
            </a:r>
            <a:r>
              <a:rPr lang="zh-TW" altLang="en-US" b="1" dirty="0" smtClean="0"/>
              <a:t>商品貿易</a:t>
            </a:r>
            <a:r>
              <a:rPr lang="zh-TW" altLang="zh-TW" b="1" dirty="0"/>
              <a:t/>
            </a:r>
            <a:br>
              <a:rPr lang="zh-TW" altLang="zh-TW" b="1" dirty="0"/>
            </a:br>
            <a:r>
              <a:rPr lang="en-US" altLang="zh-TW" b="1" dirty="0" smtClean="0"/>
              <a:t>                 </a:t>
            </a:r>
            <a:r>
              <a:rPr lang="zh-TW" altLang="en-US" sz="3600" b="1" dirty="0" smtClean="0"/>
              <a:t>一</a:t>
            </a:r>
            <a:r>
              <a:rPr lang="zh-TW" altLang="zh-TW" sz="3600" b="1" dirty="0" smtClean="0"/>
              <a:t>、</a:t>
            </a:r>
            <a:r>
              <a:rPr lang="zh-TW" altLang="zh-TW" sz="3200" b="1" dirty="0">
                <a:solidFill>
                  <a:schemeClr val="tx1"/>
                </a:solidFill>
              </a:rPr>
              <a:t>關務行政有關之商品分類</a:t>
            </a:r>
            <a:endParaRPr lang="zh-TW" altLang="en-US" sz="3600" b="1" dirty="0">
              <a:solidFill>
                <a:schemeClr val="tx1"/>
              </a:solidFill>
            </a:endParaRPr>
          </a:p>
        </p:txBody>
      </p:sp>
      <p:sp>
        <p:nvSpPr>
          <p:cNvPr id="3" name="文字版面配置區 2"/>
          <p:cNvSpPr>
            <a:spLocks noGrp="1"/>
          </p:cNvSpPr>
          <p:nvPr>
            <p:ph type="body" idx="1"/>
          </p:nvPr>
        </p:nvSpPr>
        <p:spPr>
          <a:xfrm>
            <a:off x="323528" y="2492896"/>
            <a:ext cx="8496944" cy="961256"/>
          </a:xfrm>
        </p:spPr>
        <p:txBody>
          <a:bodyPr>
            <a:noAutofit/>
          </a:bodyPr>
          <a:lstStyle/>
          <a:p>
            <a:r>
              <a:rPr lang="zh-TW" altLang="en-US" sz="3000" b="1" dirty="0">
                <a:solidFill>
                  <a:schemeClr val="tx1"/>
                </a:solidFill>
              </a:rPr>
              <a:t>三</a:t>
            </a:r>
            <a:r>
              <a:rPr lang="zh-TW" altLang="zh-TW" sz="3000" b="1" dirty="0" smtClean="0">
                <a:solidFill>
                  <a:schemeClr val="tx1"/>
                </a:solidFill>
              </a:rPr>
              <a:t>、</a:t>
            </a:r>
            <a:r>
              <a:rPr lang="zh-TW" altLang="zh-TW" sz="3000" b="1" dirty="0">
                <a:solidFill>
                  <a:schemeClr val="tx1"/>
                </a:solidFill>
              </a:rPr>
              <a:t>中華民國</a:t>
            </a:r>
            <a:r>
              <a:rPr lang="zh-TW" altLang="zh-TW" sz="3000" b="1" dirty="0" smtClean="0">
                <a:solidFill>
                  <a:schemeClr val="tx1"/>
                </a:solidFill>
              </a:rPr>
              <a:t>商品標準</a:t>
            </a:r>
            <a:r>
              <a:rPr lang="zh-TW" altLang="zh-TW" sz="3000" b="1" dirty="0">
                <a:solidFill>
                  <a:schemeClr val="tx1"/>
                </a:solidFill>
              </a:rPr>
              <a:t>分類號</a:t>
            </a:r>
            <a:r>
              <a:rPr lang="zh-TW" altLang="zh-TW" sz="3000" b="1" dirty="0" smtClean="0">
                <a:solidFill>
                  <a:schemeClr val="tx1"/>
                </a:solidFill>
              </a:rPr>
              <a:t>別</a:t>
            </a:r>
            <a:r>
              <a:rPr lang="en-US" altLang="zh-TW" sz="3000" b="1" dirty="0" smtClean="0">
                <a:solidFill>
                  <a:schemeClr val="tx1"/>
                </a:solidFill>
              </a:rPr>
              <a:t> (</a:t>
            </a:r>
            <a:r>
              <a:rPr lang="en-US" altLang="zh-TW" sz="3000" b="1" dirty="0" err="1" smtClean="0">
                <a:solidFill>
                  <a:schemeClr val="tx1"/>
                </a:solidFill>
              </a:rPr>
              <a:t>C.C.C.Code</a:t>
            </a:r>
            <a:r>
              <a:rPr lang="en-US" altLang="zh-TW" sz="3000" b="1" dirty="0" smtClean="0">
                <a:solidFill>
                  <a:schemeClr val="tx1"/>
                </a:solidFill>
              </a:rPr>
              <a:t>)</a:t>
            </a:r>
          </a:p>
          <a:p>
            <a:r>
              <a:rPr lang="en-US" altLang="zh-TW" sz="3000" b="1" dirty="0" smtClean="0">
                <a:solidFill>
                  <a:schemeClr val="tx1"/>
                </a:solidFill>
              </a:rPr>
              <a:t> (</a:t>
            </a:r>
            <a:r>
              <a:rPr lang="zh-TW" altLang="en-US" sz="3000" b="1" dirty="0" smtClean="0">
                <a:solidFill>
                  <a:schemeClr val="tx1"/>
                </a:solidFill>
              </a:rPr>
              <a:t>一</a:t>
            </a:r>
            <a:r>
              <a:rPr lang="en-US" altLang="zh-TW" sz="3000" b="1" dirty="0" smtClean="0">
                <a:solidFill>
                  <a:schemeClr val="tx1"/>
                </a:solidFill>
              </a:rPr>
              <a:t>)</a:t>
            </a:r>
            <a:r>
              <a:rPr lang="zh-TW" altLang="zh-TW" sz="3000" b="1" dirty="0">
                <a:solidFill>
                  <a:schemeClr val="tx1"/>
                </a:solidFill>
              </a:rPr>
              <a:t>以</a:t>
            </a:r>
            <a:r>
              <a:rPr lang="en-US" altLang="zh-TW" sz="3000" b="1" dirty="0">
                <a:solidFill>
                  <a:schemeClr val="tx1"/>
                </a:solidFill>
              </a:rPr>
              <a:t>HS</a:t>
            </a:r>
            <a:r>
              <a:rPr lang="zh-TW" altLang="zh-TW" sz="3000" b="1" dirty="0">
                <a:solidFill>
                  <a:schemeClr val="tx1"/>
                </a:solidFill>
              </a:rPr>
              <a:t>分類為</a:t>
            </a:r>
            <a:r>
              <a:rPr lang="zh-TW" altLang="zh-TW" sz="3000" b="1" dirty="0" smtClean="0">
                <a:solidFill>
                  <a:schemeClr val="tx1"/>
                </a:solidFill>
              </a:rPr>
              <a:t>基礎</a:t>
            </a:r>
            <a:endParaRPr lang="en-US" altLang="zh-TW" sz="3000" b="1" dirty="0" smtClean="0">
              <a:solidFill>
                <a:schemeClr val="tx1"/>
              </a:solidFill>
            </a:endParaRPr>
          </a:p>
          <a:p>
            <a:r>
              <a:rPr lang="en-US" altLang="zh-TW" sz="3000" b="1" dirty="0">
                <a:solidFill>
                  <a:schemeClr val="tx1"/>
                </a:solidFill>
              </a:rPr>
              <a:t> </a:t>
            </a:r>
            <a:r>
              <a:rPr lang="en-US" altLang="zh-TW" sz="3000" b="1" dirty="0" smtClean="0">
                <a:solidFill>
                  <a:schemeClr val="tx1"/>
                </a:solidFill>
              </a:rPr>
              <a:t>(</a:t>
            </a:r>
            <a:r>
              <a:rPr lang="zh-TW" altLang="en-US" sz="3000" b="1" dirty="0" smtClean="0">
                <a:solidFill>
                  <a:schemeClr val="tx1"/>
                </a:solidFill>
              </a:rPr>
              <a:t>二 </a:t>
            </a:r>
            <a:r>
              <a:rPr lang="en-US" altLang="zh-TW" sz="3000" b="1" dirty="0" smtClean="0">
                <a:solidFill>
                  <a:schemeClr val="tx1"/>
                </a:solidFill>
              </a:rPr>
              <a:t>)10</a:t>
            </a:r>
            <a:r>
              <a:rPr lang="zh-TW" altLang="zh-TW" sz="3000" b="1" dirty="0" smtClean="0">
                <a:solidFill>
                  <a:schemeClr val="tx1"/>
                </a:solidFill>
              </a:rPr>
              <a:t>位碼</a:t>
            </a:r>
            <a:r>
              <a:rPr lang="en-US" altLang="zh-TW" sz="3000" b="1" dirty="0" smtClean="0">
                <a:solidFill>
                  <a:schemeClr val="tx1"/>
                </a:solidFill>
              </a:rPr>
              <a:t>:</a:t>
            </a:r>
          </a:p>
          <a:p>
            <a:r>
              <a:rPr lang="en-US" altLang="zh-TW" sz="3000" b="1" dirty="0">
                <a:solidFill>
                  <a:schemeClr val="tx1"/>
                </a:solidFill>
              </a:rPr>
              <a:t> </a:t>
            </a:r>
            <a:r>
              <a:rPr lang="en-US" altLang="zh-TW" sz="3000" b="1" dirty="0" smtClean="0">
                <a:solidFill>
                  <a:schemeClr val="tx1"/>
                </a:solidFill>
              </a:rPr>
              <a:t>    1</a:t>
            </a:r>
            <a:r>
              <a:rPr lang="zh-TW" altLang="en-US" sz="3000" b="1" dirty="0" smtClean="0">
                <a:solidFill>
                  <a:schemeClr val="tx1"/>
                </a:solidFill>
              </a:rPr>
              <a:t>、第</a:t>
            </a:r>
            <a:r>
              <a:rPr lang="en-US" altLang="zh-TW" sz="3000" b="1" dirty="0" smtClean="0">
                <a:solidFill>
                  <a:schemeClr val="tx1"/>
                </a:solidFill>
              </a:rPr>
              <a:t>1-6</a:t>
            </a:r>
            <a:r>
              <a:rPr lang="zh-TW" altLang="zh-TW" sz="3000" b="1" dirty="0" smtClean="0">
                <a:solidFill>
                  <a:schemeClr val="tx1"/>
                </a:solidFill>
              </a:rPr>
              <a:t>碼與</a:t>
            </a:r>
            <a:r>
              <a:rPr lang="en-US" altLang="zh-TW" sz="3000" b="1" dirty="0">
                <a:solidFill>
                  <a:schemeClr val="tx1"/>
                </a:solidFill>
              </a:rPr>
              <a:t>HS</a:t>
            </a:r>
            <a:r>
              <a:rPr lang="zh-TW" altLang="zh-TW" sz="3000" b="1" dirty="0">
                <a:solidFill>
                  <a:schemeClr val="tx1"/>
                </a:solidFill>
              </a:rPr>
              <a:t>分類相同</a:t>
            </a:r>
            <a:r>
              <a:rPr lang="zh-TW" altLang="zh-TW" sz="3000" b="1" dirty="0" smtClean="0">
                <a:solidFill>
                  <a:schemeClr val="tx1"/>
                </a:solidFill>
              </a:rPr>
              <a:t>。</a:t>
            </a:r>
            <a:endParaRPr lang="en-US" altLang="zh-TW" sz="3000" b="1" dirty="0" smtClean="0">
              <a:solidFill>
                <a:schemeClr val="tx1"/>
              </a:solidFill>
            </a:endParaRPr>
          </a:p>
          <a:p>
            <a:r>
              <a:rPr lang="en-US" altLang="zh-TW" sz="3000" b="1" dirty="0">
                <a:solidFill>
                  <a:schemeClr val="tx1"/>
                </a:solidFill>
              </a:rPr>
              <a:t> </a:t>
            </a:r>
            <a:r>
              <a:rPr lang="en-US" altLang="zh-TW" sz="3000" b="1" dirty="0" smtClean="0">
                <a:solidFill>
                  <a:schemeClr val="tx1"/>
                </a:solidFill>
              </a:rPr>
              <a:t>    2</a:t>
            </a:r>
            <a:r>
              <a:rPr lang="zh-TW" altLang="en-US" sz="3000" b="1" dirty="0" smtClean="0">
                <a:solidFill>
                  <a:schemeClr val="tx1"/>
                </a:solidFill>
              </a:rPr>
              <a:t>、</a:t>
            </a:r>
            <a:r>
              <a:rPr lang="zh-TW" altLang="zh-TW" sz="3000" b="1" dirty="0" smtClean="0">
                <a:solidFill>
                  <a:schemeClr val="tx1"/>
                </a:solidFill>
              </a:rPr>
              <a:t>第</a:t>
            </a:r>
            <a:r>
              <a:rPr lang="en-US" altLang="zh-TW" sz="3000" b="1" dirty="0" smtClean="0">
                <a:solidFill>
                  <a:schemeClr val="tx1"/>
                </a:solidFill>
              </a:rPr>
              <a:t>7-8</a:t>
            </a:r>
            <a:r>
              <a:rPr lang="zh-TW" altLang="zh-TW" sz="3000" b="1" dirty="0" smtClean="0">
                <a:solidFill>
                  <a:schemeClr val="tx1"/>
                </a:solidFill>
              </a:rPr>
              <a:t>為</a:t>
            </a:r>
            <a:r>
              <a:rPr lang="zh-TW" altLang="zh-TW" sz="3000" b="1" dirty="0">
                <a:solidFill>
                  <a:schemeClr val="tx1"/>
                </a:solidFill>
              </a:rPr>
              <a:t>稅號</a:t>
            </a:r>
            <a:r>
              <a:rPr lang="zh-TW" altLang="zh-TW" sz="3000" b="1" dirty="0" smtClean="0">
                <a:solidFill>
                  <a:schemeClr val="tx1"/>
                </a:solidFill>
              </a:rPr>
              <a:t>別</a:t>
            </a:r>
            <a:r>
              <a:rPr lang="zh-TW" altLang="en-US" sz="3000" b="1" dirty="0" smtClean="0">
                <a:solidFill>
                  <a:schemeClr val="tx1"/>
                </a:solidFill>
              </a:rPr>
              <a:t>，</a:t>
            </a:r>
            <a:r>
              <a:rPr lang="zh-TW" altLang="zh-TW" sz="3000" b="1" dirty="0" smtClean="0">
                <a:solidFill>
                  <a:schemeClr val="tx1"/>
                </a:solidFill>
              </a:rPr>
              <a:t>供</a:t>
            </a:r>
            <a:r>
              <a:rPr lang="zh-TW" altLang="zh-TW" sz="3000" b="1" dirty="0">
                <a:solidFill>
                  <a:schemeClr val="tx1"/>
                </a:solidFill>
              </a:rPr>
              <a:t>海關作為關稅課徵之用</a:t>
            </a:r>
            <a:r>
              <a:rPr lang="zh-TW" altLang="zh-TW" sz="3000" b="1" dirty="0" smtClean="0">
                <a:solidFill>
                  <a:schemeClr val="tx1"/>
                </a:solidFill>
              </a:rPr>
              <a:t>。</a:t>
            </a:r>
            <a:endParaRPr lang="en-US" altLang="zh-TW" sz="3000" b="1" dirty="0" smtClean="0">
              <a:solidFill>
                <a:schemeClr val="tx1"/>
              </a:solidFill>
            </a:endParaRPr>
          </a:p>
          <a:p>
            <a:r>
              <a:rPr lang="en-US" altLang="zh-TW" sz="3000" b="1" dirty="0">
                <a:solidFill>
                  <a:schemeClr val="tx1"/>
                </a:solidFill>
              </a:rPr>
              <a:t> </a:t>
            </a:r>
            <a:r>
              <a:rPr lang="en-US" altLang="zh-TW" sz="3000" b="1" dirty="0" smtClean="0">
                <a:solidFill>
                  <a:schemeClr val="tx1"/>
                </a:solidFill>
              </a:rPr>
              <a:t>    3</a:t>
            </a:r>
            <a:r>
              <a:rPr lang="zh-TW" altLang="en-US" sz="3000" b="1" dirty="0" smtClean="0">
                <a:solidFill>
                  <a:schemeClr val="tx1"/>
                </a:solidFill>
              </a:rPr>
              <a:t>、第</a:t>
            </a:r>
            <a:r>
              <a:rPr lang="en-US" altLang="zh-TW" sz="3000" b="1" dirty="0" smtClean="0">
                <a:solidFill>
                  <a:schemeClr val="tx1"/>
                </a:solidFill>
              </a:rPr>
              <a:t>9-10</a:t>
            </a:r>
            <a:r>
              <a:rPr lang="zh-TW" altLang="zh-TW" sz="3000" b="1" dirty="0" smtClean="0">
                <a:solidFill>
                  <a:schemeClr val="tx1"/>
                </a:solidFill>
              </a:rPr>
              <a:t>碼</a:t>
            </a:r>
            <a:r>
              <a:rPr lang="zh-TW" altLang="en-US" sz="3000" b="1" dirty="0" smtClean="0">
                <a:solidFill>
                  <a:schemeClr val="tx1"/>
                </a:solidFill>
              </a:rPr>
              <a:t>為統計碼，</a:t>
            </a:r>
            <a:r>
              <a:rPr lang="zh-TW" altLang="zh-TW" sz="3000" b="1" dirty="0" smtClean="0">
                <a:solidFill>
                  <a:schemeClr val="tx1"/>
                </a:solidFill>
              </a:rPr>
              <a:t>供</a:t>
            </a:r>
            <a:r>
              <a:rPr lang="zh-TW" altLang="zh-TW" sz="3000" b="1" dirty="0">
                <a:solidFill>
                  <a:schemeClr val="tx1"/>
                </a:solidFill>
              </a:rPr>
              <a:t>政府統計及貿易</a:t>
            </a:r>
            <a:r>
              <a:rPr lang="zh-TW" altLang="zh-TW" sz="3000" b="1" dirty="0" smtClean="0">
                <a:solidFill>
                  <a:schemeClr val="tx1"/>
                </a:solidFill>
              </a:rPr>
              <a:t>管理</a:t>
            </a:r>
            <a:endParaRPr lang="en-US" altLang="zh-TW" sz="3000" b="1" dirty="0" smtClean="0">
              <a:solidFill>
                <a:schemeClr val="tx1"/>
              </a:solidFill>
            </a:endParaRPr>
          </a:p>
          <a:p>
            <a:r>
              <a:rPr lang="en-US" altLang="zh-TW" sz="3000" b="1" dirty="0">
                <a:solidFill>
                  <a:schemeClr val="tx1"/>
                </a:solidFill>
              </a:rPr>
              <a:t> </a:t>
            </a:r>
            <a:r>
              <a:rPr lang="en-US" altLang="zh-TW" sz="3000" b="1" dirty="0" smtClean="0">
                <a:solidFill>
                  <a:schemeClr val="tx1"/>
                </a:solidFill>
              </a:rPr>
              <a:t>           </a:t>
            </a:r>
            <a:r>
              <a:rPr lang="zh-TW" altLang="zh-TW" sz="3000" b="1" dirty="0" smtClean="0">
                <a:solidFill>
                  <a:schemeClr val="tx1"/>
                </a:solidFill>
              </a:rPr>
              <a:t>之</a:t>
            </a:r>
            <a:r>
              <a:rPr lang="zh-TW" altLang="zh-TW" sz="3000" b="1" dirty="0">
                <a:solidFill>
                  <a:schemeClr val="tx1"/>
                </a:solidFill>
              </a:rPr>
              <a:t>用</a:t>
            </a:r>
            <a:r>
              <a:rPr lang="zh-TW" altLang="zh-TW" sz="3000" b="1" dirty="0" smtClean="0">
                <a:solidFill>
                  <a:schemeClr val="tx1"/>
                </a:solidFill>
              </a:rPr>
              <a:t>。</a:t>
            </a:r>
            <a:endParaRPr lang="en-US" altLang="zh-TW" sz="3000" b="1" dirty="0" smtClean="0">
              <a:solidFill>
                <a:schemeClr val="tx1"/>
              </a:solidFill>
            </a:endParaRPr>
          </a:p>
          <a:p>
            <a:r>
              <a:rPr lang="en-US" altLang="zh-TW" sz="3000" b="1" dirty="0">
                <a:solidFill>
                  <a:schemeClr val="tx1"/>
                </a:solidFill>
              </a:rPr>
              <a:t> </a:t>
            </a:r>
            <a:r>
              <a:rPr lang="en-US" altLang="zh-TW" sz="3000" b="1" dirty="0" smtClean="0">
                <a:solidFill>
                  <a:schemeClr val="tx1"/>
                </a:solidFill>
              </a:rPr>
              <a:t>           </a:t>
            </a:r>
            <a:r>
              <a:rPr lang="zh-TW" altLang="en-US" sz="3000" b="1" dirty="0" smtClean="0">
                <a:solidFill>
                  <a:schemeClr val="tx1"/>
                </a:solidFill>
              </a:rPr>
              <a:t>另增第</a:t>
            </a:r>
            <a:r>
              <a:rPr lang="en-US" altLang="zh-TW" sz="3000" b="1" dirty="0" smtClean="0">
                <a:solidFill>
                  <a:schemeClr val="tx1"/>
                </a:solidFill>
              </a:rPr>
              <a:t>11</a:t>
            </a:r>
            <a:r>
              <a:rPr lang="zh-TW" altLang="en-US" sz="3000" b="1" dirty="0" smtClean="0">
                <a:solidFill>
                  <a:schemeClr val="tx1"/>
                </a:solidFill>
              </a:rPr>
              <a:t>碼為</a:t>
            </a:r>
            <a:r>
              <a:rPr lang="zh-TW" altLang="zh-TW" sz="3000" b="1" dirty="0" smtClean="0">
                <a:solidFill>
                  <a:schemeClr val="tx1"/>
                </a:solidFill>
              </a:rPr>
              <a:t>檢查</a:t>
            </a:r>
            <a:r>
              <a:rPr lang="zh-TW" altLang="zh-TW" sz="3000" b="1" dirty="0">
                <a:solidFill>
                  <a:schemeClr val="tx1"/>
                </a:solidFill>
              </a:rPr>
              <a:t>號碼。</a:t>
            </a:r>
            <a:r>
              <a:rPr lang="en-US" altLang="zh-TW" sz="3000" b="1" dirty="0" smtClean="0">
                <a:solidFill>
                  <a:schemeClr val="tx1"/>
                </a:solidFill>
              </a:rPr>
              <a:t>  </a:t>
            </a:r>
          </a:p>
        </p:txBody>
      </p:sp>
    </p:spTree>
    <p:extLst>
      <p:ext uri="{BB962C8B-B14F-4D97-AF65-F5344CB8AC3E}">
        <p14:creationId xmlns:p14="http://schemas.microsoft.com/office/powerpoint/2010/main" val="3414628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548680"/>
            <a:ext cx="7772400" cy="1362075"/>
          </a:xfrm>
        </p:spPr>
        <p:txBody>
          <a:bodyPr>
            <a:normAutofit/>
          </a:bodyPr>
          <a:lstStyle/>
          <a:p>
            <a:r>
              <a:rPr lang="zh-TW" altLang="zh-TW" b="1" dirty="0"/>
              <a:t>第一章　國際貿易法的意義</a:t>
            </a:r>
            <a:r>
              <a:rPr lang="en-US" altLang="zh-TW" b="1" dirty="0"/>
              <a:t/>
            </a:r>
            <a:br>
              <a:rPr lang="en-US" altLang="zh-TW" b="1" dirty="0"/>
            </a:br>
            <a:r>
              <a:rPr lang="en-US" altLang="zh-TW" dirty="0" smtClean="0"/>
              <a:t>        </a:t>
            </a:r>
            <a:r>
              <a:rPr lang="zh-TW" altLang="zh-TW" b="1" dirty="0" smtClean="0">
                <a:solidFill>
                  <a:schemeClr val="tx1"/>
                </a:solidFill>
              </a:rPr>
              <a:t>三</a:t>
            </a:r>
            <a:r>
              <a:rPr lang="zh-TW" altLang="zh-TW" b="1" dirty="0">
                <a:solidFill>
                  <a:schemeClr val="tx1"/>
                </a:solidFill>
              </a:rPr>
              <a:t>、國際貿易法的發展階段</a:t>
            </a:r>
            <a:endParaRPr lang="zh-TW" altLang="en-US" b="1" dirty="0">
              <a:solidFill>
                <a:schemeClr val="tx1"/>
              </a:solidFill>
            </a:endParaRPr>
          </a:p>
        </p:txBody>
      </p:sp>
      <p:sp>
        <p:nvSpPr>
          <p:cNvPr id="3" name="文字版面配置區 2"/>
          <p:cNvSpPr>
            <a:spLocks noGrp="1"/>
          </p:cNvSpPr>
          <p:nvPr>
            <p:ph type="body" idx="1"/>
          </p:nvPr>
        </p:nvSpPr>
        <p:spPr>
          <a:xfrm>
            <a:off x="539552" y="2547938"/>
            <a:ext cx="8136904" cy="3545358"/>
          </a:xfrm>
        </p:spPr>
        <p:txBody>
          <a:bodyPr>
            <a:noAutofit/>
          </a:bodyPr>
          <a:lstStyle/>
          <a:p>
            <a:r>
              <a:rPr lang="zh-TW" altLang="zh-TW" sz="3200" b="1" dirty="0" smtClean="0">
                <a:solidFill>
                  <a:schemeClr val="tx1"/>
                </a:solidFill>
              </a:rPr>
              <a:t>一</a:t>
            </a:r>
            <a:r>
              <a:rPr lang="zh-TW" altLang="en-US" sz="3200" b="1" dirty="0" smtClean="0">
                <a:solidFill>
                  <a:schemeClr val="tx1"/>
                </a:solidFill>
              </a:rPr>
              <a:t>、</a:t>
            </a:r>
            <a:r>
              <a:rPr lang="zh-TW" altLang="zh-TW" sz="3200" b="1" dirty="0" smtClean="0">
                <a:solidFill>
                  <a:schemeClr val="tx1"/>
                </a:solidFill>
              </a:rPr>
              <a:t>舊</a:t>
            </a:r>
            <a:r>
              <a:rPr lang="zh-TW" altLang="zh-TW" sz="3200" b="1" dirty="0">
                <a:solidFill>
                  <a:schemeClr val="tx1"/>
                </a:solidFill>
              </a:rPr>
              <a:t>商人法</a:t>
            </a:r>
            <a:r>
              <a:rPr lang="zh-TW" altLang="zh-TW" sz="3200" b="1" dirty="0" smtClean="0">
                <a:solidFill>
                  <a:schemeClr val="tx1"/>
                </a:solidFill>
              </a:rPr>
              <a:t>階段</a:t>
            </a:r>
            <a:r>
              <a:rPr lang="en-US" altLang="zh-TW" sz="3200" b="1" dirty="0" smtClean="0">
                <a:solidFill>
                  <a:schemeClr val="tx1"/>
                </a:solidFill>
              </a:rPr>
              <a:t> </a:t>
            </a:r>
            <a:r>
              <a:rPr lang="zh-TW" altLang="en-US" sz="3200" b="1" dirty="0" smtClean="0">
                <a:solidFill>
                  <a:schemeClr val="tx1"/>
                </a:solidFill>
              </a:rPr>
              <a:t>的形成</a:t>
            </a:r>
            <a:endParaRPr lang="en-US" altLang="zh-TW" sz="3200" b="1" dirty="0" smtClean="0">
              <a:solidFill>
                <a:schemeClr val="tx1"/>
              </a:solidFill>
            </a:endParaRPr>
          </a:p>
          <a:p>
            <a:r>
              <a:rPr lang="en-US" altLang="zh-TW" sz="3200" b="1" dirty="0" smtClean="0">
                <a:solidFill>
                  <a:schemeClr val="tx1"/>
                </a:solidFill>
              </a:rPr>
              <a:t>        </a:t>
            </a:r>
            <a:r>
              <a:rPr lang="zh-TW" altLang="zh-TW" sz="3200" b="1" dirty="0" smtClean="0">
                <a:solidFill>
                  <a:schemeClr val="tx1"/>
                </a:solidFill>
              </a:rPr>
              <a:t>十一</a:t>
            </a:r>
            <a:r>
              <a:rPr lang="zh-TW" altLang="zh-TW" sz="3200" b="1" dirty="0">
                <a:solidFill>
                  <a:schemeClr val="tx1"/>
                </a:solidFill>
              </a:rPr>
              <a:t>世紀初期，羅馬帝國亡，地中海商業復興，國際貿易行於商業發達之港口及市集，各國商事習慣於此彙集，較優之海商習慣在此取得優勢，遂形成了共同遵守的習慣。這些習慣一般即稱為「商人法」</a:t>
            </a:r>
            <a:r>
              <a:rPr lang="en-US" altLang="zh-TW" sz="3200" b="1" dirty="0">
                <a:solidFill>
                  <a:schemeClr val="tx1"/>
                </a:solidFill>
              </a:rPr>
              <a:t>(The law merchant)</a:t>
            </a:r>
            <a:endParaRPr lang="zh-TW" altLang="en-US" sz="3000" b="1" dirty="0">
              <a:solidFill>
                <a:schemeClr val="tx1"/>
              </a:solidFill>
            </a:endParaRPr>
          </a:p>
        </p:txBody>
      </p:sp>
    </p:spTree>
    <p:extLst>
      <p:ext uri="{BB962C8B-B14F-4D97-AF65-F5344CB8AC3E}">
        <p14:creationId xmlns:p14="http://schemas.microsoft.com/office/powerpoint/2010/main" val="407929124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1988840"/>
            <a:ext cx="8568952" cy="1938139"/>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sz="2400" b="1" dirty="0" smtClean="0">
                <a:solidFill>
                  <a:schemeClr val="tx1"/>
                </a:solidFill>
              </a:rPr>
              <a:t>T </a:t>
            </a:r>
            <a:r>
              <a:rPr lang="en-US" altLang="zh-TW" sz="2400" b="1" dirty="0">
                <a:solidFill>
                  <a:schemeClr val="tx1"/>
                </a:solidFill>
              </a:rPr>
              <a:t>: </a:t>
            </a:r>
            <a:r>
              <a:rPr lang="zh-TW" altLang="zh-TW" sz="2400" b="1" dirty="0">
                <a:solidFill>
                  <a:schemeClr val="tx1"/>
                </a:solidFill>
              </a:rPr>
              <a:t>進口應課徵貨物稅 </a:t>
            </a:r>
            <a:r>
              <a:rPr lang="en-US" altLang="zh-TW" sz="2400" b="1" dirty="0">
                <a:solidFill>
                  <a:schemeClr val="tx1"/>
                </a:solidFill>
              </a:rPr>
              <a:t>Subject to commodity tax</a:t>
            </a:r>
            <a:r>
              <a:rPr lang="zh-TW" altLang="zh-TW" sz="2400" b="1" dirty="0">
                <a:solidFill>
                  <a:schemeClr val="tx1"/>
                </a:solidFill>
              </a:rPr>
              <a:t>　</a:t>
            </a:r>
            <a:br>
              <a:rPr lang="zh-TW" altLang="zh-TW" sz="2400" b="1" dirty="0">
                <a:solidFill>
                  <a:schemeClr val="tx1"/>
                </a:solidFill>
              </a:rPr>
            </a:br>
            <a:r>
              <a:rPr lang="en-US" altLang="zh-TW" sz="2400" b="1" dirty="0">
                <a:solidFill>
                  <a:schemeClr val="tx1"/>
                </a:solidFill>
              </a:rPr>
              <a:t>Z : </a:t>
            </a:r>
            <a:r>
              <a:rPr lang="zh-TW" altLang="zh-TW" sz="2400" b="1" dirty="0">
                <a:solidFill>
                  <a:schemeClr val="tx1"/>
                </a:solidFill>
              </a:rPr>
              <a:t>進口貨物統計數量單位應申報「</a:t>
            </a:r>
            <a:r>
              <a:rPr lang="en-US" altLang="zh-TW" sz="2400" b="1" dirty="0">
                <a:solidFill>
                  <a:schemeClr val="tx1"/>
                </a:solidFill>
              </a:rPr>
              <a:t>0</a:t>
            </a:r>
            <a:r>
              <a:rPr lang="zh-TW" altLang="zh-TW" sz="2400" b="1" dirty="0">
                <a:solidFill>
                  <a:schemeClr val="tx1"/>
                </a:solidFill>
              </a:rPr>
              <a:t>」之稅則號別。</a:t>
            </a:r>
            <a:br>
              <a:rPr lang="zh-TW" altLang="zh-TW" sz="2400" b="1" dirty="0">
                <a:solidFill>
                  <a:schemeClr val="tx1"/>
                </a:solidFill>
              </a:rPr>
            </a:br>
            <a:r>
              <a:rPr lang="en-US" altLang="zh-TW" sz="2400" b="1" dirty="0">
                <a:solidFill>
                  <a:schemeClr val="tx1"/>
                </a:solidFill>
              </a:rPr>
              <a:t>555 : </a:t>
            </a:r>
            <a:r>
              <a:rPr lang="zh-TW" altLang="zh-TW" sz="2400" b="1" dirty="0">
                <a:solidFill>
                  <a:schemeClr val="tx1"/>
                </a:solidFill>
              </a:rPr>
              <a:t>輸入７．１ｋｗ以下含有ＨＣＦＣ－２２之空氣調節器</a:t>
            </a:r>
            <a:r>
              <a:rPr lang="zh-TW" altLang="zh-TW" sz="2400" b="1" dirty="0" smtClean="0">
                <a:solidFill>
                  <a:schemeClr val="tx1"/>
                </a:solidFill>
              </a:rPr>
              <a:t>，</a:t>
            </a:r>
            <a:r>
              <a:rPr lang="en-US" altLang="zh-TW" sz="2400" b="1" dirty="0" smtClean="0">
                <a:solidFill>
                  <a:schemeClr val="tx1"/>
                </a:solidFill>
              </a:rPr>
              <a:t/>
            </a:r>
            <a:br>
              <a:rPr lang="en-US" altLang="zh-TW" sz="2400" b="1" dirty="0" smtClean="0">
                <a:solidFill>
                  <a:schemeClr val="tx1"/>
                </a:solidFill>
              </a:rPr>
            </a:br>
            <a:r>
              <a:rPr lang="en-US" altLang="zh-TW" sz="2400" b="1" dirty="0">
                <a:solidFill>
                  <a:schemeClr val="tx1"/>
                </a:solidFill>
              </a:rPr>
              <a:t> </a:t>
            </a:r>
            <a:r>
              <a:rPr lang="en-US" altLang="zh-TW" sz="2400" b="1" dirty="0" smtClean="0">
                <a:solidFill>
                  <a:schemeClr val="tx1"/>
                </a:solidFill>
              </a:rPr>
              <a:t>         </a:t>
            </a:r>
            <a:r>
              <a:rPr lang="zh-TW" altLang="zh-TW" sz="2400" b="1" dirty="0" smtClean="0">
                <a:solidFill>
                  <a:schemeClr val="tx1"/>
                </a:solidFill>
              </a:rPr>
              <a:t>應</a:t>
            </a:r>
            <a:r>
              <a:rPr lang="zh-TW" altLang="zh-TW" sz="2400" b="1" dirty="0">
                <a:solidFill>
                  <a:schemeClr val="tx1"/>
                </a:solidFill>
              </a:rPr>
              <a:t>檢附行政院環境保護署同意文件。</a:t>
            </a:r>
            <a:br>
              <a:rPr lang="zh-TW" altLang="zh-TW" sz="2400" b="1" dirty="0">
                <a:solidFill>
                  <a:schemeClr val="tx1"/>
                </a:solidFill>
              </a:rPr>
            </a:br>
            <a:r>
              <a:rPr lang="en-US" altLang="zh-TW" sz="2400" b="1" dirty="0">
                <a:solidFill>
                  <a:schemeClr val="tx1"/>
                </a:solidFill>
              </a:rPr>
              <a:t>C02 : </a:t>
            </a:r>
            <a:r>
              <a:rPr lang="zh-TW" altLang="zh-TW" sz="2400" b="1" dirty="0">
                <a:solidFill>
                  <a:schemeClr val="tx1"/>
                </a:solidFill>
              </a:rPr>
              <a:t>本項下部分商品屬於經濟部標準檢驗局公告應施進口檢驗商品。</a:t>
            </a:r>
            <a:br>
              <a:rPr lang="zh-TW" altLang="zh-TW" sz="2400" b="1" dirty="0">
                <a:solidFill>
                  <a:schemeClr val="tx1"/>
                </a:solidFill>
              </a:rPr>
            </a:br>
            <a:r>
              <a:rPr lang="en-US" altLang="zh-TW" sz="2400" b="1" dirty="0">
                <a:solidFill>
                  <a:schemeClr val="tx1"/>
                </a:solidFill>
              </a:rPr>
              <a:t>MWO : </a:t>
            </a:r>
            <a:r>
              <a:rPr lang="zh-TW" altLang="zh-TW" sz="2400" b="1" dirty="0">
                <a:solidFill>
                  <a:schemeClr val="tx1"/>
                </a:solidFill>
              </a:rPr>
              <a:t>大陸物品不准輸入</a:t>
            </a:r>
            <a:r>
              <a:rPr lang="en-US" altLang="zh-TW" b="1" dirty="0">
                <a:solidFill>
                  <a:schemeClr val="tx1"/>
                </a:solidFill>
              </a:rPr>
              <a:t/>
            </a:r>
            <a:br>
              <a:rPr lang="en-US" altLang="zh-TW" b="1" dirty="0">
                <a:solidFill>
                  <a:schemeClr val="tx1"/>
                </a:solidFill>
              </a:rPr>
            </a:br>
            <a:r>
              <a:rPr lang="en-US" altLang="zh-TW" b="1" dirty="0" smtClean="0"/>
              <a:t/>
            </a:r>
            <a:br>
              <a:rPr lang="en-US" altLang="zh-TW" b="1" dirty="0" smtClean="0"/>
            </a:br>
            <a:r>
              <a:rPr lang="en-US" altLang="zh-TW" b="1" dirty="0"/>
              <a:t/>
            </a:r>
            <a:br>
              <a:rPr lang="en-US" altLang="zh-TW" b="1" dirty="0"/>
            </a:br>
            <a:endParaRPr lang="zh-TW" altLang="en-US" sz="3600" b="1" dirty="0">
              <a:solidFill>
                <a:schemeClr val="tx1"/>
              </a:solidFill>
            </a:endParaRPr>
          </a:p>
        </p:txBody>
      </p:sp>
      <p:sp>
        <p:nvSpPr>
          <p:cNvPr id="3" name="文字版面配置區 2"/>
          <p:cNvSpPr>
            <a:spLocks noGrp="1"/>
          </p:cNvSpPr>
          <p:nvPr>
            <p:ph type="body" idx="1"/>
          </p:nvPr>
        </p:nvSpPr>
        <p:spPr>
          <a:xfrm>
            <a:off x="323528" y="2492896"/>
            <a:ext cx="8496944" cy="4032448"/>
          </a:xfrm>
        </p:spPr>
        <p:txBody>
          <a:bodyPr>
            <a:noAutofit/>
          </a:bodyPr>
          <a:lstStyle/>
          <a:p>
            <a:r>
              <a:rPr lang="zh-TW" altLang="en-US" sz="1800" b="1" dirty="0">
                <a:solidFill>
                  <a:schemeClr val="tx1"/>
                </a:solidFill>
              </a:rPr>
              <a:t>三</a:t>
            </a:r>
            <a:r>
              <a:rPr lang="zh-TW" altLang="zh-TW" sz="1800" b="1" dirty="0" smtClean="0">
                <a:solidFill>
                  <a:schemeClr val="tx1"/>
                </a:solidFill>
              </a:rPr>
              <a:t>、</a:t>
            </a:r>
            <a:r>
              <a:rPr lang="zh-TW" altLang="zh-TW" sz="1800" b="1" dirty="0">
                <a:solidFill>
                  <a:schemeClr val="tx1"/>
                </a:solidFill>
              </a:rPr>
              <a:t>中華民國</a:t>
            </a:r>
            <a:r>
              <a:rPr lang="zh-TW" altLang="zh-TW" sz="1800" b="1" dirty="0" smtClean="0">
                <a:solidFill>
                  <a:schemeClr val="tx1"/>
                </a:solidFill>
              </a:rPr>
              <a:t>商品標準</a:t>
            </a:r>
            <a:r>
              <a:rPr lang="zh-TW" altLang="zh-TW" sz="1800" b="1" dirty="0">
                <a:solidFill>
                  <a:schemeClr val="tx1"/>
                </a:solidFill>
              </a:rPr>
              <a:t>分類號</a:t>
            </a:r>
            <a:r>
              <a:rPr lang="zh-TW" altLang="zh-TW" sz="1800" b="1" dirty="0" smtClean="0">
                <a:solidFill>
                  <a:schemeClr val="tx1"/>
                </a:solidFill>
              </a:rPr>
              <a:t>別</a:t>
            </a:r>
            <a:r>
              <a:rPr lang="en-US" altLang="zh-TW" sz="1800" b="1" dirty="0" smtClean="0">
                <a:solidFill>
                  <a:schemeClr val="tx1"/>
                </a:solidFill>
              </a:rPr>
              <a:t> (</a:t>
            </a:r>
            <a:r>
              <a:rPr lang="en-US" altLang="zh-TW" sz="1800" b="1" dirty="0" err="1" smtClean="0">
                <a:solidFill>
                  <a:schemeClr val="tx1"/>
                </a:solidFill>
              </a:rPr>
              <a:t>C.C.C.Code</a:t>
            </a:r>
            <a:r>
              <a:rPr lang="en-US" altLang="zh-TW" sz="1800" b="1" dirty="0" smtClean="0">
                <a:solidFill>
                  <a:schemeClr val="tx1"/>
                </a:solidFill>
              </a:rPr>
              <a:t>)</a:t>
            </a:r>
          </a:p>
          <a:p>
            <a:endParaRPr lang="en-US" altLang="zh-TW" sz="1800" b="1" dirty="0">
              <a:solidFill>
                <a:schemeClr val="tx1"/>
              </a:solidFill>
            </a:endParaRPr>
          </a:p>
          <a:p>
            <a:endParaRPr lang="en-US" altLang="zh-TW" sz="1800" b="1" dirty="0" smtClean="0">
              <a:solidFill>
                <a:schemeClr val="tx1"/>
              </a:solidFill>
            </a:endParaRPr>
          </a:p>
          <a:p>
            <a:endParaRPr lang="en-US" altLang="zh-TW" sz="1800" b="1" dirty="0">
              <a:solidFill>
                <a:schemeClr val="tx1"/>
              </a:solidFill>
            </a:endParaRPr>
          </a:p>
          <a:p>
            <a:endParaRPr lang="en-US" altLang="zh-TW" sz="1800" b="1" dirty="0" smtClean="0">
              <a:solidFill>
                <a:schemeClr val="tx1"/>
              </a:solidFill>
            </a:endParaRPr>
          </a:p>
          <a:p>
            <a:endParaRPr lang="en-US" altLang="zh-TW" sz="1800" b="1" dirty="0">
              <a:solidFill>
                <a:schemeClr val="tx1"/>
              </a:solidFill>
            </a:endParaRPr>
          </a:p>
          <a:p>
            <a:endParaRPr lang="en-US" altLang="zh-TW" sz="1800" b="1" dirty="0" smtClean="0">
              <a:solidFill>
                <a:schemeClr val="tx1"/>
              </a:solidFill>
            </a:endParaRPr>
          </a:p>
          <a:p>
            <a:endParaRPr lang="en-US" altLang="zh-TW" sz="1800" b="1" dirty="0">
              <a:solidFill>
                <a:schemeClr val="tx1"/>
              </a:solidFill>
            </a:endParaRPr>
          </a:p>
          <a:p>
            <a:r>
              <a:rPr lang="en-US" altLang="zh-TW" sz="1800" b="1" dirty="0" smtClean="0">
                <a:solidFill>
                  <a:schemeClr val="tx1"/>
                </a:solidFill>
              </a:rPr>
              <a:t> </a:t>
            </a:r>
          </a:p>
        </p:txBody>
      </p:sp>
      <p:graphicFrame>
        <p:nvGraphicFramePr>
          <p:cNvPr id="4" name="表格 3"/>
          <p:cNvGraphicFramePr>
            <a:graphicFrameLocks noGrp="1"/>
          </p:cNvGraphicFramePr>
          <p:nvPr>
            <p:extLst>
              <p:ext uri="{D42A27DB-BD31-4B8C-83A1-F6EECF244321}">
                <p14:modId xmlns:p14="http://schemas.microsoft.com/office/powerpoint/2010/main" val="1381840947"/>
              </p:ext>
            </p:extLst>
          </p:nvPr>
        </p:nvGraphicFramePr>
        <p:xfrm>
          <a:off x="251520" y="2924944"/>
          <a:ext cx="8568953" cy="3810744"/>
        </p:xfrm>
        <a:graphic>
          <a:graphicData uri="http://schemas.openxmlformats.org/drawingml/2006/table">
            <a:tbl>
              <a:tblPr>
                <a:tableStyleId>{5C22544A-7EE6-4342-B048-85BDC9FD1C3A}</a:tableStyleId>
              </a:tblPr>
              <a:tblGrid>
                <a:gridCol w="846718"/>
                <a:gridCol w="384872"/>
                <a:gridCol w="307898"/>
                <a:gridCol w="1139220"/>
                <a:gridCol w="1879883"/>
                <a:gridCol w="526847"/>
                <a:gridCol w="665400"/>
                <a:gridCol w="665400"/>
                <a:gridCol w="665400"/>
                <a:gridCol w="307898"/>
                <a:gridCol w="589281"/>
                <a:gridCol w="590136"/>
              </a:tblGrid>
              <a:tr h="762149">
                <a:tc gridSpan="2">
                  <a:txBody>
                    <a:bodyPr/>
                    <a:lstStyle/>
                    <a:p>
                      <a:pPr algn="ctr">
                        <a:spcAft>
                          <a:spcPts val="0"/>
                        </a:spcAft>
                      </a:pPr>
                      <a:r>
                        <a:rPr lang="zh-TW" sz="1100" b="1" kern="0" spc="10" dirty="0">
                          <a:effectLst/>
                        </a:rPr>
                        <a:t>中華民國商品</a:t>
                      </a:r>
                      <a:endParaRPr lang="zh-TW" sz="1200" b="1" kern="100" dirty="0">
                        <a:effectLst/>
                      </a:endParaRPr>
                    </a:p>
                    <a:p>
                      <a:pPr algn="ctr">
                        <a:spcAft>
                          <a:spcPts val="0"/>
                        </a:spcAft>
                      </a:pPr>
                      <a:r>
                        <a:rPr lang="zh-TW" sz="1100" b="1" kern="0" spc="10" dirty="0">
                          <a:effectLst/>
                        </a:rPr>
                        <a:t>標準分類號別</a:t>
                      </a:r>
                      <a:endParaRPr lang="zh-TW" sz="1200" b="1" kern="100" dirty="0">
                        <a:effectLst/>
                      </a:endParaRPr>
                    </a:p>
                    <a:p>
                      <a:pPr algn="ctr">
                        <a:spcAft>
                          <a:spcPts val="0"/>
                        </a:spcAft>
                      </a:pPr>
                      <a:r>
                        <a:rPr lang="en-US" sz="1100" b="1" kern="0" spc="10" dirty="0" err="1">
                          <a:effectLst/>
                        </a:rPr>
                        <a:t>C.C.C.Code</a:t>
                      </a:r>
                      <a:endParaRPr lang="zh-TW" sz="1200" b="1" kern="100" dirty="0">
                        <a:effectLst/>
                        <a:latin typeface="Times New Roman"/>
                        <a:ea typeface="新細明體"/>
                      </a:endParaRPr>
                    </a:p>
                  </a:txBody>
                  <a:tcPr marL="17780" marR="17780" marT="0" marB="0" anchor="ctr"/>
                </a:tc>
                <a:tc hMerge="1">
                  <a:txBody>
                    <a:bodyPr/>
                    <a:lstStyle/>
                    <a:p>
                      <a:endParaRPr lang="zh-TW" altLang="en-US"/>
                    </a:p>
                  </a:txBody>
                  <a:tcPr/>
                </a:tc>
                <a:tc rowSpan="2">
                  <a:txBody>
                    <a:bodyPr/>
                    <a:lstStyle/>
                    <a:p>
                      <a:pPr algn="ctr">
                        <a:spcAft>
                          <a:spcPts val="0"/>
                        </a:spcAft>
                      </a:pPr>
                      <a:r>
                        <a:rPr lang="zh-TW" sz="1100" b="1" kern="0" spc="10">
                          <a:effectLst/>
                        </a:rPr>
                        <a:t>檢</a:t>
                      </a:r>
                      <a:endParaRPr lang="zh-TW" sz="1200" b="1" kern="100">
                        <a:effectLst/>
                      </a:endParaRPr>
                    </a:p>
                    <a:p>
                      <a:pPr algn="ctr">
                        <a:spcAft>
                          <a:spcPts val="0"/>
                        </a:spcAft>
                      </a:pPr>
                      <a:r>
                        <a:rPr lang="zh-TW" sz="1100" b="1" kern="0" spc="10">
                          <a:effectLst/>
                        </a:rPr>
                        <a:t>查</a:t>
                      </a:r>
                      <a:endParaRPr lang="zh-TW" sz="1200" b="1" kern="100">
                        <a:effectLst/>
                      </a:endParaRPr>
                    </a:p>
                    <a:p>
                      <a:pPr algn="ctr">
                        <a:spcAft>
                          <a:spcPts val="0"/>
                        </a:spcAft>
                      </a:pPr>
                      <a:r>
                        <a:rPr lang="zh-TW" sz="1100" b="1" kern="0" spc="10">
                          <a:effectLst/>
                        </a:rPr>
                        <a:t>號</a:t>
                      </a:r>
                      <a:endParaRPr lang="zh-TW" sz="1200" b="1" kern="100">
                        <a:effectLst/>
                      </a:endParaRPr>
                    </a:p>
                    <a:p>
                      <a:pPr algn="ctr">
                        <a:spcAft>
                          <a:spcPts val="0"/>
                        </a:spcAft>
                      </a:pPr>
                      <a:r>
                        <a:rPr lang="zh-TW" sz="1100" b="1" kern="0" spc="10">
                          <a:effectLst/>
                        </a:rPr>
                        <a:t>碼</a:t>
                      </a:r>
                      <a:endParaRPr lang="zh-TW" sz="1200" b="1" kern="100">
                        <a:effectLst/>
                      </a:endParaRPr>
                    </a:p>
                    <a:p>
                      <a:pPr algn="ctr">
                        <a:spcAft>
                          <a:spcPts val="0"/>
                        </a:spcAft>
                      </a:pPr>
                      <a:r>
                        <a:rPr lang="en-US" sz="1100" b="1" kern="0" spc="10">
                          <a:effectLst/>
                        </a:rPr>
                        <a:t>CD</a:t>
                      </a:r>
                      <a:endParaRPr lang="zh-TW" sz="1200" b="1" kern="100">
                        <a:effectLst/>
                        <a:latin typeface="Times New Roman"/>
                        <a:ea typeface="新細明體"/>
                      </a:endParaRPr>
                    </a:p>
                  </a:txBody>
                  <a:tcPr marL="17780" marR="17780" marT="0" marB="0" anchor="ctr"/>
                </a:tc>
                <a:tc rowSpan="2">
                  <a:txBody>
                    <a:bodyPr/>
                    <a:lstStyle/>
                    <a:p>
                      <a:pPr algn="ctr">
                        <a:spcAft>
                          <a:spcPts val="0"/>
                        </a:spcAft>
                      </a:pPr>
                      <a:r>
                        <a:rPr lang="zh-TW" sz="1100" b="1" kern="0" spc="10">
                          <a:effectLst/>
                        </a:rPr>
                        <a:t>貨名</a:t>
                      </a:r>
                      <a:endParaRPr lang="zh-TW" sz="1200" b="1" kern="100">
                        <a:effectLst/>
                        <a:latin typeface="Times New Roman"/>
                        <a:ea typeface="新細明體"/>
                      </a:endParaRPr>
                    </a:p>
                  </a:txBody>
                  <a:tcPr marL="17780" marR="17780" marT="0" marB="0" anchor="ctr"/>
                </a:tc>
                <a:tc rowSpan="2">
                  <a:txBody>
                    <a:bodyPr/>
                    <a:lstStyle/>
                    <a:p>
                      <a:pPr>
                        <a:spcAft>
                          <a:spcPts val="0"/>
                        </a:spcAft>
                      </a:pPr>
                      <a:r>
                        <a:rPr lang="en-US" sz="1100" b="1" kern="0" spc="10" dirty="0" err="1">
                          <a:effectLst/>
                        </a:rPr>
                        <a:t>Dcscription</a:t>
                      </a:r>
                      <a:r>
                        <a:rPr lang="en-US" sz="1100" b="1" kern="0" spc="10" dirty="0">
                          <a:effectLst/>
                        </a:rPr>
                        <a:t> of Goods</a:t>
                      </a:r>
                      <a:endParaRPr lang="zh-TW" sz="1200" b="1" kern="100" dirty="0">
                        <a:effectLst/>
                        <a:latin typeface="Times New Roman"/>
                        <a:ea typeface="新細明體"/>
                      </a:endParaRPr>
                    </a:p>
                  </a:txBody>
                  <a:tcPr marL="17780" marR="17780" marT="0" marB="0" anchor="ctr"/>
                </a:tc>
                <a:tc rowSpan="2">
                  <a:txBody>
                    <a:bodyPr/>
                    <a:lstStyle/>
                    <a:p>
                      <a:pPr algn="ctr">
                        <a:spcAft>
                          <a:spcPts val="0"/>
                        </a:spcAft>
                      </a:pPr>
                      <a:r>
                        <a:rPr lang="zh-TW" sz="1100" b="1" kern="0" spc="10" dirty="0">
                          <a:effectLst/>
                        </a:rPr>
                        <a:t>單位</a:t>
                      </a:r>
                      <a:endParaRPr lang="zh-TW" sz="1200" b="1" kern="100" dirty="0">
                        <a:effectLst/>
                      </a:endParaRPr>
                    </a:p>
                    <a:p>
                      <a:pPr algn="ctr">
                        <a:spcAft>
                          <a:spcPts val="0"/>
                        </a:spcAft>
                      </a:pPr>
                      <a:r>
                        <a:rPr lang="en-US" sz="1100" b="1" kern="0" spc="10" dirty="0">
                          <a:effectLst/>
                        </a:rPr>
                        <a:t>Unit</a:t>
                      </a:r>
                      <a:endParaRPr lang="zh-TW" sz="1200" b="1" kern="100" dirty="0">
                        <a:effectLst/>
                        <a:latin typeface="Times New Roman"/>
                        <a:ea typeface="新細明體"/>
                      </a:endParaRPr>
                    </a:p>
                  </a:txBody>
                  <a:tcPr marL="17780" marR="17780" marT="0" marB="0" anchor="ctr"/>
                </a:tc>
                <a:tc gridSpan="3">
                  <a:txBody>
                    <a:bodyPr/>
                    <a:lstStyle/>
                    <a:p>
                      <a:pPr algn="ctr">
                        <a:spcAft>
                          <a:spcPts val="0"/>
                        </a:spcAft>
                      </a:pPr>
                      <a:r>
                        <a:rPr lang="zh-TW" sz="1100" b="1" kern="0" spc="10" dirty="0">
                          <a:effectLst/>
                        </a:rPr>
                        <a:t>國定稅率</a:t>
                      </a:r>
                      <a:endParaRPr lang="zh-TW" sz="1200" b="1" kern="100" dirty="0">
                        <a:effectLst/>
                      </a:endParaRPr>
                    </a:p>
                    <a:p>
                      <a:pPr algn="ctr">
                        <a:spcAft>
                          <a:spcPts val="0"/>
                        </a:spcAft>
                      </a:pPr>
                      <a:r>
                        <a:rPr lang="en-US" sz="1100" b="1" kern="0" spc="10" dirty="0">
                          <a:effectLst/>
                        </a:rPr>
                        <a:t>Tariff Rate</a:t>
                      </a:r>
                      <a:endParaRPr lang="zh-TW" sz="1200" b="1" kern="100" dirty="0">
                        <a:effectLst/>
                        <a:latin typeface="Times New Roman"/>
                        <a:ea typeface="新細明體"/>
                      </a:endParaRPr>
                    </a:p>
                  </a:txBody>
                  <a:tcPr marL="17780" marR="17780" marT="0" marB="0" anchor="ctr"/>
                </a:tc>
                <a:tc hMerge="1">
                  <a:txBody>
                    <a:bodyPr/>
                    <a:lstStyle/>
                    <a:p>
                      <a:endParaRPr lang="zh-TW" altLang="en-US"/>
                    </a:p>
                  </a:txBody>
                  <a:tcPr/>
                </a:tc>
                <a:tc hMerge="1">
                  <a:txBody>
                    <a:bodyPr/>
                    <a:lstStyle/>
                    <a:p>
                      <a:endParaRPr lang="zh-TW" altLang="en-US"/>
                    </a:p>
                  </a:txBody>
                  <a:tcPr/>
                </a:tc>
                <a:tc rowSpan="2">
                  <a:txBody>
                    <a:bodyPr/>
                    <a:lstStyle/>
                    <a:p>
                      <a:pPr algn="ctr">
                        <a:spcAft>
                          <a:spcPts val="0"/>
                        </a:spcAft>
                      </a:pPr>
                      <a:r>
                        <a:rPr lang="zh-TW" sz="1100" b="1" kern="100">
                          <a:effectLst/>
                        </a:rPr>
                        <a:t>稽徵特別規定</a:t>
                      </a:r>
                      <a:endParaRPr lang="zh-TW" sz="1200" b="1" kern="100">
                        <a:effectLst/>
                      </a:endParaRPr>
                    </a:p>
                    <a:p>
                      <a:pPr algn="ctr">
                        <a:spcAft>
                          <a:spcPts val="0"/>
                        </a:spcAft>
                      </a:pPr>
                      <a:r>
                        <a:rPr lang="en-US" sz="1100" b="1" kern="0" spc="10">
                          <a:effectLst/>
                        </a:rPr>
                        <a:t>CR</a:t>
                      </a:r>
                      <a:endParaRPr lang="zh-TW" sz="1200" b="1" kern="100">
                        <a:effectLst/>
                        <a:latin typeface="Times New Roman"/>
                        <a:ea typeface="新細明體"/>
                      </a:endParaRPr>
                    </a:p>
                  </a:txBody>
                  <a:tcPr marL="17780" marR="17780" marT="0" marB="0" anchor="ctr"/>
                </a:tc>
                <a:tc gridSpan="2">
                  <a:txBody>
                    <a:bodyPr/>
                    <a:lstStyle/>
                    <a:p>
                      <a:pPr algn="ctr">
                        <a:spcAft>
                          <a:spcPts val="0"/>
                        </a:spcAft>
                      </a:pPr>
                      <a:r>
                        <a:rPr lang="zh-TW" sz="1100" b="1" kern="0" spc="10">
                          <a:effectLst/>
                        </a:rPr>
                        <a:t>輸出入規定</a:t>
                      </a:r>
                      <a:endParaRPr lang="zh-TW" sz="1200" b="1" kern="100">
                        <a:effectLst/>
                      </a:endParaRPr>
                    </a:p>
                    <a:p>
                      <a:pPr algn="ctr">
                        <a:spcAft>
                          <a:spcPts val="0"/>
                        </a:spcAft>
                      </a:pPr>
                      <a:r>
                        <a:rPr lang="en-US" sz="1100" b="1" kern="0" spc="10">
                          <a:effectLst/>
                        </a:rPr>
                        <a:t>Imp. &amp; Exp.</a:t>
                      </a:r>
                      <a:endParaRPr lang="zh-TW" sz="1200" b="1" kern="100">
                        <a:effectLst/>
                      </a:endParaRPr>
                    </a:p>
                    <a:p>
                      <a:pPr algn="ctr">
                        <a:spcAft>
                          <a:spcPts val="0"/>
                        </a:spcAft>
                      </a:pPr>
                      <a:r>
                        <a:rPr lang="en-US" sz="1100" b="1" kern="0" spc="10">
                          <a:effectLst/>
                        </a:rPr>
                        <a:t>Regulations</a:t>
                      </a:r>
                      <a:endParaRPr lang="zh-TW" sz="1200" b="1" kern="100">
                        <a:effectLst/>
                        <a:latin typeface="Times New Roman"/>
                        <a:ea typeface="新細明體"/>
                      </a:endParaRPr>
                    </a:p>
                  </a:txBody>
                  <a:tcPr marL="17780" marR="17780" marT="0" marB="0" anchor="ctr"/>
                </a:tc>
                <a:tc hMerge="1">
                  <a:txBody>
                    <a:bodyPr/>
                    <a:lstStyle/>
                    <a:p>
                      <a:endParaRPr lang="zh-TW" altLang="en-US"/>
                    </a:p>
                  </a:txBody>
                  <a:tcPr/>
                </a:tc>
              </a:tr>
              <a:tr h="1270248">
                <a:tc>
                  <a:txBody>
                    <a:bodyPr/>
                    <a:lstStyle/>
                    <a:p>
                      <a:pPr algn="ctr">
                        <a:spcAft>
                          <a:spcPts val="0"/>
                        </a:spcAft>
                      </a:pPr>
                      <a:r>
                        <a:rPr lang="zh-TW" sz="1100" b="1" kern="0" spc="10" dirty="0">
                          <a:effectLst/>
                        </a:rPr>
                        <a:t>稅則號別</a:t>
                      </a:r>
                      <a:endParaRPr lang="zh-TW" sz="1200" b="1" kern="100" dirty="0">
                        <a:effectLst/>
                      </a:endParaRPr>
                    </a:p>
                    <a:p>
                      <a:pPr algn="ctr">
                        <a:spcAft>
                          <a:spcPts val="0"/>
                        </a:spcAft>
                      </a:pPr>
                      <a:r>
                        <a:rPr lang="en-US" sz="1100" b="1" kern="0" spc="10" dirty="0">
                          <a:effectLst/>
                        </a:rPr>
                        <a:t>Tariff No.</a:t>
                      </a:r>
                      <a:endParaRPr lang="zh-TW" sz="1200" b="1" kern="100" dirty="0">
                        <a:effectLst/>
                        <a:latin typeface="Times New Roman"/>
                        <a:ea typeface="新細明體"/>
                      </a:endParaRPr>
                    </a:p>
                  </a:txBody>
                  <a:tcPr marL="17780" marR="17780" marT="0" marB="0" anchor="ctr"/>
                </a:tc>
                <a:tc>
                  <a:txBody>
                    <a:bodyPr/>
                    <a:lstStyle/>
                    <a:p>
                      <a:pPr algn="ctr">
                        <a:spcAft>
                          <a:spcPts val="0"/>
                        </a:spcAft>
                      </a:pPr>
                      <a:r>
                        <a:rPr lang="zh-TW" sz="1100" b="1" kern="0" spc="10" dirty="0">
                          <a:effectLst/>
                        </a:rPr>
                        <a:t>統</a:t>
                      </a:r>
                      <a:endParaRPr lang="zh-TW" sz="1200" b="1" kern="100" dirty="0">
                        <a:effectLst/>
                      </a:endParaRPr>
                    </a:p>
                    <a:p>
                      <a:pPr algn="ctr">
                        <a:spcAft>
                          <a:spcPts val="0"/>
                        </a:spcAft>
                      </a:pPr>
                      <a:r>
                        <a:rPr lang="zh-TW" sz="1100" b="1" kern="0" spc="10" dirty="0">
                          <a:effectLst/>
                        </a:rPr>
                        <a:t>計</a:t>
                      </a:r>
                      <a:endParaRPr lang="zh-TW" sz="1200" b="1" kern="100" dirty="0">
                        <a:effectLst/>
                      </a:endParaRPr>
                    </a:p>
                    <a:p>
                      <a:pPr algn="ctr">
                        <a:spcAft>
                          <a:spcPts val="0"/>
                        </a:spcAft>
                      </a:pPr>
                      <a:r>
                        <a:rPr lang="zh-TW" sz="1100" b="1" kern="0" spc="10" dirty="0">
                          <a:effectLst/>
                        </a:rPr>
                        <a:t>號</a:t>
                      </a:r>
                      <a:endParaRPr lang="zh-TW" sz="1200" b="1" kern="100" dirty="0">
                        <a:effectLst/>
                      </a:endParaRPr>
                    </a:p>
                    <a:p>
                      <a:pPr algn="ctr">
                        <a:spcAft>
                          <a:spcPts val="0"/>
                        </a:spcAft>
                      </a:pPr>
                      <a:r>
                        <a:rPr lang="zh-TW" sz="1100" b="1" kern="0" spc="10" dirty="0">
                          <a:effectLst/>
                        </a:rPr>
                        <a:t>別</a:t>
                      </a:r>
                      <a:endParaRPr lang="zh-TW" sz="1200" b="1" kern="100" dirty="0">
                        <a:effectLst/>
                      </a:endParaRPr>
                    </a:p>
                    <a:p>
                      <a:pPr algn="ctr">
                        <a:spcAft>
                          <a:spcPts val="0"/>
                        </a:spcAft>
                      </a:pPr>
                      <a:r>
                        <a:rPr lang="en-US" sz="1100" b="1" kern="0" spc="10" dirty="0">
                          <a:effectLst/>
                        </a:rPr>
                        <a:t>SC</a:t>
                      </a:r>
                      <a:endParaRPr lang="zh-TW" sz="1200" b="1" kern="100" dirty="0">
                        <a:effectLst/>
                        <a:latin typeface="Times New Roman"/>
                        <a:ea typeface="新細明體"/>
                      </a:endParaRPr>
                    </a:p>
                  </a:txBody>
                  <a:tcPr marL="17780" marR="17780" marT="0"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zh-TW" sz="1100" b="1" u="sng" kern="0" spc="10">
                          <a:effectLst/>
                        </a:rPr>
                        <a:t>第一欄</a:t>
                      </a:r>
                      <a:endParaRPr lang="zh-TW" sz="1200" b="1" kern="100">
                        <a:effectLst/>
                      </a:endParaRPr>
                    </a:p>
                    <a:p>
                      <a:pPr algn="ctr">
                        <a:spcAft>
                          <a:spcPts val="0"/>
                        </a:spcAft>
                      </a:pPr>
                      <a:r>
                        <a:rPr lang="en-US" sz="1100" b="1" u="sng" kern="0" spc="10">
                          <a:effectLst/>
                        </a:rPr>
                        <a:t>Column</a:t>
                      </a:r>
                      <a:endParaRPr lang="zh-TW" sz="1200" b="1" kern="100">
                        <a:effectLst/>
                      </a:endParaRPr>
                    </a:p>
                    <a:p>
                      <a:pPr algn="ctr">
                        <a:spcAft>
                          <a:spcPts val="0"/>
                        </a:spcAft>
                      </a:pPr>
                      <a:r>
                        <a:rPr lang="en-US" sz="1100" b="1" u="sng" kern="0" spc="10">
                          <a:effectLst/>
                        </a:rPr>
                        <a:t>I</a:t>
                      </a:r>
                      <a:endParaRPr lang="zh-TW" sz="1200" b="1" kern="100">
                        <a:effectLst/>
                        <a:latin typeface="Times New Roman"/>
                        <a:ea typeface="新細明體"/>
                      </a:endParaRPr>
                    </a:p>
                  </a:txBody>
                  <a:tcPr marL="17780" marR="17780" marT="0" marB="0" anchor="ctr"/>
                </a:tc>
                <a:tc>
                  <a:txBody>
                    <a:bodyPr/>
                    <a:lstStyle/>
                    <a:p>
                      <a:pPr algn="ctr">
                        <a:spcAft>
                          <a:spcPts val="0"/>
                        </a:spcAft>
                      </a:pPr>
                      <a:r>
                        <a:rPr lang="zh-TW" sz="1100" b="1" u="sng" kern="0" spc="10">
                          <a:effectLst/>
                        </a:rPr>
                        <a:t>第二欄</a:t>
                      </a:r>
                      <a:endParaRPr lang="zh-TW" sz="1200" b="1" kern="100">
                        <a:effectLst/>
                      </a:endParaRPr>
                    </a:p>
                    <a:p>
                      <a:pPr algn="ctr">
                        <a:spcAft>
                          <a:spcPts val="0"/>
                        </a:spcAft>
                      </a:pPr>
                      <a:r>
                        <a:rPr lang="en-US" sz="1100" b="1" u="sng" kern="0" spc="10">
                          <a:effectLst/>
                        </a:rPr>
                        <a:t>Column</a:t>
                      </a:r>
                      <a:endParaRPr lang="zh-TW" sz="1200" b="1" kern="100">
                        <a:effectLst/>
                      </a:endParaRPr>
                    </a:p>
                    <a:p>
                      <a:pPr algn="ctr">
                        <a:spcAft>
                          <a:spcPts val="0"/>
                        </a:spcAft>
                      </a:pPr>
                      <a:r>
                        <a:rPr lang="en-US" sz="1100" b="1" u="sng" kern="0" spc="10">
                          <a:effectLst/>
                        </a:rPr>
                        <a:t>II</a:t>
                      </a:r>
                      <a:endParaRPr lang="zh-TW" sz="1200" b="1" kern="100">
                        <a:effectLst/>
                        <a:latin typeface="Times New Roman"/>
                        <a:ea typeface="新細明體"/>
                      </a:endParaRPr>
                    </a:p>
                  </a:txBody>
                  <a:tcPr marL="17780" marR="17780" marT="0" marB="0" anchor="ctr"/>
                </a:tc>
                <a:tc>
                  <a:txBody>
                    <a:bodyPr/>
                    <a:lstStyle/>
                    <a:p>
                      <a:pPr algn="ctr">
                        <a:spcAft>
                          <a:spcPts val="0"/>
                        </a:spcAft>
                      </a:pPr>
                      <a:r>
                        <a:rPr lang="zh-TW" sz="1100" b="1" u="sng" kern="0" spc="10">
                          <a:effectLst/>
                        </a:rPr>
                        <a:t>第三欄</a:t>
                      </a:r>
                      <a:endParaRPr lang="zh-TW" sz="1200" b="1" kern="100">
                        <a:effectLst/>
                      </a:endParaRPr>
                    </a:p>
                    <a:p>
                      <a:pPr algn="ctr">
                        <a:spcAft>
                          <a:spcPts val="0"/>
                        </a:spcAft>
                      </a:pPr>
                      <a:r>
                        <a:rPr lang="en-US" sz="1100" b="1" u="sng" kern="0" spc="10">
                          <a:effectLst/>
                        </a:rPr>
                        <a:t>Column</a:t>
                      </a:r>
                      <a:endParaRPr lang="zh-TW" sz="1200" b="1" kern="100">
                        <a:effectLst/>
                      </a:endParaRPr>
                    </a:p>
                    <a:p>
                      <a:pPr algn="ctr">
                        <a:spcAft>
                          <a:spcPts val="0"/>
                        </a:spcAft>
                      </a:pPr>
                      <a:r>
                        <a:rPr lang="en-US" sz="1100" b="1" u="sng" kern="0" spc="10">
                          <a:effectLst/>
                        </a:rPr>
                        <a:t>III</a:t>
                      </a:r>
                      <a:endParaRPr lang="zh-TW" sz="1200" b="1" kern="100">
                        <a:effectLst/>
                        <a:latin typeface="Times New Roman"/>
                        <a:ea typeface="新細明體"/>
                      </a:endParaRPr>
                    </a:p>
                  </a:txBody>
                  <a:tcPr marL="17780" marR="17780" marT="0" marB="0" anchor="ctr"/>
                </a:tc>
                <a:tc vMerge="1">
                  <a:txBody>
                    <a:bodyPr/>
                    <a:lstStyle/>
                    <a:p>
                      <a:endParaRPr lang="zh-TW" altLang="en-US"/>
                    </a:p>
                  </a:txBody>
                  <a:tcPr/>
                </a:tc>
                <a:tc>
                  <a:txBody>
                    <a:bodyPr/>
                    <a:lstStyle/>
                    <a:p>
                      <a:pPr algn="ctr">
                        <a:spcAft>
                          <a:spcPts val="0"/>
                        </a:spcAft>
                      </a:pPr>
                      <a:r>
                        <a:rPr lang="zh-TW" sz="1100" b="1" kern="0" spc="10">
                          <a:effectLst/>
                        </a:rPr>
                        <a:t>輸入</a:t>
                      </a:r>
                      <a:endParaRPr lang="zh-TW" sz="1200" b="1" kern="100">
                        <a:effectLst/>
                        <a:latin typeface="Times New Roman"/>
                        <a:ea typeface="新細明體"/>
                      </a:endParaRPr>
                    </a:p>
                  </a:txBody>
                  <a:tcPr marL="17780" marR="17780" marT="0" marB="0" anchor="ctr"/>
                </a:tc>
                <a:tc>
                  <a:txBody>
                    <a:bodyPr/>
                    <a:lstStyle/>
                    <a:p>
                      <a:pPr algn="ctr">
                        <a:spcAft>
                          <a:spcPts val="0"/>
                        </a:spcAft>
                      </a:pPr>
                      <a:r>
                        <a:rPr lang="zh-TW" sz="1100" b="1" kern="0" spc="10">
                          <a:effectLst/>
                        </a:rPr>
                        <a:t>輸出</a:t>
                      </a:r>
                      <a:endParaRPr lang="zh-TW" sz="1200" b="1" kern="100">
                        <a:effectLst/>
                        <a:latin typeface="Times New Roman"/>
                        <a:ea typeface="新細明體"/>
                      </a:endParaRPr>
                    </a:p>
                  </a:txBody>
                  <a:tcPr marL="17780" marR="17780" marT="0" marB="0" anchor="ctr"/>
                </a:tc>
              </a:tr>
              <a:tr h="1778347">
                <a:tc>
                  <a:txBody>
                    <a:bodyPr/>
                    <a:lstStyle/>
                    <a:p>
                      <a:pPr algn="ctr">
                        <a:spcAft>
                          <a:spcPts val="0"/>
                        </a:spcAft>
                      </a:pPr>
                      <a:r>
                        <a:rPr lang="en-US" sz="1100" b="1" kern="0" spc="10">
                          <a:effectLst/>
                        </a:rPr>
                        <a:t>84151010</a:t>
                      </a:r>
                      <a:endParaRPr lang="zh-TW" sz="1200" b="1" kern="100">
                        <a:effectLst/>
                        <a:latin typeface="Times New Roman"/>
                        <a:ea typeface="新細明體"/>
                      </a:endParaRPr>
                    </a:p>
                  </a:txBody>
                  <a:tcPr marL="17780" marR="17780" marT="0" marB="0" anchor="ctr"/>
                </a:tc>
                <a:tc>
                  <a:txBody>
                    <a:bodyPr/>
                    <a:lstStyle/>
                    <a:p>
                      <a:pPr algn="ctr">
                        <a:spcAft>
                          <a:spcPts val="0"/>
                        </a:spcAft>
                      </a:pPr>
                      <a:r>
                        <a:rPr lang="en-US" sz="1100" b="1" kern="0" spc="10">
                          <a:effectLst/>
                        </a:rPr>
                        <a:t>10</a:t>
                      </a:r>
                      <a:endParaRPr lang="zh-TW" sz="1200" b="1" kern="100">
                        <a:effectLst/>
                        <a:latin typeface="Times New Roman"/>
                        <a:ea typeface="新細明體"/>
                      </a:endParaRPr>
                    </a:p>
                  </a:txBody>
                  <a:tcPr marL="17780" marR="17780" marT="0" marB="0" anchor="ctr"/>
                </a:tc>
                <a:tc>
                  <a:txBody>
                    <a:bodyPr/>
                    <a:lstStyle/>
                    <a:p>
                      <a:pPr algn="ctr">
                        <a:spcAft>
                          <a:spcPts val="0"/>
                        </a:spcAft>
                      </a:pPr>
                      <a:r>
                        <a:rPr lang="en-US" sz="1100" b="1" kern="0" spc="10">
                          <a:effectLst/>
                        </a:rPr>
                        <a:t>7</a:t>
                      </a:r>
                      <a:endParaRPr lang="zh-TW" sz="1200" b="1" kern="100">
                        <a:effectLst/>
                        <a:latin typeface="Times New Roman"/>
                        <a:ea typeface="新細明體"/>
                      </a:endParaRPr>
                    </a:p>
                  </a:txBody>
                  <a:tcPr marL="17780" marR="17780" marT="0" marB="0" anchor="ctr"/>
                </a:tc>
                <a:tc>
                  <a:txBody>
                    <a:bodyPr/>
                    <a:lstStyle/>
                    <a:p>
                      <a:pPr algn="just">
                        <a:spcAft>
                          <a:spcPts val="0"/>
                        </a:spcAft>
                      </a:pPr>
                      <a:r>
                        <a:rPr lang="zh-TW" sz="1100" b="1" kern="0" spc="10" dirty="0">
                          <a:effectLst/>
                        </a:rPr>
                        <a:t>具有冷藏機組之窗型或壁型空氣調節器，自足式</a:t>
                      </a:r>
                      <a:endParaRPr lang="zh-TW" sz="1200" b="1" kern="100" dirty="0">
                        <a:effectLst/>
                        <a:latin typeface="Times New Roman"/>
                        <a:ea typeface="新細明體"/>
                      </a:endParaRPr>
                    </a:p>
                  </a:txBody>
                  <a:tcPr marL="17780" marR="17780" marT="0" marB="0"/>
                </a:tc>
                <a:tc>
                  <a:txBody>
                    <a:bodyPr/>
                    <a:lstStyle/>
                    <a:p>
                      <a:pPr algn="just">
                        <a:spcAft>
                          <a:spcPts val="0"/>
                        </a:spcAft>
                      </a:pPr>
                      <a:r>
                        <a:rPr lang="en-US" sz="1100" b="1" kern="0" spc="10" dirty="0">
                          <a:effectLst/>
                        </a:rPr>
                        <a:t>Incorporating </a:t>
                      </a:r>
                      <a:endParaRPr lang="zh-TW" sz="1200" b="1" kern="100" dirty="0">
                        <a:effectLst/>
                      </a:endParaRPr>
                    </a:p>
                    <a:p>
                      <a:pPr>
                        <a:spcAft>
                          <a:spcPts val="0"/>
                        </a:spcAft>
                      </a:pPr>
                      <a:r>
                        <a:rPr lang="en-US" sz="1100" b="1" kern="0" spc="10" dirty="0">
                          <a:effectLst/>
                        </a:rPr>
                        <a:t>a refrigerating unit air </a:t>
                      </a:r>
                      <a:r>
                        <a:rPr lang="en-US" sz="1100" b="1" kern="0" spc="10" dirty="0" err="1">
                          <a:effectLst/>
                        </a:rPr>
                        <a:t>Conditioningmachines</a:t>
                      </a:r>
                      <a:r>
                        <a:rPr lang="en-US" sz="1100" b="1" kern="0" spc="10" dirty="0">
                          <a:effectLst/>
                        </a:rPr>
                        <a:t>, window or wall </a:t>
                      </a:r>
                      <a:r>
                        <a:rPr lang="en-US" sz="1100" b="1" kern="0" spc="10" dirty="0" err="1">
                          <a:effectLst/>
                        </a:rPr>
                        <a:t>types,selg</a:t>
                      </a:r>
                      <a:r>
                        <a:rPr lang="en-US" sz="1100" b="1" kern="0" spc="10" dirty="0">
                          <a:effectLst/>
                        </a:rPr>
                        <a:t>-contained</a:t>
                      </a:r>
                      <a:endParaRPr lang="zh-TW" sz="1200" b="1" kern="100" dirty="0">
                        <a:effectLst/>
                        <a:latin typeface="Times New Roman"/>
                        <a:ea typeface="新細明體"/>
                      </a:endParaRPr>
                    </a:p>
                  </a:txBody>
                  <a:tcPr marL="17780" marR="17780" marT="0" marB="0"/>
                </a:tc>
                <a:tc>
                  <a:txBody>
                    <a:bodyPr/>
                    <a:lstStyle/>
                    <a:p>
                      <a:pPr algn="ctr">
                        <a:spcAft>
                          <a:spcPts val="0"/>
                        </a:spcAft>
                      </a:pPr>
                      <a:r>
                        <a:rPr lang="en-US" sz="1100" b="1" kern="0" spc="10" dirty="0">
                          <a:effectLst/>
                        </a:rPr>
                        <a:t>SET</a:t>
                      </a:r>
                      <a:endParaRPr lang="zh-TW" sz="1200" b="1" kern="100" dirty="0">
                        <a:effectLst/>
                      </a:endParaRPr>
                    </a:p>
                    <a:p>
                      <a:pPr algn="ctr">
                        <a:spcAft>
                          <a:spcPts val="0"/>
                        </a:spcAft>
                      </a:pPr>
                      <a:r>
                        <a:rPr lang="en-US" sz="1100" b="1" kern="0" spc="10" dirty="0">
                          <a:effectLst/>
                        </a:rPr>
                        <a:t>KGM</a:t>
                      </a:r>
                      <a:endParaRPr lang="zh-TW" sz="1200" b="1" kern="100" dirty="0">
                        <a:effectLst/>
                        <a:latin typeface="Times New Roman"/>
                        <a:ea typeface="新細明體"/>
                      </a:endParaRPr>
                    </a:p>
                  </a:txBody>
                  <a:tcPr marL="17780" marR="17780" marT="0" marB="0" anchor="ctr"/>
                </a:tc>
                <a:tc>
                  <a:txBody>
                    <a:bodyPr/>
                    <a:lstStyle/>
                    <a:p>
                      <a:pPr algn="ctr">
                        <a:spcAft>
                          <a:spcPts val="0"/>
                        </a:spcAft>
                      </a:pPr>
                      <a:r>
                        <a:rPr lang="en-US" sz="1100" b="1" kern="0" spc="10" dirty="0">
                          <a:effectLst/>
                        </a:rPr>
                        <a:t>10.00%</a:t>
                      </a:r>
                      <a:endParaRPr lang="zh-TW" sz="1200" b="1" kern="100" dirty="0">
                        <a:effectLst/>
                        <a:latin typeface="Times New Roman"/>
                        <a:ea typeface="新細明體"/>
                      </a:endParaRPr>
                    </a:p>
                  </a:txBody>
                  <a:tcPr marL="17780" marR="17780" marT="0" marB="0" anchor="ctr"/>
                </a:tc>
                <a:tc>
                  <a:txBody>
                    <a:bodyPr/>
                    <a:lstStyle/>
                    <a:p>
                      <a:pPr algn="ctr">
                        <a:spcAft>
                          <a:spcPts val="0"/>
                        </a:spcAft>
                      </a:pPr>
                      <a:r>
                        <a:rPr lang="en-US" sz="1100" b="1" kern="0" spc="10" dirty="0">
                          <a:effectLst/>
                        </a:rPr>
                        <a:t>2% </a:t>
                      </a:r>
                      <a:br>
                        <a:rPr lang="en-US" sz="1100" b="1" kern="0" spc="10" dirty="0">
                          <a:effectLst/>
                        </a:rPr>
                      </a:br>
                      <a:r>
                        <a:rPr lang="en-US" sz="1100" b="1" kern="0" spc="10" dirty="0">
                          <a:effectLst/>
                        </a:rPr>
                        <a:t>(GT) .0%</a:t>
                      </a:r>
                      <a:endParaRPr lang="zh-TW" sz="1200" b="1" kern="100" dirty="0">
                        <a:effectLst/>
                      </a:endParaRPr>
                    </a:p>
                    <a:p>
                      <a:pPr algn="ctr">
                        <a:spcAft>
                          <a:spcPts val="0"/>
                        </a:spcAft>
                      </a:pPr>
                      <a:r>
                        <a:rPr lang="en-US" sz="1100" b="1" kern="0" spc="10" dirty="0">
                          <a:effectLst/>
                        </a:rPr>
                        <a:t>(NI).0%(PA)</a:t>
                      </a:r>
                      <a:endParaRPr lang="zh-TW" sz="1200" b="1" kern="100" dirty="0">
                        <a:effectLst/>
                      </a:endParaRPr>
                    </a:p>
                    <a:p>
                      <a:pPr algn="ctr">
                        <a:spcAft>
                          <a:spcPts val="0"/>
                        </a:spcAft>
                      </a:pPr>
                      <a:r>
                        <a:rPr lang="en-US" sz="1100" b="1" kern="0" spc="10" dirty="0">
                          <a:effectLst/>
                        </a:rPr>
                        <a:t>4%(SV</a:t>
                      </a:r>
                      <a:endParaRPr lang="zh-TW" sz="1200" b="1" kern="100" dirty="0">
                        <a:effectLst/>
                      </a:endParaRPr>
                    </a:p>
                    <a:p>
                      <a:pPr algn="ctr">
                        <a:spcAft>
                          <a:spcPts val="0"/>
                        </a:spcAft>
                      </a:pPr>
                      <a:r>
                        <a:rPr lang="en-US" sz="1100" b="1" kern="0" spc="10" dirty="0">
                          <a:effectLst/>
                        </a:rPr>
                        <a:t>0%</a:t>
                      </a:r>
                      <a:endParaRPr lang="zh-TW" sz="1200" b="1" kern="100" dirty="0">
                        <a:effectLst/>
                      </a:endParaRPr>
                    </a:p>
                    <a:p>
                      <a:pPr algn="ctr">
                        <a:spcAft>
                          <a:spcPts val="0"/>
                        </a:spcAft>
                      </a:pPr>
                      <a:r>
                        <a:rPr lang="en-US" sz="1100" b="1" kern="0" spc="10" dirty="0">
                          <a:effectLst/>
                        </a:rPr>
                        <a:t>(PA)</a:t>
                      </a:r>
                      <a:endParaRPr lang="zh-TW" sz="1200" b="1" kern="100" dirty="0">
                        <a:effectLst/>
                        <a:latin typeface="Times New Roman"/>
                        <a:ea typeface="新細明體"/>
                      </a:endParaRPr>
                    </a:p>
                  </a:txBody>
                  <a:tcPr marL="17780" marR="17780" marT="0" marB="0" anchor="ctr"/>
                </a:tc>
                <a:tc>
                  <a:txBody>
                    <a:bodyPr/>
                    <a:lstStyle/>
                    <a:p>
                      <a:pPr algn="ctr">
                        <a:spcAft>
                          <a:spcPts val="0"/>
                        </a:spcAft>
                      </a:pPr>
                      <a:r>
                        <a:rPr lang="en-US" sz="1100" b="1" kern="0" spc="10" dirty="0">
                          <a:effectLst/>
                        </a:rPr>
                        <a:t>17.50%</a:t>
                      </a:r>
                      <a:endParaRPr lang="zh-TW" sz="1200" b="1" kern="100" dirty="0">
                        <a:effectLst/>
                        <a:latin typeface="Times New Roman"/>
                        <a:ea typeface="新細明體"/>
                      </a:endParaRPr>
                    </a:p>
                  </a:txBody>
                  <a:tcPr marL="17780" marR="17780" marT="0" marB="0" anchor="ctr"/>
                </a:tc>
                <a:tc>
                  <a:txBody>
                    <a:bodyPr/>
                    <a:lstStyle/>
                    <a:p>
                      <a:pPr algn="ctr">
                        <a:spcAft>
                          <a:spcPts val="0"/>
                        </a:spcAft>
                      </a:pPr>
                      <a:r>
                        <a:rPr lang="en-US" sz="1100" b="1" u="sng" kern="0" spc="10" dirty="0">
                          <a:effectLst/>
                        </a:rPr>
                        <a:t>T*</a:t>
                      </a:r>
                      <a:endParaRPr lang="zh-TW" sz="1200" b="1" kern="100" dirty="0">
                        <a:effectLst/>
                      </a:endParaRPr>
                    </a:p>
                    <a:p>
                      <a:pPr algn="ctr">
                        <a:spcAft>
                          <a:spcPts val="0"/>
                        </a:spcAft>
                      </a:pPr>
                      <a:r>
                        <a:rPr lang="en-US" sz="1100" b="1" u="sng" kern="0" spc="10" dirty="0">
                          <a:effectLst/>
                        </a:rPr>
                        <a:t>Z</a:t>
                      </a:r>
                      <a:endParaRPr lang="zh-TW" sz="1200" b="1" kern="100" dirty="0">
                        <a:effectLst/>
                        <a:latin typeface="Times New Roman"/>
                        <a:ea typeface="新細明體"/>
                      </a:endParaRPr>
                    </a:p>
                  </a:txBody>
                  <a:tcPr marL="17780" marR="17780" marT="0" marB="0" anchor="ctr"/>
                </a:tc>
                <a:tc>
                  <a:txBody>
                    <a:bodyPr/>
                    <a:lstStyle/>
                    <a:p>
                      <a:pPr algn="ctr">
                        <a:spcAft>
                          <a:spcPts val="0"/>
                        </a:spcAft>
                      </a:pPr>
                      <a:r>
                        <a:rPr lang="en-US" sz="1100" b="1" u="sng" kern="0" spc="10" dirty="0">
                          <a:effectLst/>
                        </a:rPr>
                        <a:t>555</a:t>
                      </a:r>
                      <a:endParaRPr lang="zh-TW" sz="1000" b="1" u="sng" kern="0" spc="10" dirty="0">
                        <a:effectLst/>
                      </a:endParaRPr>
                    </a:p>
                    <a:p>
                      <a:pPr algn="l">
                        <a:spcAft>
                          <a:spcPts val="0"/>
                        </a:spcAft>
                      </a:pPr>
                      <a:r>
                        <a:rPr lang="en-US" sz="1100" b="1" u="sng" kern="0" spc="10" dirty="0">
                          <a:effectLst/>
                        </a:rPr>
                        <a:t> C02</a:t>
                      </a:r>
                      <a:endParaRPr lang="zh-TW" sz="1000" b="1" u="sng" kern="0" spc="10" dirty="0">
                        <a:effectLst/>
                      </a:endParaRPr>
                    </a:p>
                    <a:p>
                      <a:pPr algn="ctr">
                        <a:spcAft>
                          <a:spcPts val="0"/>
                        </a:spcAft>
                      </a:pPr>
                      <a:r>
                        <a:rPr lang="en-US" sz="1100" b="1" u="sng" kern="0" spc="10" dirty="0">
                          <a:effectLst/>
                        </a:rPr>
                        <a:t>MW0</a:t>
                      </a:r>
                      <a:endParaRPr lang="zh-TW" sz="1200" b="1" kern="100" dirty="0">
                        <a:effectLst/>
                        <a:latin typeface="Times New Roman"/>
                        <a:ea typeface="新細明體"/>
                      </a:endParaRPr>
                    </a:p>
                  </a:txBody>
                  <a:tcPr marL="17780" marR="17780" marT="0" marB="0" anchor="ctr"/>
                </a:tc>
                <a:tc>
                  <a:txBody>
                    <a:bodyPr/>
                    <a:lstStyle/>
                    <a:p>
                      <a:pPr algn="ctr">
                        <a:spcAft>
                          <a:spcPts val="0"/>
                        </a:spcAft>
                      </a:pPr>
                      <a:r>
                        <a:rPr lang="en-US" sz="1100" b="1" kern="0" spc="10" dirty="0">
                          <a:effectLst/>
                        </a:rPr>
                        <a:t> </a:t>
                      </a:r>
                      <a:endParaRPr lang="zh-TW" sz="1200" b="1" kern="100" dirty="0">
                        <a:effectLst/>
                        <a:latin typeface="Times New Roman"/>
                        <a:ea typeface="新細明體"/>
                      </a:endParaRPr>
                    </a:p>
                  </a:txBody>
                  <a:tcPr marL="17780" marR="17780" marT="0" marB="0" anchor="ctr"/>
                </a:tc>
              </a:tr>
            </a:tbl>
          </a:graphicData>
        </a:graphic>
      </p:graphicFrame>
    </p:spTree>
    <p:extLst>
      <p:ext uri="{BB962C8B-B14F-4D97-AF65-F5344CB8AC3E}">
        <p14:creationId xmlns:p14="http://schemas.microsoft.com/office/powerpoint/2010/main" val="21201983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836712"/>
            <a:ext cx="7595120"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四</a:t>
            </a:r>
            <a:r>
              <a:rPr lang="zh-TW" altLang="zh-TW" sz="4400" b="1" dirty="0" smtClean="0"/>
              <a:t>章</a:t>
            </a:r>
            <a:r>
              <a:rPr lang="en-US" altLang="zh-TW" sz="4400" b="1" dirty="0" smtClean="0"/>
              <a:t>  </a:t>
            </a:r>
            <a:r>
              <a:rPr lang="zh-TW" altLang="zh-TW" sz="4400" b="1" dirty="0"/>
              <a:t>國際貿易法</a:t>
            </a:r>
            <a:r>
              <a:rPr lang="zh-TW" altLang="zh-TW" sz="4400" b="1" dirty="0" smtClean="0"/>
              <a:t>的</a:t>
            </a:r>
            <a:r>
              <a:rPr lang="zh-TW" altLang="en-US" sz="4400" b="1" dirty="0" smtClean="0"/>
              <a:t>客</a:t>
            </a:r>
            <a:r>
              <a:rPr lang="zh-TW" altLang="zh-TW" sz="4400" b="1" dirty="0" smtClean="0"/>
              <a:t>體</a:t>
            </a:r>
            <a:r>
              <a:rPr lang="en-US" altLang="zh-TW" sz="4400" b="1" dirty="0"/>
              <a:t/>
            </a:r>
            <a:br>
              <a:rPr lang="en-US" altLang="zh-TW" sz="4400" b="1" dirty="0"/>
            </a:br>
            <a:r>
              <a:rPr lang="en-US" altLang="zh-TW" b="1" dirty="0"/>
              <a:t>         </a:t>
            </a:r>
            <a:r>
              <a:rPr lang="zh-TW" altLang="zh-TW" b="1" dirty="0" smtClean="0"/>
              <a:t>第</a:t>
            </a:r>
            <a:r>
              <a:rPr lang="zh-TW" altLang="en-US" b="1" dirty="0" smtClean="0"/>
              <a:t>一</a:t>
            </a:r>
            <a:r>
              <a:rPr lang="zh-TW" altLang="zh-TW" b="1" dirty="0" smtClean="0"/>
              <a:t>節</a:t>
            </a:r>
            <a:r>
              <a:rPr lang="zh-TW" altLang="zh-TW" b="1" dirty="0"/>
              <a:t>　</a:t>
            </a:r>
            <a:r>
              <a:rPr lang="zh-TW" altLang="en-US" b="1" dirty="0" smtClean="0"/>
              <a:t>商品貿易</a:t>
            </a:r>
            <a:r>
              <a:rPr lang="zh-TW" altLang="zh-TW" b="1" dirty="0"/>
              <a:t/>
            </a:r>
            <a:br>
              <a:rPr lang="zh-TW" altLang="zh-TW" b="1" dirty="0"/>
            </a:br>
            <a:r>
              <a:rPr lang="en-US" altLang="zh-TW" b="1" dirty="0" smtClean="0"/>
              <a:t>                 </a:t>
            </a:r>
            <a:r>
              <a:rPr lang="zh-TW" altLang="en-US" sz="3600" b="1" dirty="0" smtClean="0"/>
              <a:t>二</a:t>
            </a:r>
            <a:r>
              <a:rPr lang="zh-TW" altLang="zh-TW" sz="3600" b="1" dirty="0" smtClean="0"/>
              <a:t>、</a:t>
            </a:r>
            <a:r>
              <a:rPr lang="zh-TW" altLang="zh-TW" sz="3600" b="1" dirty="0"/>
              <a:t>貿易行政有關之商品分類</a:t>
            </a:r>
            <a:endParaRPr lang="zh-TW" altLang="en-US" sz="3600" b="1" dirty="0">
              <a:solidFill>
                <a:schemeClr val="tx1"/>
              </a:solidFill>
            </a:endParaRPr>
          </a:p>
        </p:txBody>
      </p:sp>
      <p:sp>
        <p:nvSpPr>
          <p:cNvPr id="3" name="文字版面配置區 2"/>
          <p:cNvSpPr>
            <a:spLocks noGrp="1"/>
          </p:cNvSpPr>
          <p:nvPr>
            <p:ph type="body" idx="1"/>
          </p:nvPr>
        </p:nvSpPr>
        <p:spPr>
          <a:xfrm>
            <a:off x="323528" y="2492896"/>
            <a:ext cx="8496944" cy="961256"/>
          </a:xfrm>
        </p:spPr>
        <p:txBody>
          <a:bodyPr>
            <a:noAutofit/>
          </a:bodyPr>
          <a:lstStyle/>
          <a:p>
            <a:r>
              <a:rPr lang="zh-TW" altLang="en-US" sz="2300" b="1" dirty="0" smtClean="0">
                <a:solidFill>
                  <a:schemeClr val="tx1"/>
                </a:solidFill>
              </a:rPr>
              <a:t>一、</a:t>
            </a:r>
            <a:r>
              <a:rPr lang="zh-TW" altLang="zh-TW" sz="2300" b="1" dirty="0">
                <a:solidFill>
                  <a:schemeClr val="tx1"/>
                </a:solidFill>
              </a:rPr>
              <a:t>貿易法第十一</a:t>
            </a:r>
            <a:r>
              <a:rPr lang="zh-TW" altLang="zh-TW" sz="2300" b="1" dirty="0" smtClean="0">
                <a:solidFill>
                  <a:schemeClr val="tx1"/>
                </a:solidFill>
              </a:rPr>
              <a:t>條</a:t>
            </a:r>
            <a:r>
              <a:rPr lang="en-US" altLang="zh-TW" sz="2300" b="1" dirty="0" smtClean="0">
                <a:solidFill>
                  <a:schemeClr val="tx1"/>
                </a:solidFill>
              </a:rPr>
              <a:t> : </a:t>
            </a:r>
            <a:r>
              <a:rPr lang="zh-TW" altLang="zh-TW" sz="2300" b="1" dirty="0" smtClean="0">
                <a:solidFill>
                  <a:schemeClr val="tx1"/>
                </a:solidFill>
              </a:rPr>
              <a:t>「</a:t>
            </a:r>
            <a:r>
              <a:rPr lang="zh-TW" altLang="zh-TW" sz="2300" b="1" dirty="0">
                <a:solidFill>
                  <a:schemeClr val="tx1"/>
                </a:solidFill>
              </a:rPr>
              <a:t>貨品應准許自由輸出入，</a:t>
            </a:r>
            <a:r>
              <a:rPr lang="zh-TW" altLang="zh-TW" sz="2300" b="1" dirty="0" smtClean="0">
                <a:solidFill>
                  <a:schemeClr val="tx1"/>
                </a:solidFill>
              </a:rPr>
              <a:t>但因國際條約、</a:t>
            </a:r>
            <a:endParaRPr lang="en-US" altLang="zh-TW" sz="2300" b="1" dirty="0" smtClean="0">
              <a:solidFill>
                <a:schemeClr val="tx1"/>
              </a:solidFill>
            </a:endParaRPr>
          </a:p>
          <a:p>
            <a:r>
              <a:rPr lang="en-US" altLang="zh-TW" sz="2300" b="1" dirty="0">
                <a:solidFill>
                  <a:schemeClr val="tx1"/>
                </a:solidFill>
              </a:rPr>
              <a:t> </a:t>
            </a:r>
            <a:r>
              <a:rPr lang="en-US" altLang="zh-TW" sz="2300" b="1" dirty="0" smtClean="0">
                <a:solidFill>
                  <a:schemeClr val="tx1"/>
                </a:solidFill>
              </a:rPr>
              <a:t>        </a:t>
            </a:r>
            <a:r>
              <a:rPr lang="zh-TW" altLang="zh-TW" sz="2300" b="1" dirty="0" smtClean="0">
                <a:solidFill>
                  <a:schemeClr val="tx1"/>
                </a:solidFill>
              </a:rPr>
              <a:t>貿易</a:t>
            </a:r>
            <a:r>
              <a:rPr lang="zh-TW" altLang="zh-TW" sz="2300" b="1" dirty="0">
                <a:solidFill>
                  <a:schemeClr val="tx1"/>
                </a:solidFill>
              </a:rPr>
              <a:t>協定或基於國防、治安、文化</a:t>
            </a:r>
            <a:r>
              <a:rPr lang="zh-TW" altLang="zh-TW" sz="2300" b="1" dirty="0" smtClean="0">
                <a:solidFill>
                  <a:schemeClr val="tx1"/>
                </a:solidFill>
              </a:rPr>
              <a:t>、衛生</a:t>
            </a:r>
            <a:r>
              <a:rPr lang="zh-TW" altLang="zh-TW" sz="2300" b="1" dirty="0">
                <a:solidFill>
                  <a:schemeClr val="tx1"/>
                </a:solidFill>
              </a:rPr>
              <a:t>、</a:t>
            </a:r>
            <a:r>
              <a:rPr lang="zh-TW" altLang="zh-TW" sz="2300" b="1" dirty="0" smtClean="0">
                <a:solidFill>
                  <a:schemeClr val="tx1"/>
                </a:solidFill>
              </a:rPr>
              <a:t>環境與生態保護</a:t>
            </a:r>
            <a:endParaRPr lang="en-US" altLang="zh-TW" sz="2300" b="1" dirty="0" smtClean="0">
              <a:solidFill>
                <a:schemeClr val="tx1"/>
              </a:solidFill>
            </a:endParaRPr>
          </a:p>
          <a:p>
            <a:r>
              <a:rPr lang="en-US" altLang="zh-TW" sz="2300" b="1" dirty="0">
                <a:solidFill>
                  <a:schemeClr val="tx1"/>
                </a:solidFill>
              </a:rPr>
              <a:t> </a:t>
            </a:r>
            <a:r>
              <a:rPr lang="en-US" altLang="zh-TW" sz="2300" b="1" dirty="0" smtClean="0">
                <a:solidFill>
                  <a:schemeClr val="tx1"/>
                </a:solidFill>
              </a:rPr>
              <a:t>        </a:t>
            </a:r>
            <a:r>
              <a:rPr lang="zh-TW" altLang="zh-TW" sz="2300" b="1" dirty="0" smtClean="0">
                <a:solidFill>
                  <a:schemeClr val="tx1"/>
                </a:solidFill>
              </a:rPr>
              <a:t>或</a:t>
            </a:r>
            <a:r>
              <a:rPr lang="zh-TW" altLang="zh-TW" sz="2300" b="1" dirty="0">
                <a:solidFill>
                  <a:schemeClr val="tx1"/>
                </a:solidFill>
              </a:rPr>
              <a:t>政策需要，得予限制。</a:t>
            </a:r>
            <a:r>
              <a:rPr lang="zh-TW" altLang="zh-TW" sz="2300" b="1" dirty="0" smtClean="0">
                <a:solidFill>
                  <a:schemeClr val="tx1"/>
                </a:solidFill>
              </a:rPr>
              <a:t>」</a:t>
            </a:r>
            <a:endParaRPr lang="en-US" altLang="zh-TW" sz="2300" b="1" dirty="0" smtClean="0">
              <a:solidFill>
                <a:schemeClr val="tx1"/>
              </a:solidFill>
            </a:endParaRPr>
          </a:p>
          <a:p>
            <a:r>
              <a:rPr lang="zh-TW" altLang="en-US" sz="2300" b="1" dirty="0" smtClean="0">
                <a:solidFill>
                  <a:schemeClr val="tx1"/>
                </a:solidFill>
              </a:rPr>
              <a:t>二、</a:t>
            </a:r>
            <a:r>
              <a:rPr lang="zh-TW" altLang="zh-TW" sz="2300" b="1" dirty="0" smtClean="0">
                <a:solidFill>
                  <a:schemeClr val="tx1"/>
                </a:solidFill>
              </a:rPr>
              <a:t>負面</a:t>
            </a:r>
            <a:r>
              <a:rPr lang="zh-TW" altLang="zh-TW" sz="2300" b="1" dirty="0">
                <a:solidFill>
                  <a:schemeClr val="tx1"/>
                </a:solidFill>
              </a:rPr>
              <a:t>表</a:t>
            </a:r>
            <a:r>
              <a:rPr lang="zh-TW" altLang="zh-TW" sz="2300" b="1" dirty="0" smtClean="0">
                <a:solidFill>
                  <a:schemeClr val="tx1"/>
                </a:solidFill>
              </a:rPr>
              <a:t>列</a:t>
            </a:r>
            <a:r>
              <a:rPr lang="en-US" altLang="zh-TW" sz="2300" b="1" dirty="0" smtClean="0">
                <a:solidFill>
                  <a:schemeClr val="tx1"/>
                </a:solidFill>
              </a:rPr>
              <a:t> : </a:t>
            </a:r>
            <a:r>
              <a:rPr lang="zh-TW" altLang="en-US" sz="2300" b="1" dirty="0" smtClean="0">
                <a:solidFill>
                  <a:schemeClr val="tx1"/>
                </a:solidFill>
              </a:rPr>
              <a:t>國</a:t>
            </a:r>
            <a:r>
              <a:rPr lang="zh-TW" altLang="zh-TW" sz="2300" b="1" dirty="0" smtClean="0">
                <a:solidFill>
                  <a:schemeClr val="tx1"/>
                </a:solidFill>
              </a:rPr>
              <a:t>貿</a:t>
            </a:r>
            <a:r>
              <a:rPr lang="zh-TW" altLang="en-US" sz="2300" b="1" dirty="0" smtClean="0">
                <a:solidFill>
                  <a:schemeClr val="tx1"/>
                </a:solidFill>
              </a:rPr>
              <a:t>局</a:t>
            </a:r>
            <a:r>
              <a:rPr lang="zh-TW" altLang="zh-TW" sz="2300" b="1" dirty="0" smtClean="0">
                <a:solidFill>
                  <a:schemeClr val="tx1"/>
                </a:solidFill>
              </a:rPr>
              <a:t>編</a:t>
            </a:r>
            <a:r>
              <a:rPr lang="zh-TW" altLang="zh-TW" sz="2300" b="1" dirty="0">
                <a:solidFill>
                  <a:schemeClr val="tx1"/>
                </a:solidFill>
              </a:rPr>
              <a:t>製並公告「限制輸出、入</a:t>
            </a:r>
            <a:r>
              <a:rPr lang="zh-TW" altLang="zh-TW" sz="2300" b="1" dirty="0" smtClean="0">
                <a:solidFill>
                  <a:schemeClr val="tx1"/>
                </a:solidFill>
              </a:rPr>
              <a:t>貨品</a:t>
            </a:r>
            <a:r>
              <a:rPr lang="zh-TW" altLang="zh-TW" sz="2300" b="1" dirty="0">
                <a:solidFill>
                  <a:schemeClr val="tx1"/>
                </a:solidFill>
              </a:rPr>
              <a:t>表」</a:t>
            </a:r>
            <a:r>
              <a:rPr lang="zh-TW" altLang="zh-TW" sz="2300" b="1" dirty="0" smtClean="0">
                <a:solidFill>
                  <a:schemeClr val="tx1"/>
                </a:solidFill>
              </a:rPr>
              <a:t>，凡</a:t>
            </a:r>
            <a:endParaRPr lang="en-US" altLang="zh-TW" sz="2300" b="1" dirty="0" smtClean="0">
              <a:solidFill>
                <a:schemeClr val="tx1"/>
              </a:solidFill>
            </a:endParaRPr>
          </a:p>
          <a:p>
            <a:r>
              <a:rPr lang="en-US" altLang="zh-TW" sz="2300" b="1" dirty="0">
                <a:solidFill>
                  <a:schemeClr val="tx1"/>
                </a:solidFill>
              </a:rPr>
              <a:t> </a:t>
            </a:r>
            <a:r>
              <a:rPr lang="en-US" altLang="zh-TW" sz="2300" b="1" dirty="0" smtClean="0">
                <a:solidFill>
                  <a:schemeClr val="tx1"/>
                </a:solidFill>
              </a:rPr>
              <a:t>        </a:t>
            </a:r>
            <a:r>
              <a:rPr lang="zh-TW" altLang="zh-TW" sz="2300" b="1" dirty="0" smtClean="0">
                <a:solidFill>
                  <a:schemeClr val="tx1"/>
                </a:solidFill>
              </a:rPr>
              <a:t>未</a:t>
            </a:r>
            <a:r>
              <a:rPr lang="zh-TW" altLang="zh-TW" sz="2300" b="1" dirty="0">
                <a:solidFill>
                  <a:schemeClr val="tx1"/>
                </a:solidFill>
              </a:rPr>
              <a:t>列入該表貨品，均准自由輸出</a:t>
            </a:r>
            <a:r>
              <a:rPr lang="zh-TW" altLang="zh-TW" sz="2300" b="1" dirty="0" smtClean="0">
                <a:solidFill>
                  <a:schemeClr val="tx1"/>
                </a:solidFill>
              </a:rPr>
              <a:t>入</a:t>
            </a:r>
            <a:r>
              <a:rPr lang="en-US" altLang="zh-TW" sz="2300" b="1" dirty="0" smtClean="0">
                <a:solidFill>
                  <a:schemeClr val="tx1"/>
                </a:solidFill>
              </a:rPr>
              <a:t>(</a:t>
            </a:r>
            <a:r>
              <a:rPr lang="zh-TW" altLang="zh-TW" sz="2300" b="1" dirty="0">
                <a:solidFill>
                  <a:schemeClr val="tx1"/>
                </a:solidFill>
              </a:rPr>
              <a:t>原則准許，例外</a:t>
            </a:r>
            <a:r>
              <a:rPr lang="zh-TW" altLang="zh-TW" sz="2300" b="1" dirty="0" smtClean="0">
                <a:solidFill>
                  <a:schemeClr val="tx1"/>
                </a:solidFill>
              </a:rPr>
              <a:t>限制</a:t>
            </a:r>
            <a:r>
              <a:rPr lang="en-US" altLang="zh-TW" sz="2300" b="1" dirty="0" smtClean="0">
                <a:solidFill>
                  <a:schemeClr val="tx1"/>
                </a:solidFill>
              </a:rPr>
              <a:t>)</a:t>
            </a:r>
            <a:r>
              <a:rPr lang="zh-TW" altLang="zh-TW" sz="2300" b="1" dirty="0" smtClean="0">
                <a:solidFill>
                  <a:schemeClr val="tx1"/>
                </a:solidFill>
              </a:rPr>
              <a:t>。</a:t>
            </a:r>
            <a:endParaRPr lang="en-US" altLang="zh-TW" sz="2300" b="1" dirty="0" smtClean="0">
              <a:solidFill>
                <a:schemeClr val="tx1"/>
              </a:solidFill>
            </a:endParaRPr>
          </a:p>
          <a:p>
            <a:r>
              <a:rPr lang="zh-TW" altLang="en-US" sz="2300" b="1" dirty="0" smtClean="0">
                <a:solidFill>
                  <a:schemeClr val="tx1"/>
                </a:solidFill>
              </a:rPr>
              <a:t>三、</a:t>
            </a:r>
            <a:r>
              <a:rPr lang="zh-TW" altLang="zh-TW" sz="2300" b="1" dirty="0">
                <a:solidFill>
                  <a:schemeClr val="tx1"/>
                </a:solidFill>
              </a:rPr>
              <a:t>限制輸出貨品</a:t>
            </a:r>
            <a:r>
              <a:rPr lang="zh-TW" altLang="zh-TW" sz="2300" b="1" dirty="0" smtClean="0">
                <a:solidFill>
                  <a:schemeClr val="tx1"/>
                </a:solidFill>
              </a:rPr>
              <a:t>表</a:t>
            </a:r>
            <a:r>
              <a:rPr lang="en-US" altLang="zh-TW" sz="2300" b="1" dirty="0" smtClean="0">
                <a:solidFill>
                  <a:schemeClr val="tx1"/>
                </a:solidFill>
              </a:rPr>
              <a:t> : </a:t>
            </a:r>
            <a:r>
              <a:rPr lang="en-US" altLang="zh-TW" sz="2300" b="1" dirty="0" err="1" smtClean="0">
                <a:solidFill>
                  <a:schemeClr val="tx1"/>
                </a:solidFill>
              </a:rPr>
              <a:t>C.C.C.Code</a:t>
            </a:r>
            <a:r>
              <a:rPr lang="zh-TW" altLang="zh-TW" sz="2300" b="1" dirty="0">
                <a:solidFill>
                  <a:schemeClr val="tx1"/>
                </a:solidFill>
              </a:rPr>
              <a:t> 「輸出規定」欄標示「</a:t>
            </a:r>
            <a:r>
              <a:rPr lang="zh-TW" altLang="zh-TW" sz="2300" b="1" dirty="0" smtClean="0">
                <a:solidFill>
                  <a:schemeClr val="tx1"/>
                </a:solidFill>
              </a:rPr>
              <a:t>輸出規</a:t>
            </a:r>
            <a:endParaRPr lang="en-US" altLang="zh-TW" sz="2300" b="1" dirty="0" smtClean="0">
              <a:solidFill>
                <a:schemeClr val="tx1"/>
              </a:solidFill>
            </a:endParaRPr>
          </a:p>
          <a:p>
            <a:r>
              <a:rPr lang="en-US" altLang="zh-TW" sz="2300" b="1" dirty="0">
                <a:solidFill>
                  <a:schemeClr val="tx1"/>
                </a:solidFill>
              </a:rPr>
              <a:t> </a:t>
            </a:r>
            <a:r>
              <a:rPr lang="en-US" altLang="zh-TW" sz="2300" b="1" dirty="0" smtClean="0">
                <a:solidFill>
                  <a:schemeClr val="tx1"/>
                </a:solidFill>
              </a:rPr>
              <a:t>                    </a:t>
            </a:r>
            <a:r>
              <a:rPr lang="zh-TW" altLang="zh-TW" sz="2300" b="1" dirty="0" smtClean="0">
                <a:solidFill>
                  <a:schemeClr val="tx1"/>
                </a:solidFill>
              </a:rPr>
              <a:t>定</a:t>
            </a:r>
            <a:r>
              <a:rPr lang="zh-TW" altLang="zh-TW" sz="2300" b="1" dirty="0">
                <a:solidFill>
                  <a:schemeClr val="tx1"/>
                </a:solidFill>
              </a:rPr>
              <a:t>代號」，並另編「輸出規定代號說明」搭配使用。</a:t>
            </a:r>
            <a:endParaRPr lang="en-US" altLang="zh-TW" sz="2300" b="1" dirty="0" smtClean="0">
              <a:solidFill>
                <a:schemeClr val="tx1"/>
              </a:solidFill>
            </a:endParaRPr>
          </a:p>
          <a:p>
            <a:r>
              <a:rPr lang="en-US" altLang="zh-TW" sz="2300" b="1" dirty="0">
                <a:solidFill>
                  <a:schemeClr val="tx1"/>
                </a:solidFill>
              </a:rPr>
              <a:t> </a:t>
            </a:r>
            <a:r>
              <a:rPr lang="en-US" altLang="zh-TW" sz="2300" b="1" dirty="0" smtClean="0">
                <a:solidFill>
                  <a:schemeClr val="tx1"/>
                </a:solidFill>
              </a:rPr>
              <a:t> (</a:t>
            </a:r>
            <a:r>
              <a:rPr lang="zh-TW" altLang="en-US" sz="2300" b="1" dirty="0" smtClean="0">
                <a:solidFill>
                  <a:schemeClr val="tx1"/>
                </a:solidFill>
              </a:rPr>
              <a:t>一</a:t>
            </a:r>
            <a:r>
              <a:rPr lang="en-US" altLang="zh-TW" sz="2300" b="1" dirty="0" smtClean="0">
                <a:solidFill>
                  <a:schemeClr val="tx1"/>
                </a:solidFill>
              </a:rPr>
              <a:t>)</a:t>
            </a:r>
            <a:r>
              <a:rPr lang="zh-TW" altLang="zh-TW" sz="2300" b="1" dirty="0" smtClean="0">
                <a:solidFill>
                  <a:schemeClr val="tx1"/>
                </a:solidFill>
              </a:rPr>
              <a:t>表一</a:t>
            </a:r>
            <a:r>
              <a:rPr lang="en-US" altLang="zh-TW" sz="2300" b="1" dirty="0" smtClean="0">
                <a:solidFill>
                  <a:schemeClr val="tx1"/>
                </a:solidFill>
              </a:rPr>
              <a:t> : </a:t>
            </a:r>
            <a:r>
              <a:rPr lang="zh-TW" altLang="zh-TW" sz="2300" b="1" dirty="0" smtClean="0">
                <a:solidFill>
                  <a:schemeClr val="tx1"/>
                </a:solidFill>
              </a:rPr>
              <a:t>管制</a:t>
            </a:r>
            <a:r>
              <a:rPr lang="zh-TW" altLang="zh-TW" sz="2300" b="1" dirty="0">
                <a:solidFill>
                  <a:schemeClr val="tx1"/>
                </a:solidFill>
              </a:rPr>
              <a:t>輸出之</a:t>
            </a:r>
            <a:r>
              <a:rPr lang="zh-TW" altLang="zh-TW" sz="2300" b="1" dirty="0" smtClean="0">
                <a:solidFill>
                  <a:schemeClr val="tx1"/>
                </a:solidFill>
              </a:rPr>
              <a:t>貨品</a:t>
            </a:r>
            <a:r>
              <a:rPr lang="zh-TW" altLang="en-US" sz="2300" b="1" dirty="0" smtClean="0">
                <a:solidFill>
                  <a:schemeClr val="tx1"/>
                </a:solidFill>
              </a:rPr>
              <a:t>，</a:t>
            </a:r>
            <a:r>
              <a:rPr lang="zh-TW" altLang="zh-TW" sz="2300" b="1" dirty="0">
                <a:solidFill>
                  <a:schemeClr val="tx1"/>
                </a:solidFill>
              </a:rPr>
              <a:t>原則上均不准出口。</a:t>
            </a:r>
            <a:r>
              <a:rPr lang="zh-TW" altLang="zh-TW" sz="2300" b="1" dirty="0" smtClean="0">
                <a:solidFill>
                  <a:schemeClr val="tx1"/>
                </a:solidFill>
              </a:rPr>
              <a:t>但有特殊</a:t>
            </a:r>
            <a:endParaRPr lang="en-US" altLang="zh-TW" sz="2300" b="1" dirty="0" smtClean="0">
              <a:solidFill>
                <a:schemeClr val="tx1"/>
              </a:solidFill>
            </a:endParaRPr>
          </a:p>
          <a:p>
            <a:r>
              <a:rPr lang="en-US" altLang="zh-TW" sz="2300" b="1" dirty="0">
                <a:solidFill>
                  <a:schemeClr val="tx1"/>
                </a:solidFill>
              </a:rPr>
              <a:t> </a:t>
            </a:r>
            <a:r>
              <a:rPr lang="en-US" altLang="zh-TW" sz="2300" b="1" dirty="0" smtClean="0">
                <a:solidFill>
                  <a:schemeClr val="tx1"/>
                </a:solidFill>
              </a:rPr>
              <a:t>                     </a:t>
            </a:r>
            <a:r>
              <a:rPr lang="zh-TW" altLang="zh-TW" sz="2300" b="1" dirty="0" smtClean="0">
                <a:solidFill>
                  <a:schemeClr val="tx1"/>
                </a:solidFill>
              </a:rPr>
              <a:t>理由</a:t>
            </a:r>
            <a:r>
              <a:rPr lang="zh-TW" altLang="zh-TW" sz="2300" b="1" dirty="0">
                <a:solidFill>
                  <a:schemeClr val="tx1"/>
                </a:solidFill>
              </a:rPr>
              <a:t>者仍可提出申請，</a:t>
            </a:r>
            <a:r>
              <a:rPr lang="zh-TW" altLang="zh-TW" sz="2300" b="1" dirty="0" smtClean="0">
                <a:solidFill>
                  <a:schemeClr val="tx1"/>
                </a:solidFill>
              </a:rPr>
              <a:t>由</a:t>
            </a:r>
            <a:r>
              <a:rPr lang="zh-TW" altLang="en-US" sz="2300" b="1" dirty="0" smtClean="0">
                <a:solidFill>
                  <a:schemeClr val="tx1"/>
                </a:solidFill>
              </a:rPr>
              <a:t>國</a:t>
            </a:r>
            <a:r>
              <a:rPr lang="zh-TW" altLang="zh-TW" sz="2300" b="1" dirty="0" smtClean="0">
                <a:solidFill>
                  <a:schemeClr val="tx1"/>
                </a:solidFill>
              </a:rPr>
              <a:t>貿局個案處理</a:t>
            </a:r>
            <a:r>
              <a:rPr lang="zh-TW" altLang="en-US" sz="2300" b="1" dirty="0" smtClean="0">
                <a:solidFill>
                  <a:schemeClr val="tx1"/>
                </a:solidFill>
              </a:rPr>
              <a:t>。</a:t>
            </a:r>
            <a:endParaRPr lang="en-US" altLang="zh-TW" sz="2300" b="1" dirty="0" smtClean="0">
              <a:solidFill>
                <a:schemeClr val="tx1"/>
              </a:solidFill>
            </a:endParaRPr>
          </a:p>
          <a:p>
            <a:r>
              <a:rPr lang="en-US" altLang="zh-TW" sz="2300" b="1" dirty="0">
                <a:solidFill>
                  <a:schemeClr val="tx1"/>
                </a:solidFill>
              </a:rPr>
              <a:t> </a:t>
            </a:r>
            <a:r>
              <a:rPr lang="en-US" altLang="zh-TW" sz="2300" b="1" dirty="0" smtClean="0">
                <a:solidFill>
                  <a:schemeClr val="tx1"/>
                </a:solidFill>
              </a:rPr>
              <a:t> (</a:t>
            </a:r>
            <a:r>
              <a:rPr lang="zh-TW" altLang="en-US" sz="2300" b="1" dirty="0" smtClean="0">
                <a:solidFill>
                  <a:schemeClr val="tx1"/>
                </a:solidFill>
              </a:rPr>
              <a:t>二</a:t>
            </a:r>
            <a:r>
              <a:rPr lang="en-US" altLang="zh-TW" sz="2300" b="1" dirty="0" smtClean="0">
                <a:solidFill>
                  <a:schemeClr val="tx1"/>
                </a:solidFill>
              </a:rPr>
              <a:t>)</a:t>
            </a:r>
            <a:r>
              <a:rPr lang="zh-TW" altLang="zh-TW" sz="2300" b="1" dirty="0" smtClean="0">
                <a:solidFill>
                  <a:schemeClr val="tx1"/>
                </a:solidFill>
              </a:rPr>
              <a:t>表二</a:t>
            </a:r>
            <a:r>
              <a:rPr lang="en-US" altLang="zh-TW" sz="2300" b="1" dirty="0" smtClean="0">
                <a:solidFill>
                  <a:schemeClr val="tx1"/>
                </a:solidFill>
              </a:rPr>
              <a:t> : </a:t>
            </a:r>
            <a:r>
              <a:rPr lang="zh-TW" altLang="zh-TW" sz="2300" b="1" dirty="0" smtClean="0">
                <a:solidFill>
                  <a:schemeClr val="tx1"/>
                </a:solidFill>
              </a:rPr>
              <a:t>有</a:t>
            </a:r>
            <a:r>
              <a:rPr lang="zh-TW" altLang="zh-TW" sz="2300" b="1" dirty="0">
                <a:solidFill>
                  <a:schemeClr val="tx1"/>
                </a:solidFill>
              </a:rPr>
              <a:t>條件准許輸出之貨品</a:t>
            </a:r>
            <a:r>
              <a:rPr lang="zh-TW" altLang="zh-TW" sz="2300" b="1" dirty="0" smtClean="0">
                <a:solidFill>
                  <a:schemeClr val="tx1"/>
                </a:solidFill>
              </a:rPr>
              <a:t>，</a:t>
            </a:r>
            <a:r>
              <a:rPr lang="zh-TW" altLang="zh-TW" sz="2300" b="1" dirty="0">
                <a:solidFill>
                  <a:schemeClr val="tx1"/>
                </a:solidFill>
              </a:rPr>
              <a:t>出口</a:t>
            </a:r>
            <a:r>
              <a:rPr lang="zh-TW" altLang="zh-TW" sz="2300" b="1" dirty="0" smtClean="0">
                <a:solidFill>
                  <a:schemeClr val="tx1"/>
                </a:solidFill>
              </a:rPr>
              <a:t>人要獲准</a:t>
            </a:r>
            <a:r>
              <a:rPr lang="zh-TW" altLang="zh-TW" sz="2300" b="1" dirty="0">
                <a:solidFill>
                  <a:schemeClr val="tx1"/>
                </a:solidFill>
              </a:rPr>
              <a:t>簽證。</a:t>
            </a:r>
            <a:endParaRPr lang="en-US" altLang="zh-TW" sz="2300" b="1" dirty="0" smtClean="0">
              <a:solidFill>
                <a:schemeClr val="tx1"/>
              </a:solidFill>
            </a:endParaRPr>
          </a:p>
        </p:txBody>
      </p:sp>
    </p:spTree>
    <p:extLst>
      <p:ext uri="{BB962C8B-B14F-4D97-AF65-F5344CB8AC3E}">
        <p14:creationId xmlns:p14="http://schemas.microsoft.com/office/powerpoint/2010/main" val="20658710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836712"/>
            <a:ext cx="7595120"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四</a:t>
            </a:r>
            <a:r>
              <a:rPr lang="zh-TW" altLang="zh-TW" sz="4400" b="1" dirty="0" smtClean="0"/>
              <a:t>章</a:t>
            </a:r>
            <a:r>
              <a:rPr lang="en-US" altLang="zh-TW" sz="4400" b="1" dirty="0" smtClean="0"/>
              <a:t>  </a:t>
            </a:r>
            <a:r>
              <a:rPr lang="zh-TW" altLang="zh-TW" sz="4400" b="1" dirty="0"/>
              <a:t>國際貿易法</a:t>
            </a:r>
            <a:r>
              <a:rPr lang="zh-TW" altLang="zh-TW" sz="4400" b="1" dirty="0" smtClean="0"/>
              <a:t>的</a:t>
            </a:r>
            <a:r>
              <a:rPr lang="zh-TW" altLang="en-US" sz="4400" b="1" dirty="0" smtClean="0"/>
              <a:t>客</a:t>
            </a:r>
            <a:r>
              <a:rPr lang="zh-TW" altLang="zh-TW" sz="4400" b="1" dirty="0" smtClean="0"/>
              <a:t>體</a:t>
            </a:r>
            <a:r>
              <a:rPr lang="en-US" altLang="zh-TW" sz="4400" b="1" dirty="0"/>
              <a:t/>
            </a:r>
            <a:br>
              <a:rPr lang="en-US" altLang="zh-TW" sz="4400" b="1" dirty="0"/>
            </a:br>
            <a:r>
              <a:rPr lang="en-US" altLang="zh-TW" b="1" dirty="0"/>
              <a:t>         </a:t>
            </a:r>
            <a:r>
              <a:rPr lang="zh-TW" altLang="zh-TW" b="1" dirty="0" smtClean="0"/>
              <a:t>第</a:t>
            </a:r>
            <a:r>
              <a:rPr lang="zh-TW" altLang="en-US" b="1" dirty="0" smtClean="0"/>
              <a:t>一</a:t>
            </a:r>
            <a:r>
              <a:rPr lang="zh-TW" altLang="zh-TW" b="1" dirty="0" smtClean="0"/>
              <a:t>節</a:t>
            </a:r>
            <a:r>
              <a:rPr lang="zh-TW" altLang="zh-TW" b="1" dirty="0"/>
              <a:t>　</a:t>
            </a:r>
            <a:r>
              <a:rPr lang="zh-TW" altLang="en-US" b="1" dirty="0" smtClean="0"/>
              <a:t>商品貿易</a:t>
            </a:r>
            <a:r>
              <a:rPr lang="zh-TW" altLang="zh-TW" b="1" dirty="0"/>
              <a:t/>
            </a:r>
            <a:br>
              <a:rPr lang="zh-TW" altLang="zh-TW" b="1" dirty="0"/>
            </a:br>
            <a:r>
              <a:rPr lang="en-US" altLang="zh-TW" b="1" dirty="0" smtClean="0"/>
              <a:t>                 </a:t>
            </a:r>
            <a:r>
              <a:rPr lang="zh-TW" altLang="en-US" sz="3600" b="1" dirty="0" smtClean="0"/>
              <a:t>二</a:t>
            </a:r>
            <a:r>
              <a:rPr lang="zh-TW" altLang="zh-TW" sz="3600" b="1" dirty="0" smtClean="0"/>
              <a:t>、</a:t>
            </a:r>
            <a:r>
              <a:rPr lang="zh-TW" altLang="zh-TW" sz="3600" b="1" dirty="0"/>
              <a:t>貿易行政有關之商品分類</a:t>
            </a:r>
            <a:endParaRPr lang="zh-TW" altLang="en-US" sz="3600" b="1" dirty="0">
              <a:solidFill>
                <a:schemeClr val="tx1"/>
              </a:solidFill>
            </a:endParaRPr>
          </a:p>
        </p:txBody>
      </p:sp>
      <p:sp>
        <p:nvSpPr>
          <p:cNvPr id="3" name="文字版面配置區 2"/>
          <p:cNvSpPr>
            <a:spLocks noGrp="1"/>
          </p:cNvSpPr>
          <p:nvPr>
            <p:ph type="body" idx="1"/>
          </p:nvPr>
        </p:nvSpPr>
        <p:spPr>
          <a:xfrm>
            <a:off x="323528" y="2708920"/>
            <a:ext cx="8496944" cy="961256"/>
          </a:xfrm>
        </p:spPr>
        <p:txBody>
          <a:bodyPr>
            <a:noAutofit/>
          </a:bodyPr>
          <a:lstStyle/>
          <a:p>
            <a:r>
              <a:rPr lang="zh-TW" altLang="en-US" sz="2800" b="1" dirty="0" smtClean="0">
                <a:solidFill>
                  <a:schemeClr val="tx1"/>
                </a:solidFill>
              </a:rPr>
              <a:t>三、</a:t>
            </a:r>
            <a:r>
              <a:rPr lang="zh-TW" altLang="zh-TW" sz="2800" b="1" dirty="0">
                <a:solidFill>
                  <a:schemeClr val="tx1"/>
                </a:solidFill>
              </a:rPr>
              <a:t>限制</a:t>
            </a:r>
            <a:r>
              <a:rPr lang="zh-TW" altLang="zh-TW" sz="2800" b="1" dirty="0" smtClean="0">
                <a:solidFill>
                  <a:schemeClr val="tx1"/>
                </a:solidFill>
              </a:rPr>
              <a:t>輸</a:t>
            </a:r>
            <a:r>
              <a:rPr lang="zh-TW" altLang="en-US" sz="2800" b="1" dirty="0" smtClean="0">
                <a:solidFill>
                  <a:schemeClr val="tx1"/>
                </a:solidFill>
              </a:rPr>
              <a:t>入</a:t>
            </a:r>
            <a:r>
              <a:rPr lang="zh-TW" altLang="zh-TW" sz="2800" b="1" dirty="0" smtClean="0">
                <a:solidFill>
                  <a:schemeClr val="tx1"/>
                </a:solidFill>
              </a:rPr>
              <a:t>貨品表</a:t>
            </a:r>
            <a:r>
              <a:rPr lang="en-US" altLang="zh-TW" sz="2800" b="1" dirty="0" smtClean="0">
                <a:solidFill>
                  <a:schemeClr val="tx1"/>
                </a:solidFill>
              </a:rPr>
              <a:t> : </a:t>
            </a:r>
            <a:r>
              <a:rPr lang="en-US" altLang="zh-TW" sz="2800" b="1" dirty="0" err="1" smtClean="0">
                <a:solidFill>
                  <a:schemeClr val="tx1"/>
                </a:solidFill>
              </a:rPr>
              <a:t>C.C.C.Code</a:t>
            </a:r>
            <a:r>
              <a:rPr lang="zh-TW" altLang="zh-TW" sz="2800" b="1" dirty="0">
                <a:solidFill>
                  <a:schemeClr val="tx1"/>
                </a:solidFill>
              </a:rPr>
              <a:t> 「</a:t>
            </a:r>
            <a:r>
              <a:rPr lang="zh-TW" altLang="zh-TW" sz="2800" b="1" dirty="0" smtClean="0">
                <a:solidFill>
                  <a:schemeClr val="tx1"/>
                </a:solidFill>
              </a:rPr>
              <a:t>輸</a:t>
            </a:r>
            <a:r>
              <a:rPr lang="zh-TW" altLang="en-US" sz="2800" b="1" dirty="0" smtClean="0">
                <a:solidFill>
                  <a:schemeClr val="tx1"/>
                </a:solidFill>
              </a:rPr>
              <a:t>入</a:t>
            </a:r>
            <a:r>
              <a:rPr lang="zh-TW" altLang="zh-TW" sz="2800" b="1" dirty="0" smtClean="0">
                <a:solidFill>
                  <a:schemeClr val="tx1"/>
                </a:solidFill>
              </a:rPr>
              <a:t>規定</a:t>
            </a:r>
            <a:r>
              <a:rPr lang="zh-TW" altLang="zh-TW" sz="2800" b="1" dirty="0">
                <a:solidFill>
                  <a:schemeClr val="tx1"/>
                </a:solidFill>
              </a:rPr>
              <a:t>」欄</a:t>
            </a:r>
            <a:r>
              <a:rPr lang="zh-TW" altLang="zh-TW" sz="2800" b="1" dirty="0" smtClean="0">
                <a:solidFill>
                  <a:schemeClr val="tx1"/>
                </a:solidFill>
              </a:rPr>
              <a:t>標</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示</a:t>
            </a:r>
            <a:r>
              <a:rPr lang="zh-TW" altLang="zh-TW" sz="2800" b="1" dirty="0">
                <a:solidFill>
                  <a:schemeClr val="tx1"/>
                </a:solidFill>
              </a:rPr>
              <a:t>「</a:t>
            </a:r>
            <a:r>
              <a:rPr lang="zh-TW" altLang="zh-TW" sz="2800" b="1" dirty="0" smtClean="0">
                <a:solidFill>
                  <a:schemeClr val="tx1"/>
                </a:solidFill>
              </a:rPr>
              <a:t>輸出規定</a:t>
            </a:r>
            <a:r>
              <a:rPr lang="zh-TW" altLang="zh-TW" sz="2800" b="1" dirty="0">
                <a:solidFill>
                  <a:schemeClr val="tx1"/>
                </a:solidFill>
              </a:rPr>
              <a:t>代號」，並另編「</a:t>
            </a:r>
            <a:r>
              <a:rPr lang="zh-TW" altLang="zh-TW" sz="2800" b="1" dirty="0" smtClean="0">
                <a:solidFill>
                  <a:schemeClr val="tx1"/>
                </a:solidFill>
              </a:rPr>
              <a:t>輸</a:t>
            </a:r>
            <a:r>
              <a:rPr lang="zh-TW" altLang="en-US" sz="2800" b="1" dirty="0" smtClean="0">
                <a:solidFill>
                  <a:schemeClr val="tx1"/>
                </a:solidFill>
              </a:rPr>
              <a:t>入</a:t>
            </a:r>
            <a:r>
              <a:rPr lang="zh-TW" altLang="zh-TW" sz="2800" b="1" dirty="0" smtClean="0">
                <a:solidFill>
                  <a:schemeClr val="tx1"/>
                </a:solidFill>
              </a:rPr>
              <a:t>規定</a:t>
            </a:r>
            <a:r>
              <a:rPr lang="zh-TW" altLang="zh-TW" sz="2800" b="1" dirty="0">
                <a:solidFill>
                  <a:schemeClr val="tx1"/>
                </a:solidFill>
              </a:rPr>
              <a:t>代號</a:t>
            </a:r>
            <a:r>
              <a:rPr lang="zh-TW" altLang="zh-TW" sz="2800" b="1" dirty="0" smtClean="0">
                <a:solidFill>
                  <a:schemeClr val="tx1"/>
                </a:solidFill>
              </a:rPr>
              <a:t>說</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明</a:t>
            </a:r>
            <a:r>
              <a:rPr lang="zh-TW" altLang="zh-TW" sz="2800" b="1" dirty="0">
                <a:solidFill>
                  <a:schemeClr val="tx1"/>
                </a:solidFill>
              </a:rPr>
              <a:t>」搭配使用。</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en-US" sz="2800" b="1" dirty="0" smtClean="0">
                <a:solidFill>
                  <a:schemeClr val="tx1"/>
                </a:solidFill>
              </a:rPr>
              <a:t>一</a:t>
            </a:r>
            <a:r>
              <a:rPr lang="en-US" altLang="zh-TW" sz="2800" b="1" dirty="0" smtClean="0">
                <a:solidFill>
                  <a:schemeClr val="tx1"/>
                </a:solidFill>
              </a:rPr>
              <a:t>)</a:t>
            </a:r>
            <a:r>
              <a:rPr lang="zh-TW" altLang="zh-TW" sz="2800" b="1" dirty="0" smtClean="0">
                <a:solidFill>
                  <a:schemeClr val="tx1"/>
                </a:solidFill>
              </a:rPr>
              <a:t>表一</a:t>
            </a:r>
            <a:r>
              <a:rPr lang="en-US" altLang="zh-TW" sz="2800" b="1" dirty="0" smtClean="0">
                <a:solidFill>
                  <a:schemeClr val="tx1"/>
                </a:solidFill>
              </a:rPr>
              <a:t> :</a:t>
            </a:r>
            <a:r>
              <a:rPr lang="zh-TW" altLang="zh-TW" sz="2800" b="1" dirty="0">
                <a:solidFill>
                  <a:schemeClr val="tx1"/>
                </a:solidFill>
              </a:rPr>
              <a:t>為管制輸入貨品</a:t>
            </a:r>
            <a:r>
              <a:rPr lang="zh-TW" altLang="zh-TW" sz="2800" b="1" dirty="0" smtClean="0">
                <a:solidFill>
                  <a:schemeClr val="tx1"/>
                </a:solidFill>
              </a:rPr>
              <a:t>。非經國貿局專案</a:t>
            </a:r>
            <a:r>
              <a:rPr lang="zh-TW" altLang="zh-TW" sz="2800" b="1" dirty="0">
                <a:solidFill>
                  <a:schemeClr val="tx1"/>
                </a:solidFill>
              </a:rPr>
              <a:t>核准</a:t>
            </a:r>
            <a:r>
              <a:rPr lang="zh-TW" altLang="zh-TW" sz="2800" b="1" dirty="0" smtClean="0">
                <a:solidFill>
                  <a:schemeClr val="tx1"/>
                </a:solidFill>
              </a:rPr>
              <a:t>發</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給</a:t>
            </a:r>
            <a:r>
              <a:rPr lang="zh-TW" altLang="zh-TW" sz="2800" b="1" dirty="0">
                <a:solidFill>
                  <a:schemeClr val="tx1"/>
                </a:solidFill>
              </a:rPr>
              <a:t>輸入</a:t>
            </a:r>
            <a:r>
              <a:rPr lang="zh-TW" altLang="zh-TW" sz="2800" b="1" dirty="0" smtClean="0">
                <a:solidFill>
                  <a:schemeClr val="tx1"/>
                </a:solidFill>
              </a:rPr>
              <a:t>許可證</a:t>
            </a:r>
            <a:r>
              <a:rPr lang="zh-TW" altLang="zh-TW" sz="2800" b="1" dirty="0">
                <a:solidFill>
                  <a:schemeClr val="tx1"/>
                </a:solidFill>
              </a:rPr>
              <a:t>，不得輸入</a:t>
            </a:r>
            <a:r>
              <a:rPr lang="zh-TW" altLang="zh-TW" sz="2800" b="1" dirty="0" smtClean="0">
                <a:solidFill>
                  <a:schemeClr val="tx1"/>
                </a:solidFill>
              </a:rPr>
              <a:t>。</a:t>
            </a:r>
            <a:endParaRPr lang="en-US" altLang="zh-TW" sz="2800" b="1" dirty="0" smtClean="0">
              <a:solidFill>
                <a:schemeClr val="tx1"/>
              </a:solidFill>
            </a:endParaRPr>
          </a:p>
          <a:p>
            <a:r>
              <a:rPr lang="en-US" altLang="zh-TW" sz="2800" b="1" dirty="0" smtClean="0">
                <a:solidFill>
                  <a:schemeClr val="tx1"/>
                </a:solidFill>
              </a:rPr>
              <a:t>  (</a:t>
            </a:r>
            <a:r>
              <a:rPr lang="zh-TW" altLang="en-US" sz="2800" b="1" dirty="0" smtClean="0">
                <a:solidFill>
                  <a:schemeClr val="tx1"/>
                </a:solidFill>
              </a:rPr>
              <a:t>二</a:t>
            </a:r>
            <a:r>
              <a:rPr lang="en-US" altLang="zh-TW" sz="2800" b="1" dirty="0" smtClean="0">
                <a:solidFill>
                  <a:schemeClr val="tx1"/>
                </a:solidFill>
              </a:rPr>
              <a:t>)</a:t>
            </a:r>
            <a:r>
              <a:rPr lang="zh-TW" altLang="zh-TW" sz="2800" b="1" dirty="0" smtClean="0">
                <a:solidFill>
                  <a:schemeClr val="tx1"/>
                </a:solidFill>
              </a:rPr>
              <a:t>表二</a:t>
            </a:r>
            <a:r>
              <a:rPr lang="en-US" altLang="zh-TW" sz="2800" b="1" dirty="0" smtClean="0">
                <a:solidFill>
                  <a:schemeClr val="tx1"/>
                </a:solidFill>
              </a:rPr>
              <a:t> :</a:t>
            </a:r>
            <a:r>
              <a:rPr lang="zh-TW" altLang="zh-TW" sz="2800" b="1" dirty="0">
                <a:solidFill>
                  <a:schemeClr val="tx1"/>
                </a:solidFill>
              </a:rPr>
              <a:t>有條件准許輸入貨品</a:t>
            </a:r>
            <a:r>
              <a:rPr lang="zh-TW" altLang="zh-TW" sz="2800" b="1" dirty="0" smtClean="0">
                <a:solidFill>
                  <a:schemeClr val="tx1"/>
                </a:solidFill>
              </a:rPr>
              <a:t>。經</a:t>
            </a:r>
            <a:r>
              <a:rPr lang="zh-TW" altLang="en-US" sz="2800" b="1" dirty="0" smtClean="0">
                <a:solidFill>
                  <a:schemeClr val="tx1"/>
                </a:solidFill>
              </a:rPr>
              <a:t>國</a:t>
            </a:r>
            <a:r>
              <a:rPr lang="zh-TW" altLang="zh-TW" sz="2800" b="1" dirty="0" smtClean="0">
                <a:solidFill>
                  <a:schemeClr val="tx1"/>
                </a:solidFill>
              </a:rPr>
              <a:t>貿局</a:t>
            </a:r>
            <a:r>
              <a:rPr lang="zh-TW" altLang="zh-TW" sz="2800" b="1" dirty="0">
                <a:solidFill>
                  <a:schemeClr val="tx1"/>
                </a:solidFill>
              </a:rPr>
              <a:t>或其</a:t>
            </a:r>
            <a:r>
              <a:rPr lang="zh-TW" altLang="zh-TW" sz="2800" b="1" dirty="0" smtClean="0">
                <a:solidFill>
                  <a:schemeClr val="tx1"/>
                </a:solidFill>
              </a:rPr>
              <a:t>委託</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之</a:t>
            </a:r>
            <a:r>
              <a:rPr lang="zh-TW" altLang="zh-TW" sz="2800" b="1" dirty="0">
                <a:solidFill>
                  <a:schemeClr val="tx1"/>
                </a:solidFill>
              </a:rPr>
              <a:t>簽證</a:t>
            </a:r>
            <a:r>
              <a:rPr lang="zh-TW" altLang="zh-TW" sz="2800" b="1" dirty="0" smtClean="0">
                <a:solidFill>
                  <a:schemeClr val="tx1"/>
                </a:solidFill>
              </a:rPr>
              <a:t>銀行核發</a:t>
            </a:r>
            <a:r>
              <a:rPr lang="zh-TW" altLang="zh-TW" sz="2800" b="1" dirty="0">
                <a:solidFill>
                  <a:schemeClr val="tx1"/>
                </a:solidFill>
              </a:rPr>
              <a:t>輸入許可證後，始得輸入</a:t>
            </a:r>
            <a:r>
              <a:rPr lang="zh-TW" altLang="zh-TW" sz="2800" b="1" dirty="0" smtClean="0">
                <a:solidFill>
                  <a:schemeClr val="tx1"/>
                </a:solidFill>
              </a:rPr>
              <a:t>。</a:t>
            </a:r>
            <a:endParaRPr lang="en-US" altLang="zh-TW" sz="2800" b="1" dirty="0" smtClean="0">
              <a:solidFill>
                <a:schemeClr val="tx1"/>
              </a:solidFill>
            </a:endParaRPr>
          </a:p>
        </p:txBody>
      </p:sp>
    </p:spTree>
    <p:extLst>
      <p:ext uri="{BB962C8B-B14F-4D97-AF65-F5344CB8AC3E}">
        <p14:creationId xmlns:p14="http://schemas.microsoft.com/office/powerpoint/2010/main" val="1426889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836712"/>
            <a:ext cx="7595120"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四</a:t>
            </a:r>
            <a:r>
              <a:rPr lang="zh-TW" altLang="zh-TW" sz="4400" b="1" dirty="0" smtClean="0"/>
              <a:t>章</a:t>
            </a:r>
            <a:r>
              <a:rPr lang="en-US" altLang="zh-TW" sz="4400" b="1" dirty="0" smtClean="0"/>
              <a:t>  </a:t>
            </a:r>
            <a:r>
              <a:rPr lang="zh-TW" altLang="zh-TW" sz="4400" b="1" dirty="0"/>
              <a:t>國際貿易法</a:t>
            </a:r>
            <a:r>
              <a:rPr lang="zh-TW" altLang="zh-TW" sz="4400" b="1" dirty="0" smtClean="0"/>
              <a:t>的</a:t>
            </a:r>
            <a:r>
              <a:rPr lang="zh-TW" altLang="en-US" sz="4400" b="1" dirty="0" smtClean="0"/>
              <a:t>客</a:t>
            </a:r>
            <a:r>
              <a:rPr lang="zh-TW" altLang="zh-TW" sz="4400" b="1" dirty="0" smtClean="0"/>
              <a:t>體</a:t>
            </a:r>
            <a:r>
              <a:rPr lang="en-US" altLang="zh-TW" sz="4400" b="1" dirty="0"/>
              <a:t/>
            </a:r>
            <a:br>
              <a:rPr lang="en-US" altLang="zh-TW" sz="4400" b="1" dirty="0"/>
            </a:br>
            <a:r>
              <a:rPr lang="en-US" altLang="zh-TW" b="1" dirty="0"/>
              <a:t>         </a:t>
            </a:r>
            <a:r>
              <a:rPr lang="zh-TW" altLang="zh-TW" b="1" dirty="0" smtClean="0"/>
              <a:t>第</a:t>
            </a:r>
            <a:r>
              <a:rPr lang="zh-TW" altLang="en-US" b="1" dirty="0" smtClean="0"/>
              <a:t>一</a:t>
            </a:r>
            <a:r>
              <a:rPr lang="zh-TW" altLang="zh-TW" b="1" dirty="0" smtClean="0"/>
              <a:t>節</a:t>
            </a:r>
            <a:r>
              <a:rPr lang="zh-TW" altLang="zh-TW" b="1" dirty="0"/>
              <a:t>　</a:t>
            </a:r>
            <a:r>
              <a:rPr lang="zh-TW" altLang="en-US" b="1" dirty="0" smtClean="0"/>
              <a:t>商品貿易</a:t>
            </a:r>
            <a:r>
              <a:rPr lang="zh-TW" altLang="zh-TW" b="1" dirty="0"/>
              <a:t/>
            </a:r>
            <a:br>
              <a:rPr lang="zh-TW" altLang="zh-TW" b="1" dirty="0"/>
            </a:br>
            <a:r>
              <a:rPr lang="en-US" altLang="zh-TW" b="1" dirty="0" smtClean="0"/>
              <a:t>                 </a:t>
            </a:r>
            <a:r>
              <a:rPr lang="zh-TW" altLang="en-US" sz="3600" b="1" dirty="0" smtClean="0"/>
              <a:t>二</a:t>
            </a:r>
            <a:r>
              <a:rPr lang="zh-TW" altLang="zh-TW" sz="3600" b="1" dirty="0" smtClean="0"/>
              <a:t>、</a:t>
            </a:r>
            <a:r>
              <a:rPr lang="zh-TW" altLang="zh-TW" sz="3600" b="1" dirty="0"/>
              <a:t>貿易行政有關之商品分類</a:t>
            </a:r>
            <a:endParaRPr lang="zh-TW" altLang="en-US" sz="3600" b="1" dirty="0">
              <a:solidFill>
                <a:schemeClr val="tx1"/>
              </a:solidFill>
            </a:endParaRPr>
          </a:p>
        </p:txBody>
      </p:sp>
      <p:sp>
        <p:nvSpPr>
          <p:cNvPr id="3" name="文字版面配置區 2"/>
          <p:cNvSpPr>
            <a:spLocks noGrp="1"/>
          </p:cNvSpPr>
          <p:nvPr>
            <p:ph type="body" idx="1"/>
          </p:nvPr>
        </p:nvSpPr>
        <p:spPr>
          <a:xfrm>
            <a:off x="323528" y="2492896"/>
            <a:ext cx="8496944" cy="961256"/>
          </a:xfrm>
        </p:spPr>
        <p:txBody>
          <a:bodyPr>
            <a:noAutofit/>
          </a:bodyPr>
          <a:lstStyle/>
          <a:p>
            <a:r>
              <a:rPr lang="zh-TW" altLang="en-US" sz="2500" b="1" dirty="0" smtClean="0">
                <a:solidFill>
                  <a:schemeClr val="tx1"/>
                </a:solidFill>
              </a:rPr>
              <a:t>四、</a:t>
            </a:r>
            <a:r>
              <a:rPr lang="en-US" altLang="zh-TW" sz="2500" b="1" dirty="0" err="1" smtClean="0">
                <a:solidFill>
                  <a:schemeClr val="tx1"/>
                </a:solidFill>
              </a:rPr>
              <a:t>C.C.C.Code</a:t>
            </a:r>
            <a:r>
              <a:rPr lang="en-US" altLang="zh-TW" sz="2500" b="1" dirty="0" smtClean="0">
                <a:solidFill>
                  <a:schemeClr val="tx1"/>
                </a:solidFill>
              </a:rPr>
              <a:t> </a:t>
            </a:r>
            <a:r>
              <a:rPr lang="zh-TW" altLang="zh-TW" sz="2500" b="1" dirty="0" smtClean="0">
                <a:solidFill>
                  <a:schemeClr val="tx1"/>
                </a:solidFill>
              </a:rPr>
              <a:t>輸出</a:t>
            </a:r>
            <a:r>
              <a:rPr lang="zh-TW" altLang="zh-TW" sz="2500" b="1" dirty="0">
                <a:solidFill>
                  <a:schemeClr val="tx1"/>
                </a:solidFill>
              </a:rPr>
              <a:t>入</a:t>
            </a:r>
            <a:r>
              <a:rPr lang="zh-TW" altLang="zh-TW" sz="2500" b="1" dirty="0" smtClean="0">
                <a:solidFill>
                  <a:schemeClr val="tx1"/>
                </a:solidFill>
              </a:rPr>
              <a:t>規定</a:t>
            </a:r>
            <a:r>
              <a:rPr lang="en-US" altLang="zh-TW" sz="2500" b="1" dirty="0" smtClean="0">
                <a:solidFill>
                  <a:schemeClr val="tx1"/>
                </a:solidFill>
              </a:rPr>
              <a:t> :</a:t>
            </a:r>
          </a:p>
          <a:p>
            <a:r>
              <a:rPr lang="en-US" altLang="zh-TW" sz="2500" b="1" dirty="0">
                <a:solidFill>
                  <a:schemeClr val="tx1"/>
                </a:solidFill>
              </a:rPr>
              <a:t> </a:t>
            </a:r>
            <a:r>
              <a:rPr lang="en-US" altLang="zh-TW" sz="2500" b="1" dirty="0" smtClean="0">
                <a:solidFill>
                  <a:schemeClr val="tx1"/>
                </a:solidFill>
              </a:rPr>
              <a:t>  (</a:t>
            </a:r>
            <a:r>
              <a:rPr lang="zh-TW" altLang="en-US" sz="2500" b="1" dirty="0" smtClean="0">
                <a:solidFill>
                  <a:schemeClr val="tx1"/>
                </a:solidFill>
              </a:rPr>
              <a:t>一</a:t>
            </a:r>
            <a:r>
              <a:rPr lang="en-US" altLang="zh-TW" sz="2500" b="1" dirty="0" smtClean="0">
                <a:solidFill>
                  <a:schemeClr val="tx1"/>
                </a:solidFill>
              </a:rPr>
              <a:t>)</a:t>
            </a:r>
            <a:r>
              <a:rPr lang="zh-TW" altLang="zh-TW" sz="2500" b="1" dirty="0" smtClean="0">
                <a:solidFill>
                  <a:schemeClr val="tx1"/>
                </a:solidFill>
              </a:rPr>
              <a:t>表一</a:t>
            </a:r>
            <a:r>
              <a:rPr lang="en-US" altLang="zh-TW" sz="2500" b="1" dirty="0" smtClean="0">
                <a:solidFill>
                  <a:schemeClr val="tx1"/>
                </a:solidFill>
              </a:rPr>
              <a:t> : </a:t>
            </a:r>
            <a:r>
              <a:rPr lang="zh-TW" altLang="zh-TW" sz="2500" b="1" dirty="0" smtClean="0">
                <a:solidFill>
                  <a:schemeClr val="tx1"/>
                </a:solidFill>
              </a:rPr>
              <a:t>稱為</a:t>
            </a:r>
            <a:r>
              <a:rPr lang="en-US" altLang="zh-TW" sz="2500" b="1" dirty="0">
                <a:solidFill>
                  <a:schemeClr val="tx1"/>
                </a:solidFill>
              </a:rPr>
              <a:t>R1</a:t>
            </a:r>
            <a:r>
              <a:rPr lang="zh-TW" altLang="zh-TW" sz="2500" b="1" dirty="0">
                <a:solidFill>
                  <a:schemeClr val="tx1"/>
                </a:solidFill>
              </a:rPr>
              <a:t>，列為</a:t>
            </a:r>
            <a:r>
              <a:rPr lang="en-US" altLang="zh-TW" sz="2500" b="1" dirty="0">
                <a:solidFill>
                  <a:schemeClr val="tx1"/>
                </a:solidFill>
              </a:rPr>
              <a:t>111</a:t>
            </a:r>
            <a:r>
              <a:rPr lang="zh-TW" altLang="zh-TW" sz="2500" b="1" dirty="0">
                <a:solidFill>
                  <a:schemeClr val="tx1"/>
                </a:solidFill>
              </a:rPr>
              <a:t>者，即屬表一之管制輸出</a:t>
            </a:r>
            <a:r>
              <a:rPr lang="zh-TW" altLang="zh-TW" sz="2500" b="1" dirty="0" smtClean="0">
                <a:solidFill>
                  <a:schemeClr val="tx1"/>
                </a:solidFill>
              </a:rPr>
              <a:t>入</a:t>
            </a:r>
            <a:endParaRPr lang="en-US" altLang="zh-TW" sz="2500" b="1" dirty="0" smtClean="0">
              <a:solidFill>
                <a:schemeClr val="tx1"/>
              </a:solidFill>
            </a:endParaRPr>
          </a:p>
          <a:p>
            <a:r>
              <a:rPr lang="en-US" altLang="zh-TW" sz="2500" b="1" dirty="0">
                <a:solidFill>
                  <a:schemeClr val="tx1"/>
                </a:solidFill>
              </a:rPr>
              <a:t> </a:t>
            </a:r>
            <a:r>
              <a:rPr lang="en-US" altLang="zh-TW" sz="2500" b="1" dirty="0" smtClean="0">
                <a:solidFill>
                  <a:schemeClr val="tx1"/>
                </a:solidFill>
              </a:rPr>
              <a:t>                     </a:t>
            </a:r>
            <a:r>
              <a:rPr lang="zh-TW" altLang="zh-TW" sz="2500" b="1" dirty="0" smtClean="0">
                <a:solidFill>
                  <a:schemeClr val="tx1"/>
                </a:solidFill>
              </a:rPr>
              <a:t>貨品</a:t>
            </a:r>
            <a:r>
              <a:rPr lang="zh-TW" altLang="en-US" sz="2500" b="1" dirty="0" smtClean="0">
                <a:solidFill>
                  <a:schemeClr val="tx1"/>
                </a:solidFill>
              </a:rPr>
              <a:t>。</a:t>
            </a:r>
            <a:endParaRPr lang="en-US" altLang="zh-TW" sz="2500" b="1" dirty="0" smtClean="0">
              <a:solidFill>
                <a:schemeClr val="tx1"/>
              </a:solidFill>
            </a:endParaRPr>
          </a:p>
          <a:p>
            <a:r>
              <a:rPr lang="en-US" altLang="zh-TW" sz="2500" b="1" dirty="0">
                <a:solidFill>
                  <a:schemeClr val="tx1"/>
                </a:solidFill>
              </a:rPr>
              <a:t> </a:t>
            </a:r>
            <a:r>
              <a:rPr lang="en-US" altLang="zh-TW" sz="2500" b="1" dirty="0" smtClean="0">
                <a:solidFill>
                  <a:schemeClr val="tx1"/>
                </a:solidFill>
              </a:rPr>
              <a:t>  (</a:t>
            </a:r>
            <a:r>
              <a:rPr lang="zh-TW" altLang="en-US" sz="2500" b="1" dirty="0" smtClean="0">
                <a:solidFill>
                  <a:schemeClr val="tx1"/>
                </a:solidFill>
              </a:rPr>
              <a:t>二</a:t>
            </a:r>
            <a:r>
              <a:rPr lang="en-US" altLang="zh-TW" sz="2500" b="1" dirty="0" smtClean="0">
                <a:solidFill>
                  <a:schemeClr val="tx1"/>
                </a:solidFill>
              </a:rPr>
              <a:t>)</a:t>
            </a:r>
            <a:r>
              <a:rPr lang="zh-TW" altLang="en-US" sz="2500" b="1" dirty="0" smtClean="0">
                <a:solidFill>
                  <a:schemeClr val="tx1"/>
                </a:solidFill>
              </a:rPr>
              <a:t>表二 </a:t>
            </a:r>
            <a:r>
              <a:rPr lang="en-US" altLang="zh-TW" sz="2500" b="1" dirty="0" smtClean="0">
                <a:solidFill>
                  <a:schemeClr val="tx1"/>
                </a:solidFill>
              </a:rPr>
              <a:t>: </a:t>
            </a:r>
            <a:r>
              <a:rPr lang="zh-TW" altLang="zh-TW" sz="2500" b="1" dirty="0" smtClean="0">
                <a:solidFill>
                  <a:schemeClr val="tx1"/>
                </a:solidFill>
              </a:rPr>
              <a:t>稱為</a:t>
            </a:r>
            <a:r>
              <a:rPr lang="en-US" altLang="zh-TW" sz="2500" b="1" dirty="0">
                <a:solidFill>
                  <a:schemeClr val="tx1"/>
                </a:solidFill>
              </a:rPr>
              <a:t>R2</a:t>
            </a:r>
            <a:r>
              <a:rPr lang="zh-TW" altLang="zh-TW" sz="2500" b="1" dirty="0">
                <a:solidFill>
                  <a:schemeClr val="tx1"/>
                </a:solidFill>
              </a:rPr>
              <a:t>，編為</a:t>
            </a:r>
            <a:r>
              <a:rPr lang="en-US" altLang="zh-TW" sz="2500" b="1" dirty="0" smtClean="0">
                <a:solidFill>
                  <a:schemeClr val="tx1"/>
                </a:solidFill>
              </a:rPr>
              <a:t>121</a:t>
            </a:r>
            <a:r>
              <a:rPr lang="zh-TW" altLang="zh-TW" sz="2500" b="1" dirty="0" smtClean="0">
                <a:solidFill>
                  <a:schemeClr val="tx1"/>
                </a:solidFill>
              </a:rPr>
              <a:t>者</a:t>
            </a:r>
            <a:r>
              <a:rPr lang="zh-TW" altLang="zh-TW" sz="2500" b="1" dirty="0">
                <a:solidFill>
                  <a:schemeClr val="tx1"/>
                </a:solidFill>
              </a:rPr>
              <a:t>，即應取得輸出入許可證</a:t>
            </a:r>
            <a:r>
              <a:rPr lang="zh-TW" altLang="zh-TW" sz="2500" b="1" dirty="0" smtClean="0">
                <a:solidFill>
                  <a:schemeClr val="tx1"/>
                </a:solidFill>
              </a:rPr>
              <a:t>。</a:t>
            </a:r>
            <a:endParaRPr lang="en-US" altLang="zh-TW" sz="2500" b="1" dirty="0" smtClean="0">
              <a:solidFill>
                <a:schemeClr val="tx1"/>
              </a:solidFill>
            </a:endParaRPr>
          </a:p>
          <a:p>
            <a:r>
              <a:rPr lang="en-US" altLang="zh-TW" sz="2500" b="1" dirty="0">
                <a:solidFill>
                  <a:schemeClr val="tx1"/>
                </a:solidFill>
              </a:rPr>
              <a:t> </a:t>
            </a:r>
            <a:r>
              <a:rPr lang="en-US" altLang="zh-TW" sz="2500" b="1" dirty="0" smtClean="0">
                <a:solidFill>
                  <a:schemeClr val="tx1"/>
                </a:solidFill>
              </a:rPr>
              <a:t>  (</a:t>
            </a:r>
            <a:r>
              <a:rPr lang="zh-TW" altLang="en-US" sz="2500" b="1" dirty="0" smtClean="0">
                <a:solidFill>
                  <a:schemeClr val="tx1"/>
                </a:solidFill>
              </a:rPr>
              <a:t>三</a:t>
            </a:r>
            <a:r>
              <a:rPr lang="en-US" altLang="zh-TW" sz="2500" b="1" dirty="0" smtClean="0">
                <a:solidFill>
                  <a:schemeClr val="tx1"/>
                </a:solidFill>
              </a:rPr>
              <a:t>)</a:t>
            </a:r>
            <a:r>
              <a:rPr lang="en-US" altLang="zh-TW" sz="2500" dirty="0">
                <a:solidFill>
                  <a:schemeClr val="tx1"/>
                </a:solidFill>
              </a:rPr>
              <a:t> </a:t>
            </a:r>
            <a:r>
              <a:rPr lang="zh-TW" altLang="en-US" sz="2500" b="1" dirty="0" smtClean="0">
                <a:solidFill>
                  <a:schemeClr val="tx1"/>
                </a:solidFill>
              </a:rPr>
              <a:t>代號 </a:t>
            </a:r>
            <a:r>
              <a:rPr lang="en-US" altLang="zh-TW" sz="2500" b="1" dirty="0" smtClean="0">
                <a:solidFill>
                  <a:schemeClr val="tx1"/>
                </a:solidFill>
              </a:rPr>
              <a:t>A </a:t>
            </a:r>
            <a:r>
              <a:rPr lang="zh-TW" altLang="zh-TW" sz="2500" b="1" dirty="0" smtClean="0">
                <a:solidFill>
                  <a:schemeClr val="tx1"/>
                </a:solidFill>
              </a:rPr>
              <a:t>開頭</a:t>
            </a:r>
            <a:r>
              <a:rPr lang="en-US" altLang="zh-TW" sz="2500" b="1" dirty="0" smtClean="0">
                <a:solidFill>
                  <a:schemeClr val="tx1"/>
                </a:solidFill>
              </a:rPr>
              <a:t> : </a:t>
            </a:r>
            <a:r>
              <a:rPr lang="zh-TW" altLang="zh-TW" sz="2500" b="1" dirty="0" smtClean="0">
                <a:solidFill>
                  <a:schemeClr val="tx1"/>
                </a:solidFill>
              </a:rPr>
              <a:t>屬</a:t>
            </a:r>
            <a:r>
              <a:rPr lang="zh-TW" altLang="zh-TW" sz="2500" b="1" dirty="0">
                <a:solidFill>
                  <a:schemeClr val="tx1"/>
                </a:solidFill>
              </a:rPr>
              <a:t>水產品，應</a:t>
            </a:r>
            <a:r>
              <a:rPr lang="zh-TW" altLang="zh-TW" sz="2500" b="1" dirty="0" smtClean="0">
                <a:solidFill>
                  <a:schemeClr val="tx1"/>
                </a:solidFill>
              </a:rPr>
              <a:t>由衛生署辦理檢疫</a:t>
            </a:r>
            <a:r>
              <a:rPr lang="zh-TW" altLang="en-US" sz="2500" b="1" dirty="0" smtClean="0">
                <a:solidFill>
                  <a:schemeClr val="tx1"/>
                </a:solidFill>
              </a:rPr>
              <a:t>。</a:t>
            </a:r>
            <a:endParaRPr lang="en-US" altLang="zh-TW" sz="2500" b="1" dirty="0" smtClean="0">
              <a:solidFill>
                <a:schemeClr val="tx1"/>
              </a:solidFill>
            </a:endParaRPr>
          </a:p>
          <a:p>
            <a:r>
              <a:rPr lang="en-US" altLang="zh-TW" sz="2500" b="1" dirty="0" smtClean="0">
                <a:solidFill>
                  <a:schemeClr val="tx1"/>
                </a:solidFill>
              </a:rPr>
              <a:t>   (</a:t>
            </a:r>
            <a:r>
              <a:rPr lang="zh-TW" altLang="en-US" sz="2500" b="1" dirty="0" smtClean="0">
                <a:solidFill>
                  <a:schemeClr val="tx1"/>
                </a:solidFill>
              </a:rPr>
              <a:t>四</a:t>
            </a:r>
            <a:r>
              <a:rPr lang="en-US" altLang="zh-TW" sz="2500" b="1" dirty="0" smtClean="0">
                <a:solidFill>
                  <a:schemeClr val="tx1"/>
                </a:solidFill>
              </a:rPr>
              <a:t>)</a:t>
            </a:r>
            <a:r>
              <a:rPr lang="zh-TW" altLang="en-US" sz="2500" b="1" dirty="0" smtClean="0">
                <a:solidFill>
                  <a:schemeClr val="tx1"/>
                </a:solidFill>
              </a:rPr>
              <a:t>代號 </a:t>
            </a:r>
            <a:r>
              <a:rPr lang="en-US" altLang="zh-TW" sz="2500" b="1" dirty="0" smtClean="0">
                <a:solidFill>
                  <a:schemeClr val="tx1"/>
                </a:solidFill>
              </a:rPr>
              <a:t>B </a:t>
            </a:r>
            <a:r>
              <a:rPr lang="zh-TW" altLang="zh-TW" sz="2500" b="1" dirty="0" smtClean="0">
                <a:solidFill>
                  <a:schemeClr val="tx1"/>
                </a:solidFill>
              </a:rPr>
              <a:t>開頭</a:t>
            </a:r>
            <a:r>
              <a:rPr lang="en-US" altLang="zh-TW" sz="2500" b="1" dirty="0" smtClean="0">
                <a:solidFill>
                  <a:schemeClr val="tx1"/>
                </a:solidFill>
              </a:rPr>
              <a:t> : </a:t>
            </a:r>
            <a:r>
              <a:rPr lang="zh-TW" altLang="zh-TW" sz="2500" b="1" dirty="0" smtClean="0">
                <a:solidFill>
                  <a:schemeClr val="tx1"/>
                </a:solidFill>
              </a:rPr>
              <a:t>應依農委會動植物</a:t>
            </a:r>
            <a:r>
              <a:rPr lang="zh-TW" altLang="en-US" sz="2500" b="1" dirty="0" smtClean="0">
                <a:solidFill>
                  <a:schemeClr val="tx1"/>
                </a:solidFill>
              </a:rPr>
              <a:t>防疫</a:t>
            </a:r>
            <a:r>
              <a:rPr lang="zh-TW" altLang="zh-TW" sz="2500" b="1" dirty="0" smtClean="0">
                <a:solidFill>
                  <a:schemeClr val="tx1"/>
                </a:solidFill>
              </a:rPr>
              <a:t>檢疫局對動植物</a:t>
            </a:r>
            <a:endParaRPr lang="en-US" altLang="zh-TW" sz="2500" b="1" dirty="0" smtClean="0">
              <a:solidFill>
                <a:schemeClr val="tx1"/>
              </a:solidFill>
            </a:endParaRPr>
          </a:p>
          <a:p>
            <a:r>
              <a:rPr lang="en-US" altLang="zh-TW" sz="2500" b="1" dirty="0">
                <a:solidFill>
                  <a:schemeClr val="tx1"/>
                </a:solidFill>
              </a:rPr>
              <a:t> </a:t>
            </a:r>
            <a:r>
              <a:rPr lang="en-US" altLang="zh-TW" sz="2500" b="1" dirty="0" smtClean="0">
                <a:solidFill>
                  <a:schemeClr val="tx1"/>
                </a:solidFill>
              </a:rPr>
              <a:t>                                 </a:t>
            </a:r>
            <a:r>
              <a:rPr lang="zh-TW" altLang="zh-TW" sz="2500" b="1" dirty="0" smtClean="0">
                <a:solidFill>
                  <a:schemeClr val="tx1"/>
                </a:solidFill>
              </a:rPr>
              <a:t>檢疫</a:t>
            </a:r>
            <a:r>
              <a:rPr lang="zh-TW" altLang="en-US" sz="2500" b="1" dirty="0" smtClean="0">
                <a:solidFill>
                  <a:schemeClr val="tx1"/>
                </a:solidFill>
              </a:rPr>
              <a:t>。</a:t>
            </a:r>
            <a:endParaRPr lang="en-US" altLang="zh-TW" sz="2500" b="1" dirty="0" smtClean="0">
              <a:solidFill>
                <a:schemeClr val="tx1"/>
              </a:solidFill>
            </a:endParaRPr>
          </a:p>
          <a:p>
            <a:r>
              <a:rPr lang="en-US" altLang="zh-TW" sz="2500" b="1" dirty="0">
                <a:solidFill>
                  <a:schemeClr val="tx1"/>
                </a:solidFill>
              </a:rPr>
              <a:t> </a:t>
            </a:r>
            <a:r>
              <a:rPr lang="en-US" altLang="zh-TW" sz="2500" b="1" dirty="0" smtClean="0">
                <a:solidFill>
                  <a:schemeClr val="tx1"/>
                </a:solidFill>
              </a:rPr>
              <a:t>  (</a:t>
            </a:r>
            <a:r>
              <a:rPr lang="zh-TW" altLang="en-US" sz="2500" b="1" dirty="0" smtClean="0">
                <a:solidFill>
                  <a:schemeClr val="tx1"/>
                </a:solidFill>
              </a:rPr>
              <a:t>五</a:t>
            </a:r>
            <a:r>
              <a:rPr lang="en-US" altLang="zh-TW" sz="2500" b="1" dirty="0" smtClean="0">
                <a:solidFill>
                  <a:schemeClr val="tx1"/>
                </a:solidFill>
              </a:rPr>
              <a:t>)</a:t>
            </a:r>
            <a:r>
              <a:rPr lang="zh-TW" altLang="en-US" sz="2500" b="1" dirty="0" smtClean="0">
                <a:solidFill>
                  <a:schemeClr val="tx1"/>
                </a:solidFill>
              </a:rPr>
              <a:t>代號 </a:t>
            </a:r>
            <a:r>
              <a:rPr lang="en-US" altLang="zh-TW" sz="2500" b="1" dirty="0" smtClean="0">
                <a:solidFill>
                  <a:schemeClr val="tx1"/>
                </a:solidFill>
              </a:rPr>
              <a:t>C </a:t>
            </a:r>
            <a:r>
              <a:rPr lang="zh-TW" altLang="zh-TW" sz="2500" b="1" dirty="0" smtClean="0">
                <a:solidFill>
                  <a:schemeClr val="tx1"/>
                </a:solidFill>
              </a:rPr>
              <a:t>開頭</a:t>
            </a:r>
            <a:r>
              <a:rPr lang="en-US" altLang="zh-TW" sz="2500" b="1" dirty="0" smtClean="0">
                <a:solidFill>
                  <a:schemeClr val="tx1"/>
                </a:solidFill>
              </a:rPr>
              <a:t> : </a:t>
            </a:r>
            <a:r>
              <a:rPr lang="zh-TW" altLang="zh-TW" sz="2500" b="1" dirty="0" smtClean="0">
                <a:solidFill>
                  <a:schemeClr val="tx1"/>
                </a:solidFill>
              </a:rPr>
              <a:t>應</a:t>
            </a:r>
            <a:r>
              <a:rPr lang="zh-TW" altLang="zh-TW" sz="2500" b="1" dirty="0">
                <a:solidFill>
                  <a:schemeClr val="tx1"/>
                </a:solidFill>
              </a:rPr>
              <a:t>由經濟部標準檢驗</a:t>
            </a:r>
            <a:r>
              <a:rPr lang="zh-TW" altLang="zh-TW" sz="2500" b="1" dirty="0" smtClean="0">
                <a:solidFill>
                  <a:schemeClr val="tx1"/>
                </a:solidFill>
              </a:rPr>
              <a:t>局</a:t>
            </a:r>
            <a:r>
              <a:rPr lang="zh-TW" altLang="zh-TW" sz="2500" b="1" dirty="0">
                <a:solidFill>
                  <a:schemeClr val="tx1"/>
                </a:solidFill>
              </a:rPr>
              <a:t>辦理</a:t>
            </a:r>
            <a:r>
              <a:rPr lang="zh-TW" altLang="zh-TW" sz="2500" b="1" dirty="0" smtClean="0">
                <a:solidFill>
                  <a:schemeClr val="tx1"/>
                </a:solidFill>
              </a:rPr>
              <a:t>檢驗</a:t>
            </a:r>
            <a:r>
              <a:rPr lang="zh-TW" altLang="en-US" sz="2500" b="1" dirty="0" smtClean="0">
                <a:solidFill>
                  <a:schemeClr val="tx1"/>
                </a:solidFill>
              </a:rPr>
              <a:t>。</a:t>
            </a:r>
            <a:endParaRPr lang="en-US" altLang="zh-TW" sz="2500" b="1" dirty="0" smtClean="0">
              <a:solidFill>
                <a:schemeClr val="tx1"/>
              </a:solidFill>
            </a:endParaRPr>
          </a:p>
          <a:p>
            <a:r>
              <a:rPr lang="en-US" altLang="zh-TW" sz="2500" b="1" dirty="0">
                <a:solidFill>
                  <a:schemeClr val="tx1"/>
                </a:solidFill>
              </a:rPr>
              <a:t> </a:t>
            </a:r>
            <a:r>
              <a:rPr lang="en-US" altLang="zh-TW" sz="2500" b="1" dirty="0" smtClean="0">
                <a:solidFill>
                  <a:schemeClr val="tx1"/>
                </a:solidFill>
              </a:rPr>
              <a:t>  (</a:t>
            </a:r>
            <a:r>
              <a:rPr lang="zh-TW" altLang="en-US" sz="2500" b="1" dirty="0" smtClean="0">
                <a:solidFill>
                  <a:schemeClr val="tx1"/>
                </a:solidFill>
              </a:rPr>
              <a:t>六</a:t>
            </a:r>
            <a:r>
              <a:rPr lang="en-US" altLang="zh-TW" sz="2500" b="1" dirty="0" smtClean="0">
                <a:solidFill>
                  <a:schemeClr val="tx1"/>
                </a:solidFill>
              </a:rPr>
              <a:t>)</a:t>
            </a:r>
            <a:r>
              <a:rPr lang="zh-TW" altLang="en-US" sz="2500" b="1" dirty="0" smtClean="0">
                <a:solidFill>
                  <a:schemeClr val="tx1"/>
                </a:solidFill>
              </a:rPr>
              <a:t>代號 </a:t>
            </a:r>
            <a:r>
              <a:rPr lang="en-US" altLang="zh-TW" sz="2500" b="1" dirty="0" smtClean="0">
                <a:solidFill>
                  <a:schemeClr val="tx1"/>
                </a:solidFill>
              </a:rPr>
              <a:t>F </a:t>
            </a:r>
            <a:r>
              <a:rPr lang="zh-TW" altLang="zh-TW" sz="2500" b="1" dirty="0" smtClean="0">
                <a:solidFill>
                  <a:schemeClr val="tx1"/>
                </a:solidFill>
              </a:rPr>
              <a:t>開頭</a:t>
            </a:r>
            <a:r>
              <a:rPr lang="en-US" altLang="zh-TW" sz="2500" b="1" dirty="0" smtClean="0">
                <a:solidFill>
                  <a:schemeClr val="tx1"/>
                </a:solidFill>
              </a:rPr>
              <a:t> : </a:t>
            </a:r>
            <a:r>
              <a:rPr lang="zh-TW" altLang="zh-TW" sz="2500" b="1" dirty="0" smtClean="0">
                <a:solidFill>
                  <a:schemeClr val="tx1"/>
                </a:solidFill>
              </a:rPr>
              <a:t>由衛生署</a:t>
            </a:r>
            <a:r>
              <a:rPr lang="zh-TW" altLang="en-US" sz="2500" b="1" dirty="0" smtClean="0">
                <a:solidFill>
                  <a:schemeClr val="tx1"/>
                </a:solidFill>
              </a:rPr>
              <a:t>對</a:t>
            </a:r>
            <a:r>
              <a:rPr lang="zh-TW" altLang="zh-TW" sz="2500" b="1" dirty="0" smtClean="0">
                <a:solidFill>
                  <a:schemeClr val="tx1"/>
                </a:solidFill>
              </a:rPr>
              <a:t>輸入食品</a:t>
            </a:r>
            <a:r>
              <a:rPr lang="zh-TW" altLang="zh-TW" sz="2500" b="1" dirty="0">
                <a:solidFill>
                  <a:schemeClr val="tx1"/>
                </a:solidFill>
              </a:rPr>
              <a:t>辦理</a:t>
            </a:r>
            <a:r>
              <a:rPr lang="zh-TW" altLang="zh-TW" sz="2500" b="1" dirty="0" smtClean="0">
                <a:solidFill>
                  <a:schemeClr val="tx1"/>
                </a:solidFill>
              </a:rPr>
              <a:t>查驗</a:t>
            </a:r>
            <a:r>
              <a:rPr lang="zh-TW" altLang="en-US" sz="2500" b="1" dirty="0" smtClean="0">
                <a:solidFill>
                  <a:schemeClr val="tx1"/>
                </a:solidFill>
              </a:rPr>
              <a:t>。</a:t>
            </a:r>
            <a:endParaRPr lang="zh-TW" altLang="zh-TW" sz="2500" b="1" dirty="0">
              <a:solidFill>
                <a:schemeClr val="tx1"/>
              </a:solidFill>
            </a:endParaRPr>
          </a:p>
        </p:txBody>
      </p:sp>
    </p:spTree>
    <p:extLst>
      <p:ext uri="{BB962C8B-B14F-4D97-AF65-F5344CB8AC3E}">
        <p14:creationId xmlns:p14="http://schemas.microsoft.com/office/powerpoint/2010/main" val="69312752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836712"/>
            <a:ext cx="7595120"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四</a:t>
            </a:r>
            <a:r>
              <a:rPr lang="zh-TW" altLang="zh-TW" sz="4400" b="1" dirty="0" smtClean="0"/>
              <a:t>章</a:t>
            </a:r>
            <a:r>
              <a:rPr lang="en-US" altLang="zh-TW" sz="4400" b="1" dirty="0" smtClean="0"/>
              <a:t>  </a:t>
            </a:r>
            <a:r>
              <a:rPr lang="zh-TW" altLang="zh-TW" sz="4400" b="1" dirty="0"/>
              <a:t>國際貿易法</a:t>
            </a:r>
            <a:r>
              <a:rPr lang="zh-TW" altLang="zh-TW" sz="4400" b="1" dirty="0" smtClean="0"/>
              <a:t>的</a:t>
            </a:r>
            <a:r>
              <a:rPr lang="zh-TW" altLang="en-US" sz="4400" b="1" dirty="0" smtClean="0"/>
              <a:t>客</a:t>
            </a:r>
            <a:r>
              <a:rPr lang="zh-TW" altLang="zh-TW" sz="4400" b="1" dirty="0" smtClean="0"/>
              <a:t>體</a:t>
            </a:r>
            <a:r>
              <a:rPr lang="en-US" altLang="zh-TW" sz="4400" b="1" dirty="0"/>
              <a:t/>
            </a:r>
            <a:br>
              <a:rPr lang="en-US" altLang="zh-TW" sz="4400" b="1" dirty="0"/>
            </a:br>
            <a:r>
              <a:rPr lang="en-US" altLang="zh-TW" b="1" dirty="0"/>
              <a:t>         </a:t>
            </a:r>
            <a:r>
              <a:rPr lang="zh-TW" altLang="zh-TW" b="1" dirty="0" smtClean="0"/>
              <a:t>第</a:t>
            </a:r>
            <a:r>
              <a:rPr lang="zh-TW" altLang="en-US" b="1" dirty="0" smtClean="0"/>
              <a:t>二</a:t>
            </a:r>
            <a:r>
              <a:rPr lang="zh-TW" altLang="zh-TW" b="1" dirty="0" smtClean="0"/>
              <a:t>節</a:t>
            </a:r>
            <a:r>
              <a:rPr lang="zh-TW" altLang="zh-TW" b="1" dirty="0"/>
              <a:t>　服務業貿易</a:t>
            </a:r>
            <a:br>
              <a:rPr lang="zh-TW" altLang="zh-TW" b="1" dirty="0"/>
            </a:br>
            <a:r>
              <a:rPr lang="en-US" altLang="zh-TW" b="1" dirty="0" smtClean="0"/>
              <a:t>                 </a:t>
            </a:r>
            <a:r>
              <a:rPr lang="zh-TW" altLang="en-US" sz="3600" b="1" dirty="0" smtClean="0"/>
              <a:t>一</a:t>
            </a:r>
            <a:r>
              <a:rPr lang="zh-TW" altLang="zh-TW" sz="3600" b="1" dirty="0" smtClean="0"/>
              <a:t>、</a:t>
            </a:r>
            <a:r>
              <a:rPr lang="zh-TW" altLang="zh-TW" sz="3200" b="1" dirty="0"/>
              <a:t>服務業貿易的定義</a:t>
            </a:r>
            <a:endParaRPr lang="zh-TW" altLang="en-US" sz="3600" b="1" dirty="0">
              <a:solidFill>
                <a:schemeClr val="tx1"/>
              </a:solidFill>
            </a:endParaRPr>
          </a:p>
        </p:txBody>
      </p:sp>
      <p:sp>
        <p:nvSpPr>
          <p:cNvPr id="3" name="文字版面配置區 2"/>
          <p:cNvSpPr>
            <a:spLocks noGrp="1"/>
          </p:cNvSpPr>
          <p:nvPr>
            <p:ph type="body" idx="1"/>
          </p:nvPr>
        </p:nvSpPr>
        <p:spPr>
          <a:xfrm>
            <a:off x="323528" y="2708920"/>
            <a:ext cx="8496944" cy="961256"/>
          </a:xfrm>
        </p:spPr>
        <p:txBody>
          <a:bodyPr>
            <a:noAutofit/>
          </a:bodyPr>
          <a:lstStyle/>
          <a:p>
            <a:r>
              <a:rPr lang="zh-TW" altLang="en-US" sz="2500" b="1" dirty="0" smtClean="0">
                <a:solidFill>
                  <a:schemeClr val="tx1"/>
                </a:solidFill>
              </a:rPr>
              <a:t>一、</a:t>
            </a:r>
            <a:r>
              <a:rPr lang="zh-TW" altLang="zh-TW" sz="2800" b="1" dirty="0" smtClean="0">
                <a:solidFill>
                  <a:schemeClr val="tx1"/>
                </a:solidFill>
              </a:rPr>
              <a:t>服務業</a:t>
            </a:r>
            <a:r>
              <a:rPr lang="en-US" altLang="zh-TW" sz="2800" b="1" dirty="0" smtClean="0">
                <a:solidFill>
                  <a:schemeClr val="tx1"/>
                </a:solidFill>
              </a:rPr>
              <a:t> : </a:t>
            </a:r>
            <a:r>
              <a:rPr lang="zh-TW" altLang="zh-TW" sz="2800" b="1" dirty="0" smtClean="0">
                <a:solidFill>
                  <a:schemeClr val="tx1"/>
                </a:solidFill>
              </a:rPr>
              <a:t>一般</a:t>
            </a:r>
            <a:r>
              <a:rPr lang="zh-TW" altLang="zh-TW" sz="2800" b="1" dirty="0">
                <a:solidFill>
                  <a:schemeClr val="tx1"/>
                </a:solidFill>
              </a:rPr>
              <a:t>以金融、保險、運輸、旅遊、通訊</a:t>
            </a:r>
            <a:r>
              <a:rPr lang="zh-TW" altLang="zh-TW" sz="2800" b="1" dirty="0" smtClean="0">
                <a:solidFill>
                  <a:schemeClr val="tx1"/>
                </a:solidFill>
              </a:rPr>
              <a:t>、</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會計</a:t>
            </a:r>
            <a:r>
              <a:rPr lang="zh-TW" altLang="zh-TW" sz="2800" b="1" dirty="0">
                <a:solidFill>
                  <a:schemeClr val="tx1"/>
                </a:solidFill>
              </a:rPr>
              <a:t>、資料處理、技術轉讓、法律服務</a:t>
            </a:r>
            <a:r>
              <a:rPr lang="zh-TW" altLang="zh-TW" sz="2800" b="1" dirty="0" smtClean="0">
                <a:solidFill>
                  <a:schemeClr val="tx1"/>
                </a:solidFill>
              </a:rPr>
              <a:t>等</a:t>
            </a:r>
            <a:r>
              <a:rPr lang="en-US" altLang="zh-TW" sz="2800" b="1" dirty="0" smtClean="0">
                <a:solidFill>
                  <a:schemeClr val="tx1"/>
                </a:solidFill>
              </a:rPr>
              <a:t> </a:t>
            </a:r>
            <a:r>
              <a:rPr lang="zh-TW" altLang="zh-TW" sz="2800" b="1" dirty="0" smtClean="0">
                <a:solidFill>
                  <a:schemeClr val="tx1"/>
                </a:solidFill>
              </a:rPr>
              <a:t>非有</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形</a:t>
            </a:r>
            <a:r>
              <a:rPr lang="zh-TW" altLang="zh-TW" sz="2800" b="1" dirty="0">
                <a:solidFill>
                  <a:schemeClr val="tx1"/>
                </a:solidFill>
              </a:rPr>
              <a:t>商品物質的交易為其主要內容。</a:t>
            </a:r>
            <a:endParaRPr lang="en-US" altLang="zh-TW" sz="2500" b="1" dirty="0" smtClean="0">
              <a:solidFill>
                <a:schemeClr val="tx1"/>
              </a:solidFill>
            </a:endParaRPr>
          </a:p>
          <a:p>
            <a:r>
              <a:rPr lang="zh-TW" altLang="en-US" sz="2500" b="1" dirty="0" smtClean="0">
                <a:solidFill>
                  <a:schemeClr val="tx1"/>
                </a:solidFill>
              </a:rPr>
              <a:t>二、</a:t>
            </a:r>
            <a:r>
              <a:rPr lang="zh-TW" altLang="zh-TW" sz="2800" b="1" dirty="0" smtClean="0">
                <a:solidFill>
                  <a:schemeClr val="tx1"/>
                </a:solidFill>
              </a:rPr>
              <a:t>服務業貿易</a:t>
            </a:r>
            <a:r>
              <a:rPr lang="en-US" altLang="zh-TW" sz="2800" b="1" dirty="0" smtClean="0">
                <a:solidFill>
                  <a:schemeClr val="tx1"/>
                </a:solidFill>
              </a:rPr>
              <a:t> : </a:t>
            </a:r>
            <a:r>
              <a:rPr lang="zh-TW" altLang="zh-TW" sz="2800" b="1" dirty="0" smtClean="0">
                <a:solidFill>
                  <a:schemeClr val="tx1"/>
                </a:solidFill>
              </a:rPr>
              <a:t>乃</a:t>
            </a:r>
            <a:r>
              <a:rPr lang="zh-TW" altLang="zh-TW" sz="2800" b="1" dirty="0">
                <a:solidFill>
                  <a:schemeClr val="tx1"/>
                </a:solidFill>
              </a:rPr>
              <a:t>指為了提供關於人、資本、</a:t>
            </a:r>
            <a:r>
              <a:rPr lang="zh-TW" altLang="zh-TW" sz="2800" b="1" dirty="0" smtClean="0">
                <a:solidFill>
                  <a:schemeClr val="tx1"/>
                </a:solidFill>
              </a:rPr>
              <a:t>資訊</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a:t>
            </a:r>
            <a:r>
              <a:rPr lang="en-US" altLang="zh-TW" sz="2800" b="1" dirty="0">
                <a:solidFill>
                  <a:schemeClr val="tx1"/>
                </a:solidFill>
              </a:rPr>
              <a:t>information</a:t>
            </a:r>
            <a:r>
              <a:rPr lang="zh-TW" altLang="zh-TW" sz="2800" b="1" dirty="0">
                <a:solidFill>
                  <a:schemeClr val="tx1"/>
                </a:solidFill>
              </a:rPr>
              <a:t>）及商品等的服務，提供者或</a:t>
            </a:r>
            <a:r>
              <a:rPr lang="zh-TW" altLang="zh-TW" sz="2800" b="1" dirty="0" smtClean="0">
                <a:solidFill>
                  <a:schemeClr val="tx1"/>
                </a:solidFill>
              </a:rPr>
              <a:t>接</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受</a:t>
            </a:r>
            <a:r>
              <a:rPr lang="zh-TW" altLang="zh-TW" sz="2800" b="1" dirty="0">
                <a:solidFill>
                  <a:schemeClr val="tx1"/>
                </a:solidFill>
              </a:rPr>
              <a:t>服務者透過某些媒介（</a:t>
            </a:r>
            <a:r>
              <a:rPr lang="en-US" altLang="zh-TW" sz="2800" b="1" dirty="0">
                <a:solidFill>
                  <a:schemeClr val="tx1"/>
                </a:solidFill>
              </a:rPr>
              <a:t>transmitted by </a:t>
            </a:r>
            <a:r>
              <a:rPr lang="en-US" altLang="zh-TW" sz="2800" b="1" dirty="0" smtClean="0">
                <a:solidFill>
                  <a:schemeClr val="tx1"/>
                </a:solidFill>
              </a:rPr>
              <a:t>certain</a:t>
            </a:r>
          </a:p>
          <a:p>
            <a:r>
              <a:rPr lang="en-US" altLang="zh-TW" sz="2800" b="1" dirty="0">
                <a:solidFill>
                  <a:schemeClr val="tx1"/>
                </a:solidFill>
              </a:rPr>
              <a:t> </a:t>
            </a:r>
            <a:r>
              <a:rPr lang="en-US" altLang="zh-TW" sz="2800" b="1" dirty="0" smtClean="0">
                <a:solidFill>
                  <a:schemeClr val="tx1"/>
                </a:solidFill>
              </a:rPr>
              <a:t>             </a:t>
            </a:r>
            <a:r>
              <a:rPr lang="en-US" altLang="zh-TW" sz="2800" b="1" dirty="0">
                <a:solidFill>
                  <a:schemeClr val="tx1"/>
                </a:solidFill>
              </a:rPr>
              <a:t>modes</a:t>
            </a:r>
            <a:r>
              <a:rPr lang="zh-TW" altLang="zh-TW" sz="2800" b="1" dirty="0">
                <a:solidFill>
                  <a:schemeClr val="tx1"/>
                </a:solidFill>
              </a:rPr>
              <a:t>）的跨國移動所完成的貿易行為</a:t>
            </a:r>
            <a:r>
              <a:rPr lang="zh-TW" altLang="zh-TW" sz="2800" b="1" dirty="0" smtClean="0">
                <a:solidFill>
                  <a:schemeClr val="tx1"/>
                </a:solidFill>
              </a:rPr>
              <a:t>。</a:t>
            </a:r>
            <a:endParaRPr lang="en-US" altLang="zh-TW" sz="2800" b="1" dirty="0" smtClean="0">
              <a:solidFill>
                <a:schemeClr val="tx1"/>
              </a:solidFill>
            </a:endParaRPr>
          </a:p>
          <a:p>
            <a:endParaRPr lang="zh-TW" altLang="zh-TW" sz="2500" b="1" dirty="0">
              <a:solidFill>
                <a:schemeClr val="tx1"/>
              </a:solidFill>
            </a:endParaRPr>
          </a:p>
        </p:txBody>
      </p:sp>
    </p:spTree>
    <p:extLst>
      <p:ext uri="{BB962C8B-B14F-4D97-AF65-F5344CB8AC3E}">
        <p14:creationId xmlns:p14="http://schemas.microsoft.com/office/powerpoint/2010/main" val="101980844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836712"/>
            <a:ext cx="7595120"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四</a:t>
            </a:r>
            <a:r>
              <a:rPr lang="zh-TW" altLang="zh-TW" sz="4400" b="1" dirty="0" smtClean="0"/>
              <a:t>章</a:t>
            </a:r>
            <a:r>
              <a:rPr lang="en-US" altLang="zh-TW" sz="4400" b="1" dirty="0" smtClean="0"/>
              <a:t>  </a:t>
            </a:r>
            <a:r>
              <a:rPr lang="zh-TW" altLang="zh-TW" sz="4400" b="1" dirty="0"/>
              <a:t>國際貿易法</a:t>
            </a:r>
            <a:r>
              <a:rPr lang="zh-TW" altLang="zh-TW" sz="4400" b="1" dirty="0" smtClean="0"/>
              <a:t>的</a:t>
            </a:r>
            <a:r>
              <a:rPr lang="zh-TW" altLang="en-US" sz="4400" b="1" dirty="0" smtClean="0"/>
              <a:t>客</a:t>
            </a:r>
            <a:r>
              <a:rPr lang="zh-TW" altLang="zh-TW" sz="4400" b="1" dirty="0" smtClean="0"/>
              <a:t>體</a:t>
            </a:r>
            <a:r>
              <a:rPr lang="en-US" altLang="zh-TW" sz="4400" b="1" dirty="0"/>
              <a:t/>
            </a:r>
            <a:br>
              <a:rPr lang="en-US" altLang="zh-TW" sz="4400" b="1" dirty="0"/>
            </a:br>
            <a:r>
              <a:rPr lang="en-US" altLang="zh-TW" b="1" dirty="0"/>
              <a:t>         </a:t>
            </a:r>
            <a:r>
              <a:rPr lang="zh-TW" altLang="zh-TW" b="1" dirty="0" smtClean="0"/>
              <a:t>第</a:t>
            </a:r>
            <a:r>
              <a:rPr lang="zh-TW" altLang="en-US" b="1" dirty="0" smtClean="0"/>
              <a:t>二</a:t>
            </a:r>
            <a:r>
              <a:rPr lang="zh-TW" altLang="zh-TW" b="1" dirty="0" smtClean="0"/>
              <a:t>節</a:t>
            </a:r>
            <a:r>
              <a:rPr lang="zh-TW" altLang="zh-TW" b="1" dirty="0"/>
              <a:t>　服務業貿易</a:t>
            </a:r>
            <a:br>
              <a:rPr lang="zh-TW" altLang="zh-TW" b="1" dirty="0"/>
            </a:br>
            <a:r>
              <a:rPr lang="en-US" altLang="zh-TW" b="1" dirty="0" smtClean="0"/>
              <a:t>                 </a:t>
            </a:r>
            <a:r>
              <a:rPr lang="zh-TW" altLang="en-US" sz="3600" b="1" dirty="0" smtClean="0"/>
              <a:t>二</a:t>
            </a:r>
            <a:r>
              <a:rPr lang="zh-TW" altLang="zh-TW" sz="3600" b="1" dirty="0" smtClean="0"/>
              <a:t>、</a:t>
            </a:r>
            <a:r>
              <a:rPr lang="zh-TW" altLang="zh-TW" sz="3600" b="1" dirty="0"/>
              <a:t>服務業貿易</a:t>
            </a:r>
            <a:r>
              <a:rPr lang="zh-TW" altLang="zh-TW" sz="3600" b="1" dirty="0" smtClean="0"/>
              <a:t>的</a:t>
            </a:r>
            <a:r>
              <a:rPr lang="zh-TW" altLang="en-US" sz="3600" b="1" dirty="0" smtClean="0"/>
              <a:t>基本原則</a:t>
            </a:r>
            <a:endParaRPr lang="zh-TW" altLang="en-US" sz="3600" b="1" dirty="0">
              <a:solidFill>
                <a:schemeClr val="tx1"/>
              </a:solidFill>
            </a:endParaRPr>
          </a:p>
        </p:txBody>
      </p:sp>
      <p:sp>
        <p:nvSpPr>
          <p:cNvPr id="3" name="文字版面配置區 2"/>
          <p:cNvSpPr>
            <a:spLocks noGrp="1"/>
          </p:cNvSpPr>
          <p:nvPr>
            <p:ph type="body" idx="1"/>
          </p:nvPr>
        </p:nvSpPr>
        <p:spPr>
          <a:xfrm>
            <a:off x="1043608" y="2564904"/>
            <a:ext cx="7200800" cy="961256"/>
          </a:xfrm>
        </p:spPr>
        <p:txBody>
          <a:bodyPr>
            <a:noAutofit/>
          </a:bodyPr>
          <a:lstStyle/>
          <a:p>
            <a:r>
              <a:rPr lang="en-US" altLang="zh-TW" sz="2800" b="1" dirty="0" smtClean="0">
                <a:solidFill>
                  <a:schemeClr val="tx1"/>
                </a:solidFill>
              </a:rPr>
              <a:t>GATS (General </a:t>
            </a:r>
            <a:r>
              <a:rPr lang="en-US" altLang="zh-TW" sz="2800" b="1" dirty="0">
                <a:solidFill>
                  <a:schemeClr val="tx1"/>
                </a:solidFill>
              </a:rPr>
              <a:t>Agreement on Trade in Services</a:t>
            </a:r>
            <a:r>
              <a:rPr lang="en-US" altLang="zh-TW" sz="2800" b="1" dirty="0" smtClean="0">
                <a:solidFill>
                  <a:schemeClr val="tx1"/>
                </a:solidFill>
              </a:rPr>
              <a:t>,</a:t>
            </a: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服務業</a:t>
            </a:r>
            <a:r>
              <a:rPr lang="zh-TW" altLang="zh-TW" sz="2800" b="1" dirty="0">
                <a:solidFill>
                  <a:schemeClr val="tx1"/>
                </a:solidFill>
              </a:rPr>
              <a:t>貿易總協定</a:t>
            </a:r>
            <a:r>
              <a:rPr lang="en-US" altLang="zh-TW" sz="2800" b="1" dirty="0" smtClean="0">
                <a:solidFill>
                  <a:schemeClr val="tx1"/>
                </a:solidFill>
              </a:rPr>
              <a:t>) </a:t>
            </a:r>
            <a:r>
              <a:rPr lang="zh-TW" altLang="zh-TW" sz="2800" b="1" dirty="0" smtClean="0">
                <a:solidFill>
                  <a:schemeClr val="tx1"/>
                </a:solidFill>
              </a:rPr>
              <a:t>確定</a:t>
            </a:r>
            <a:r>
              <a:rPr lang="zh-TW" altLang="zh-TW" sz="2800" b="1" dirty="0">
                <a:solidFill>
                  <a:schemeClr val="tx1"/>
                </a:solidFill>
              </a:rPr>
              <a:t>了服務業</a:t>
            </a:r>
            <a:r>
              <a:rPr lang="zh-TW" altLang="zh-TW" sz="2800" b="1" dirty="0" smtClean="0">
                <a:solidFill>
                  <a:schemeClr val="tx1"/>
                </a:solidFill>
              </a:rPr>
              <a:t>貿易</a:t>
            </a:r>
            <a:endParaRPr lang="en-US" altLang="zh-TW" sz="2800" b="1" dirty="0" smtClean="0">
              <a:solidFill>
                <a:schemeClr val="tx1"/>
              </a:solidFill>
            </a:endParaRPr>
          </a:p>
          <a:p>
            <a:r>
              <a:rPr lang="en-US" altLang="zh-TW" sz="2800" b="1" dirty="0" smtClean="0">
                <a:solidFill>
                  <a:schemeClr val="tx1"/>
                </a:solidFill>
              </a:rPr>
              <a:t>            </a:t>
            </a:r>
            <a:r>
              <a:rPr lang="zh-TW" altLang="zh-TW" sz="2800" b="1" dirty="0" smtClean="0">
                <a:solidFill>
                  <a:schemeClr val="tx1"/>
                </a:solidFill>
              </a:rPr>
              <a:t>五大</a:t>
            </a:r>
            <a:r>
              <a:rPr lang="zh-TW" altLang="zh-TW" sz="2800" b="1" dirty="0">
                <a:solidFill>
                  <a:schemeClr val="tx1"/>
                </a:solidFill>
              </a:rPr>
              <a:t>基本原則</a:t>
            </a:r>
            <a:r>
              <a:rPr lang="zh-TW" altLang="zh-TW" sz="2800" b="1" dirty="0" smtClean="0">
                <a:solidFill>
                  <a:schemeClr val="tx1"/>
                </a:solidFill>
              </a:rPr>
              <a:t>：</a:t>
            </a:r>
            <a:endParaRPr lang="en-US" altLang="zh-TW" sz="2800" b="1" dirty="0" smtClean="0">
              <a:solidFill>
                <a:schemeClr val="tx1"/>
              </a:solidFill>
            </a:endParaRPr>
          </a:p>
          <a:p>
            <a:r>
              <a:rPr lang="en-US" altLang="zh-TW" sz="2800" b="1" dirty="0" smtClean="0">
                <a:solidFill>
                  <a:schemeClr val="tx1"/>
                </a:solidFill>
              </a:rPr>
              <a:t>                     1</a:t>
            </a:r>
            <a:r>
              <a:rPr lang="en-US" altLang="zh-TW" sz="2800" b="1" dirty="0">
                <a:solidFill>
                  <a:schemeClr val="tx1"/>
                </a:solidFill>
              </a:rPr>
              <a:t>.</a:t>
            </a:r>
            <a:r>
              <a:rPr lang="zh-TW" altLang="zh-TW" sz="2800" b="1" dirty="0" smtClean="0">
                <a:solidFill>
                  <a:schemeClr val="tx1"/>
                </a:solidFill>
              </a:rPr>
              <a:t>最惠國待遇</a:t>
            </a:r>
            <a:endParaRPr lang="en-US" altLang="zh-TW" sz="2800" b="1" dirty="0" smtClean="0">
              <a:solidFill>
                <a:schemeClr val="tx1"/>
              </a:solidFill>
            </a:endParaRPr>
          </a:p>
          <a:p>
            <a:r>
              <a:rPr lang="en-US" altLang="zh-TW" sz="2800" b="1" dirty="0" smtClean="0">
                <a:solidFill>
                  <a:schemeClr val="tx1"/>
                </a:solidFill>
              </a:rPr>
              <a:t>                     2</a:t>
            </a:r>
            <a:r>
              <a:rPr lang="en-US" altLang="zh-TW" sz="2800" b="1" dirty="0">
                <a:solidFill>
                  <a:schemeClr val="tx1"/>
                </a:solidFill>
              </a:rPr>
              <a:t>.</a:t>
            </a:r>
            <a:r>
              <a:rPr lang="zh-TW" altLang="zh-TW" sz="2800" b="1" dirty="0">
                <a:solidFill>
                  <a:schemeClr val="tx1"/>
                </a:solidFill>
              </a:rPr>
              <a:t>國民</a:t>
            </a:r>
            <a:r>
              <a:rPr lang="zh-TW" altLang="zh-TW" sz="2800" b="1" dirty="0" smtClean="0">
                <a:solidFill>
                  <a:schemeClr val="tx1"/>
                </a:solidFill>
              </a:rPr>
              <a:t>待遇</a:t>
            </a:r>
            <a:endParaRPr lang="en-US" altLang="zh-TW" sz="2800" b="1" dirty="0" smtClean="0">
              <a:solidFill>
                <a:schemeClr val="tx1"/>
              </a:solidFill>
            </a:endParaRPr>
          </a:p>
          <a:p>
            <a:r>
              <a:rPr lang="en-US" altLang="zh-TW" sz="2800" b="1" dirty="0" smtClean="0">
                <a:solidFill>
                  <a:schemeClr val="tx1"/>
                </a:solidFill>
              </a:rPr>
              <a:t>                     3</a:t>
            </a:r>
            <a:r>
              <a:rPr lang="en-US" altLang="zh-TW" sz="2800" b="1" dirty="0">
                <a:solidFill>
                  <a:schemeClr val="tx1"/>
                </a:solidFill>
              </a:rPr>
              <a:t>.</a:t>
            </a:r>
            <a:r>
              <a:rPr lang="zh-TW" altLang="zh-TW" sz="2800" b="1" dirty="0">
                <a:solidFill>
                  <a:schemeClr val="tx1"/>
                </a:solidFill>
              </a:rPr>
              <a:t>公開透明</a:t>
            </a:r>
            <a:r>
              <a:rPr lang="zh-TW" altLang="zh-TW" sz="2800" b="1" dirty="0" smtClean="0">
                <a:solidFill>
                  <a:schemeClr val="tx1"/>
                </a:solidFill>
              </a:rPr>
              <a:t>化</a:t>
            </a:r>
            <a:endParaRPr lang="en-US" altLang="zh-TW" sz="2800" b="1" dirty="0" smtClean="0">
              <a:solidFill>
                <a:schemeClr val="tx1"/>
              </a:solidFill>
            </a:endParaRPr>
          </a:p>
          <a:p>
            <a:r>
              <a:rPr lang="en-US" altLang="zh-TW" sz="2800" b="1" dirty="0" smtClean="0">
                <a:solidFill>
                  <a:schemeClr val="tx1"/>
                </a:solidFill>
              </a:rPr>
              <a:t>                     4</a:t>
            </a:r>
            <a:r>
              <a:rPr lang="en-US" altLang="zh-TW" sz="2800" b="1" dirty="0">
                <a:solidFill>
                  <a:schemeClr val="tx1"/>
                </a:solidFill>
              </a:rPr>
              <a:t>.</a:t>
            </a:r>
            <a:r>
              <a:rPr lang="zh-TW" altLang="zh-TW" sz="2800" b="1" dirty="0">
                <a:solidFill>
                  <a:schemeClr val="tx1"/>
                </a:solidFill>
              </a:rPr>
              <a:t>市場</a:t>
            </a:r>
            <a:r>
              <a:rPr lang="zh-TW" altLang="zh-TW" sz="2800" b="1" dirty="0" smtClean="0">
                <a:solidFill>
                  <a:schemeClr val="tx1"/>
                </a:solidFill>
              </a:rPr>
              <a:t>接近</a:t>
            </a:r>
            <a:endParaRPr lang="en-US" altLang="zh-TW" sz="2800" b="1" dirty="0" smtClean="0">
              <a:solidFill>
                <a:schemeClr val="tx1"/>
              </a:solidFill>
            </a:endParaRPr>
          </a:p>
          <a:p>
            <a:r>
              <a:rPr lang="en-US" altLang="zh-TW" sz="2800" b="1" dirty="0" smtClean="0">
                <a:solidFill>
                  <a:schemeClr val="tx1"/>
                </a:solidFill>
              </a:rPr>
              <a:t>                     5</a:t>
            </a:r>
            <a:r>
              <a:rPr lang="en-US" altLang="zh-TW" sz="2800" b="1" dirty="0">
                <a:solidFill>
                  <a:schemeClr val="tx1"/>
                </a:solidFill>
              </a:rPr>
              <a:t>.</a:t>
            </a:r>
            <a:r>
              <a:rPr lang="zh-TW" altLang="zh-TW" sz="2800" b="1" dirty="0">
                <a:solidFill>
                  <a:schemeClr val="tx1"/>
                </a:solidFill>
              </a:rPr>
              <a:t>逐步自由化原則。</a:t>
            </a:r>
            <a:endParaRPr lang="zh-TW" altLang="zh-TW" sz="2500" b="1" dirty="0">
              <a:solidFill>
                <a:schemeClr val="tx1"/>
              </a:solidFill>
            </a:endParaRPr>
          </a:p>
        </p:txBody>
      </p:sp>
    </p:spTree>
    <p:extLst>
      <p:ext uri="{BB962C8B-B14F-4D97-AF65-F5344CB8AC3E}">
        <p14:creationId xmlns:p14="http://schemas.microsoft.com/office/powerpoint/2010/main" val="348748305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836712"/>
            <a:ext cx="7595120"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四</a:t>
            </a:r>
            <a:r>
              <a:rPr lang="zh-TW" altLang="zh-TW" sz="4400" b="1" dirty="0" smtClean="0"/>
              <a:t>章</a:t>
            </a:r>
            <a:r>
              <a:rPr lang="en-US" altLang="zh-TW" sz="4400" b="1" dirty="0" smtClean="0"/>
              <a:t>  </a:t>
            </a:r>
            <a:r>
              <a:rPr lang="zh-TW" altLang="zh-TW" sz="4400" b="1" dirty="0"/>
              <a:t>國際貿易法</a:t>
            </a:r>
            <a:r>
              <a:rPr lang="zh-TW" altLang="zh-TW" sz="4400" b="1" dirty="0" smtClean="0"/>
              <a:t>的</a:t>
            </a:r>
            <a:r>
              <a:rPr lang="zh-TW" altLang="en-US" sz="4400" b="1" dirty="0" smtClean="0"/>
              <a:t>客</a:t>
            </a:r>
            <a:r>
              <a:rPr lang="zh-TW" altLang="zh-TW" sz="4400" b="1" dirty="0" smtClean="0"/>
              <a:t>體</a:t>
            </a:r>
            <a:r>
              <a:rPr lang="en-US" altLang="zh-TW" sz="4400" b="1" dirty="0"/>
              <a:t/>
            </a:r>
            <a:br>
              <a:rPr lang="en-US" altLang="zh-TW" sz="4400" b="1" dirty="0"/>
            </a:br>
            <a:r>
              <a:rPr lang="en-US" altLang="zh-TW" b="1" dirty="0"/>
              <a:t>         </a:t>
            </a:r>
            <a:r>
              <a:rPr lang="zh-TW" altLang="zh-TW" b="1" dirty="0" smtClean="0"/>
              <a:t>第</a:t>
            </a:r>
            <a:r>
              <a:rPr lang="zh-TW" altLang="en-US" b="1" dirty="0" smtClean="0"/>
              <a:t>二</a:t>
            </a:r>
            <a:r>
              <a:rPr lang="zh-TW" altLang="zh-TW" b="1" dirty="0" smtClean="0"/>
              <a:t>節</a:t>
            </a:r>
            <a:r>
              <a:rPr lang="zh-TW" altLang="zh-TW" b="1" dirty="0"/>
              <a:t>　服務業貿易</a:t>
            </a:r>
            <a:br>
              <a:rPr lang="zh-TW" altLang="zh-TW" b="1" dirty="0"/>
            </a:br>
            <a:r>
              <a:rPr lang="en-US" altLang="zh-TW" b="1" dirty="0" smtClean="0"/>
              <a:t>  </a:t>
            </a:r>
            <a:r>
              <a:rPr lang="zh-TW" altLang="en-US" sz="3600" b="1" dirty="0" smtClean="0"/>
              <a:t>三</a:t>
            </a:r>
            <a:r>
              <a:rPr lang="zh-TW" altLang="zh-TW" sz="3600" b="1" dirty="0" smtClean="0"/>
              <a:t>、</a:t>
            </a:r>
            <a:r>
              <a:rPr lang="zh-TW" altLang="zh-TW" sz="3600" b="1" dirty="0"/>
              <a:t>服務業貿易</a:t>
            </a:r>
            <a:r>
              <a:rPr lang="zh-TW" altLang="zh-TW" sz="3600" b="1" dirty="0" smtClean="0"/>
              <a:t>的</a:t>
            </a:r>
            <a:r>
              <a:rPr lang="zh-TW" altLang="zh-TW" sz="3600" b="1" dirty="0">
                <a:solidFill>
                  <a:schemeClr val="tx1"/>
                </a:solidFill>
              </a:rPr>
              <a:t>四種方式（</a:t>
            </a:r>
            <a:r>
              <a:rPr lang="en-US" altLang="zh-TW" sz="3600" b="1" dirty="0">
                <a:solidFill>
                  <a:schemeClr val="tx1"/>
                </a:solidFill>
              </a:rPr>
              <a:t>4 Models</a:t>
            </a:r>
            <a:r>
              <a:rPr lang="zh-TW" altLang="zh-TW" sz="3600" b="1" dirty="0">
                <a:solidFill>
                  <a:schemeClr val="tx1"/>
                </a:solidFill>
              </a:rPr>
              <a:t>）</a:t>
            </a:r>
            <a:endParaRPr lang="zh-TW" altLang="en-US" sz="3600" b="1" dirty="0">
              <a:solidFill>
                <a:schemeClr val="tx1"/>
              </a:solidFill>
            </a:endParaRPr>
          </a:p>
        </p:txBody>
      </p:sp>
      <p:sp>
        <p:nvSpPr>
          <p:cNvPr id="3" name="文字版面配置區 2"/>
          <p:cNvSpPr>
            <a:spLocks noGrp="1"/>
          </p:cNvSpPr>
          <p:nvPr>
            <p:ph type="body" idx="1"/>
          </p:nvPr>
        </p:nvSpPr>
        <p:spPr>
          <a:xfrm>
            <a:off x="251520" y="2564904"/>
            <a:ext cx="8640960" cy="961256"/>
          </a:xfrm>
        </p:spPr>
        <p:txBody>
          <a:bodyPr>
            <a:noAutofit/>
          </a:bodyPr>
          <a:lstStyle/>
          <a:p>
            <a:r>
              <a:rPr lang="en-US" altLang="zh-TW" sz="2800" b="1" dirty="0" smtClean="0">
                <a:solidFill>
                  <a:schemeClr val="tx1"/>
                </a:solidFill>
              </a:rPr>
              <a:t>1. Model 1: </a:t>
            </a:r>
            <a:r>
              <a:rPr lang="zh-TW" altLang="zh-TW" sz="2800" b="1" dirty="0" smtClean="0">
                <a:solidFill>
                  <a:schemeClr val="tx1"/>
                </a:solidFill>
              </a:rPr>
              <a:t>叫做</a:t>
            </a:r>
            <a:r>
              <a:rPr lang="zh-TW" altLang="zh-TW" sz="2800" b="1" dirty="0">
                <a:solidFill>
                  <a:schemeClr val="tx1"/>
                </a:solidFill>
              </a:rPr>
              <a:t>服務本身的跨國移動（</a:t>
            </a:r>
            <a:r>
              <a:rPr lang="en-US" altLang="zh-TW" sz="2800" b="1" dirty="0">
                <a:solidFill>
                  <a:schemeClr val="tx1"/>
                </a:solidFill>
              </a:rPr>
              <a:t>cross-border </a:t>
            </a:r>
            <a:endParaRPr lang="en-US" altLang="zh-TW" sz="2800" b="1" dirty="0" smtClean="0">
              <a:solidFill>
                <a:schemeClr val="tx1"/>
              </a:solidFill>
            </a:endParaRPr>
          </a:p>
          <a:p>
            <a:r>
              <a:rPr lang="en-US" altLang="zh-TW" sz="2800" b="1" dirty="0" smtClean="0">
                <a:solidFill>
                  <a:schemeClr val="tx1"/>
                </a:solidFill>
              </a:rPr>
              <a:t>       movement </a:t>
            </a:r>
            <a:r>
              <a:rPr lang="en-US" altLang="zh-TW" sz="2800" b="1" dirty="0">
                <a:solidFill>
                  <a:schemeClr val="tx1"/>
                </a:solidFill>
              </a:rPr>
              <a:t>or supply</a:t>
            </a:r>
            <a:r>
              <a:rPr lang="zh-TW" altLang="zh-TW" sz="2800" b="1" dirty="0" smtClean="0">
                <a:solidFill>
                  <a:schemeClr val="tx1"/>
                </a:solidFill>
              </a:rPr>
              <a:t>）</a:t>
            </a:r>
            <a:r>
              <a:rPr lang="zh-TW" altLang="en-US" sz="2800" b="1" dirty="0" smtClean="0">
                <a:solidFill>
                  <a:schemeClr val="tx1"/>
                </a:solidFill>
              </a:rPr>
              <a:t>，</a:t>
            </a:r>
            <a:r>
              <a:rPr lang="en-US" altLang="zh-TW" sz="2800" b="1" dirty="0" smtClean="0">
                <a:solidFill>
                  <a:schemeClr val="tx1"/>
                </a:solidFill>
              </a:rPr>
              <a:t> </a:t>
            </a:r>
            <a:r>
              <a:rPr lang="zh-TW" altLang="zh-TW" sz="2800" b="1" dirty="0" smtClean="0">
                <a:solidFill>
                  <a:schemeClr val="tx1"/>
                </a:solidFill>
              </a:rPr>
              <a:t>乃</a:t>
            </a:r>
            <a:r>
              <a:rPr lang="zh-TW" altLang="zh-TW" sz="2800" b="1" dirty="0">
                <a:solidFill>
                  <a:schemeClr val="tx1"/>
                </a:solidFill>
              </a:rPr>
              <a:t>指</a:t>
            </a:r>
            <a:r>
              <a:rPr lang="en-US" altLang="zh-TW" sz="2800" b="1" dirty="0">
                <a:solidFill>
                  <a:schemeClr val="tx1"/>
                </a:solidFill>
              </a:rPr>
              <a:t>WTO</a:t>
            </a:r>
            <a:r>
              <a:rPr lang="zh-TW" altLang="zh-TW" sz="2800" b="1" dirty="0">
                <a:solidFill>
                  <a:schemeClr val="tx1"/>
                </a:solidFill>
              </a:rPr>
              <a:t>的任一成</a:t>
            </a:r>
            <a:r>
              <a:rPr lang="zh-TW" altLang="zh-TW" sz="2800" b="1" dirty="0" smtClean="0">
                <a:solidFill>
                  <a:schemeClr val="tx1"/>
                </a:solidFill>
              </a:rPr>
              <a:t>員自其</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領土</a:t>
            </a:r>
            <a:r>
              <a:rPr lang="zh-TW" altLang="zh-TW" sz="2800" b="1" dirty="0">
                <a:solidFill>
                  <a:schemeClr val="tx1"/>
                </a:solidFill>
              </a:rPr>
              <a:t>，向位處其他領土成員提供服務，</a:t>
            </a:r>
            <a:r>
              <a:rPr lang="zh-TW" altLang="zh-TW" sz="2800" b="1" dirty="0" smtClean="0">
                <a:solidFill>
                  <a:schemeClr val="tx1"/>
                </a:solidFill>
              </a:rPr>
              <a:t>提供者</a:t>
            </a:r>
            <a:r>
              <a:rPr lang="zh-TW" altLang="zh-TW" sz="2800" b="1" dirty="0">
                <a:solidFill>
                  <a:schemeClr val="tx1"/>
                </a:solidFill>
              </a:rPr>
              <a:t>和</a:t>
            </a:r>
            <a:r>
              <a:rPr lang="zh-TW" altLang="zh-TW" sz="2800" b="1" dirty="0" smtClean="0">
                <a:solidFill>
                  <a:schemeClr val="tx1"/>
                </a:solidFill>
              </a:rPr>
              <a:t>消</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費</a:t>
            </a:r>
            <a:r>
              <a:rPr lang="zh-TW" altLang="zh-TW" sz="2800" b="1" dirty="0">
                <a:solidFill>
                  <a:schemeClr val="tx1"/>
                </a:solidFill>
              </a:rPr>
              <a:t>者位處不同的國家例如資料（</a:t>
            </a:r>
            <a:r>
              <a:rPr lang="en-US" altLang="zh-TW" sz="2800" b="1" dirty="0">
                <a:solidFill>
                  <a:schemeClr val="tx1"/>
                </a:solidFill>
              </a:rPr>
              <a:t>Data</a:t>
            </a:r>
            <a:r>
              <a:rPr lang="zh-TW" altLang="zh-TW" sz="2800" b="1" dirty="0">
                <a:solidFill>
                  <a:schemeClr val="tx1"/>
                </a:solidFill>
              </a:rPr>
              <a:t>）之</a:t>
            </a:r>
            <a:r>
              <a:rPr lang="zh-TW" altLang="zh-TW" sz="2800" b="1" dirty="0" smtClean="0">
                <a:solidFill>
                  <a:schemeClr val="tx1"/>
                </a:solidFill>
              </a:rPr>
              <a:t>傳輸</a:t>
            </a:r>
            <a:r>
              <a:rPr lang="zh-TW" altLang="en-US" sz="2800" b="1" dirty="0" smtClean="0">
                <a:solidFill>
                  <a:schemeClr val="tx1"/>
                </a:solidFill>
              </a:rPr>
              <a:t>。</a:t>
            </a:r>
            <a:endParaRPr lang="en-US" altLang="zh-TW" sz="2800" b="1" dirty="0" smtClean="0">
              <a:solidFill>
                <a:schemeClr val="tx1"/>
              </a:solidFill>
            </a:endParaRPr>
          </a:p>
          <a:p>
            <a:r>
              <a:rPr lang="en-US" altLang="zh-TW" sz="2800" b="1" dirty="0">
                <a:solidFill>
                  <a:schemeClr val="tx1"/>
                </a:solidFill>
              </a:rPr>
              <a:t>2</a:t>
            </a:r>
            <a:r>
              <a:rPr lang="en-US" altLang="zh-TW" sz="2800" b="1" dirty="0" smtClean="0">
                <a:solidFill>
                  <a:schemeClr val="tx1"/>
                </a:solidFill>
              </a:rPr>
              <a:t>.</a:t>
            </a:r>
            <a:r>
              <a:rPr lang="zh-TW" altLang="zh-TW" sz="2800" b="1" dirty="0" smtClean="0">
                <a:solidFill>
                  <a:schemeClr val="tx1"/>
                </a:solidFill>
              </a:rPr>
              <a:t> </a:t>
            </a:r>
            <a:r>
              <a:rPr lang="en-US" altLang="zh-TW" sz="2800" b="1" dirty="0" smtClean="0">
                <a:solidFill>
                  <a:schemeClr val="tx1"/>
                </a:solidFill>
              </a:rPr>
              <a:t>Model 2: </a:t>
            </a:r>
            <a:r>
              <a:rPr lang="zh-TW" altLang="zh-TW" sz="2800" b="1" dirty="0" smtClean="0">
                <a:solidFill>
                  <a:schemeClr val="tx1"/>
                </a:solidFill>
              </a:rPr>
              <a:t>叫做</a:t>
            </a:r>
            <a:r>
              <a:rPr lang="zh-TW" altLang="zh-TW" sz="2800" b="1" dirty="0">
                <a:solidFill>
                  <a:schemeClr val="tx1"/>
                </a:solidFill>
              </a:rPr>
              <a:t>境外消費（</a:t>
            </a:r>
            <a:r>
              <a:rPr lang="en-US" altLang="zh-TW" sz="2800" b="1" dirty="0" smtClean="0">
                <a:solidFill>
                  <a:schemeClr val="tx1"/>
                </a:solidFill>
              </a:rPr>
              <a:t>consumption </a:t>
            </a:r>
            <a:r>
              <a:rPr lang="en-US" altLang="zh-TW" sz="2800" b="1" dirty="0">
                <a:solidFill>
                  <a:schemeClr val="tx1"/>
                </a:solidFill>
              </a:rPr>
              <a:t>abroad</a:t>
            </a:r>
            <a:r>
              <a:rPr lang="zh-TW" altLang="zh-TW" sz="2800" b="1" dirty="0" smtClean="0">
                <a:solidFill>
                  <a:schemeClr val="tx1"/>
                </a:solidFill>
              </a:rPr>
              <a:t>）</a:t>
            </a:r>
            <a:r>
              <a:rPr lang="zh-TW" altLang="en-US" sz="2800" b="1" dirty="0" smtClean="0">
                <a:solidFill>
                  <a:schemeClr val="tx1"/>
                </a:solidFill>
              </a:rPr>
              <a:t>，</a:t>
            </a:r>
            <a:r>
              <a:rPr lang="zh-TW" altLang="zh-TW" sz="2800" b="1" dirty="0" smtClean="0">
                <a:solidFill>
                  <a:schemeClr val="tx1"/>
                </a:solidFill>
              </a:rPr>
              <a:t>接</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受</a:t>
            </a:r>
            <a:r>
              <a:rPr lang="zh-TW" altLang="zh-TW" sz="2800" b="1" dirty="0">
                <a:solidFill>
                  <a:schemeClr val="tx1"/>
                </a:solidFill>
              </a:rPr>
              <a:t>服務的消費者為了接受該服務為目的所為之</a:t>
            </a:r>
            <a:r>
              <a:rPr lang="zh-TW" altLang="zh-TW" sz="2800" b="1" dirty="0" smtClean="0">
                <a:solidFill>
                  <a:schemeClr val="tx1"/>
                </a:solidFill>
              </a:rPr>
              <a:t>跨國</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活動</a:t>
            </a:r>
            <a:r>
              <a:rPr lang="zh-TW" altLang="zh-TW" sz="2800" b="1" dirty="0">
                <a:solidFill>
                  <a:schemeClr val="tx1"/>
                </a:solidFill>
              </a:rPr>
              <a:t>，例如觀光團到他國接受導遊等之安排服務</a:t>
            </a:r>
            <a:r>
              <a:rPr lang="zh-TW" altLang="zh-TW" sz="2800" b="1" dirty="0" smtClean="0">
                <a:solidFill>
                  <a:schemeClr val="tx1"/>
                </a:solidFill>
              </a:rPr>
              <a:t>。</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提供</a:t>
            </a:r>
            <a:r>
              <a:rPr lang="zh-TW" altLang="zh-TW" sz="2800" b="1" dirty="0">
                <a:solidFill>
                  <a:schemeClr val="tx1"/>
                </a:solidFill>
              </a:rPr>
              <a:t>者不必跨國移動。</a:t>
            </a:r>
            <a:endParaRPr lang="en-US" altLang="zh-TW" sz="2800" b="1" dirty="0" smtClean="0">
              <a:solidFill>
                <a:schemeClr val="tx1"/>
              </a:solidFill>
            </a:endParaRPr>
          </a:p>
          <a:p>
            <a:endParaRPr lang="zh-TW" altLang="zh-TW" sz="2500" b="1" dirty="0">
              <a:solidFill>
                <a:schemeClr val="tx1"/>
              </a:solidFill>
            </a:endParaRPr>
          </a:p>
        </p:txBody>
      </p:sp>
    </p:spTree>
    <p:extLst>
      <p:ext uri="{BB962C8B-B14F-4D97-AF65-F5344CB8AC3E}">
        <p14:creationId xmlns:p14="http://schemas.microsoft.com/office/powerpoint/2010/main" val="428101827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836712"/>
            <a:ext cx="7595120"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四</a:t>
            </a:r>
            <a:r>
              <a:rPr lang="zh-TW" altLang="zh-TW" sz="4400" b="1" dirty="0" smtClean="0"/>
              <a:t>章</a:t>
            </a:r>
            <a:r>
              <a:rPr lang="en-US" altLang="zh-TW" sz="4400" b="1" dirty="0" smtClean="0"/>
              <a:t>  </a:t>
            </a:r>
            <a:r>
              <a:rPr lang="zh-TW" altLang="zh-TW" sz="4400" b="1" dirty="0"/>
              <a:t>國際貿易法</a:t>
            </a:r>
            <a:r>
              <a:rPr lang="zh-TW" altLang="zh-TW" sz="4400" b="1" dirty="0" smtClean="0"/>
              <a:t>的</a:t>
            </a:r>
            <a:r>
              <a:rPr lang="zh-TW" altLang="en-US" sz="4400" b="1" dirty="0" smtClean="0"/>
              <a:t>客</a:t>
            </a:r>
            <a:r>
              <a:rPr lang="zh-TW" altLang="zh-TW" sz="4400" b="1" dirty="0" smtClean="0"/>
              <a:t>體</a:t>
            </a:r>
            <a:r>
              <a:rPr lang="en-US" altLang="zh-TW" sz="4400" b="1" dirty="0"/>
              <a:t/>
            </a:r>
            <a:br>
              <a:rPr lang="en-US" altLang="zh-TW" sz="4400" b="1" dirty="0"/>
            </a:br>
            <a:r>
              <a:rPr lang="en-US" altLang="zh-TW" b="1" dirty="0"/>
              <a:t>         </a:t>
            </a:r>
            <a:r>
              <a:rPr lang="zh-TW" altLang="zh-TW" b="1" dirty="0" smtClean="0"/>
              <a:t>第</a:t>
            </a:r>
            <a:r>
              <a:rPr lang="zh-TW" altLang="en-US" b="1" dirty="0" smtClean="0"/>
              <a:t>二</a:t>
            </a:r>
            <a:r>
              <a:rPr lang="zh-TW" altLang="zh-TW" b="1" dirty="0" smtClean="0"/>
              <a:t>節</a:t>
            </a:r>
            <a:r>
              <a:rPr lang="zh-TW" altLang="zh-TW" b="1" dirty="0"/>
              <a:t>　服務業貿易</a:t>
            </a:r>
            <a:br>
              <a:rPr lang="zh-TW" altLang="zh-TW" b="1" dirty="0"/>
            </a:br>
            <a:r>
              <a:rPr lang="en-US" altLang="zh-TW" b="1" dirty="0" smtClean="0"/>
              <a:t>  </a:t>
            </a:r>
            <a:r>
              <a:rPr lang="zh-TW" altLang="en-US" sz="3600" b="1" dirty="0" smtClean="0"/>
              <a:t>三</a:t>
            </a:r>
            <a:r>
              <a:rPr lang="zh-TW" altLang="zh-TW" sz="3600" b="1" dirty="0" smtClean="0"/>
              <a:t>、</a:t>
            </a:r>
            <a:r>
              <a:rPr lang="zh-TW" altLang="zh-TW" sz="3600" b="1" dirty="0"/>
              <a:t>服務業貿易</a:t>
            </a:r>
            <a:r>
              <a:rPr lang="zh-TW" altLang="zh-TW" sz="3600" b="1" dirty="0" smtClean="0"/>
              <a:t>的</a:t>
            </a:r>
            <a:r>
              <a:rPr lang="zh-TW" altLang="zh-TW" sz="3600" b="1" dirty="0">
                <a:solidFill>
                  <a:schemeClr val="tx1"/>
                </a:solidFill>
              </a:rPr>
              <a:t>四種方式（</a:t>
            </a:r>
            <a:r>
              <a:rPr lang="en-US" altLang="zh-TW" sz="3600" b="1" dirty="0">
                <a:solidFill>
                  <a:schemeClr val="tx1"/>
                </a:solidFill>
              </a:rPr>
              <a:t>4 Models</a:t>
            </a:r>
            <a:r>
              <a:rPr lang="zh-TW" altLang="zh-TW" sz="3600" b="1" dirty="0">
                <a:solidFill>
                  <a:schemeClr val="tx1"/>
                </a:solidFill>
              </a:rPr>
              <a:t>）</a:t>
            </a:r>
            <a:endParaRPr lang="zh-TW" altLang="en-US" sz="3600" b="1" dirty="0">
              <a:solidFill>
                <a:schemeClr val="tx1"/>
              </a:solidFill>
            </a:endParaRPr>
          </a:p>
        </p:txBody>
      </p:sp>
      <p:sp>
        <p:nvSpPr>
          <p:cNvPr id="3" name="文字版面配置區 2"/>
          <p:cNvSpPr>
            <a:spLocks noGrp="1"/>
          </p:cNvSpPr>
          <p:nvPr>
            <p:ph type="body" idx="1"/>
          </p:nvPr>
        </p:nvSpPr>
        <p:spPr>
          <a:xfrm>
            <a:off x="251520" y="2564904"/>
            <a:ext cx="8640960" cy="961256"/>
          </a:xfrm>
        </p:spPr>
        <p:txBody>
          <a:bodyPr>
            <a:noAutofit/>
          </a:bodyPr>
          <a:lstStyle/>
          <a:p>
            <a:r>
              <a:rPr lang="en-US" altLang="zh-TW" sz="2800" b="1" dirty="0" smtClean="0">
                <a:solidFill>
                  <a:schemeClr val="tx1"/>
                </a:solidFill>
              </a:rPr>
              <a:t>3. </a:t>
            </a:r>
            <a:r>
              <a:rPr lang="en-US" altLang="zh-TW" sz="2800" b="1" dirty="0">
                <a:solidFill>
                  <a:schemeClr val="tx1"/>
                </a:solidFill>
              </a:rPr>
              <a:t>Model </a:t>
            </a:r>
            <a:r>
              <a:rPr lang="en-US" altLang="zh-TW" sz="2800" b="1" dirty="0" smtClean="0">
                <a:solidFill>
                  <a:schemeClr val="tx1"/>
                </a:solidFill>
              </a:rPr>
              <a:t>3 : </a:t>
            </a:r>
            <a:r>
              <a:rPr lang="zh-TW" altLang="zh-TW" sz="2800" b="1" dirty="0" smtClean="0">
                <a:solidFill>
                  <a:schemeClr val="tx1"/>
                </a:solidFill>
              </a:rPr>
              <a:t>叫做</a:t>
            </a:r>
            <a:r>
              <a:rPr lang="zh-TW" altLang="zh-TW" sz="2800" b="1" dirty="0">
                <a:solidFill>
                  <a:schemeClr val="tx1"/>
                </a:solidFill>
              </a:rPr>
              <a:t>商業存在（</a:t>
            </a:r>
            <a:r>
              <a:rPr lang="en-US" altLang="zh-TW" sz="2800" b="1" dirty="0">
                <a:solidFill>
                  <a:schemeClr val="tx1"/>
                </a:solidFill>
              </a:rPr>
              <a:t>commercial presence</a:t>
            </a:r>
            <a:r>
              <a:rPr lang="zh-TW" altLang="zh-TW" sz="2800" b="1" dirty="0" smtClean="0">
                <a:solidFill>
                  <a:schemeClr val="tx1"/>
                </a:solidFill>
              </a:rPr>
              <a:t>）</a:t>
            </a:r>
            <a:r>
              <a:rPr lang="zh-TW" altLang="en-US" sz="2800" b="1" dirty="0" smtClean="0">
                <a:solidFill>
                  <a:schemeClr val="tx1"/>
                </a:solidFill>
              </a:rPr>
              <a:t>，</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提供服務</a:t>
            </a:r>
            <a:r>
              <a:rPr lang="zh-TW" altLang="zh-TW" sz="2800" b="1" dirty="0">
                <a:solidFill>
                  <a:schemeClr val="tx1"/>
                </a:solidFill>
              </a:rPr>
              <a:t>的供應者在他國</a:t>
            </a:r>
            <a:r>
              <a:rPr lang="zh-TW" altLang="zh-TW" sz="2800" b="1" dirty="0" smtClean="0">
                <a:solidFill>
                  <a:schemeClr val="tx1"/>
                </a:solidFill>
              </a:rPr>
              <a:t>設立</a:t>
            </a:r>
            <a:r>
              <a:rPr lang="zh-TW" altLang="zh-TW" sz="2800" b="1" dirty="0">
                <a:solidFill>
                  <a:schemeClr val="tx1"/>
                </a:solidFill>
              </a:rPr>
              <a:t>永久或</a:t>
            </a:r>
            <a:r>
              <a:rPr lang="zh-TW" altLang="zh-TW" sz="2800" b="1" dirty="0" smtClean="0">
                <a:solidFill>
                  <a:schemeClr val="tx1"/>
                </a:solidFill>
              </a:rPr>
              <a:t>暫時</a:t>
            </a:r>
            <a:r>
              <a:rPr lang="zh-TW" altLang="en-US" sz="2800" b="1" dirty="0" smtClean="0">
                <a:solidFill>
                  <a:schemeClr val="tx1"/>
                </a:solidFill>
              </a:rPr>
              <a:t>的</a:t>
            </a:r>
            <a:r>
              <a:rPr lang="zh-TW" altLang="zh-TW" sz="2800" b="1" dirty="0" smtClean="0">
                <a:solidFill>
                  <a:schemeClr val="tx1"/>
                </a:solidFill>
              </a:rPr>
              <a:t>商業服</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務據點</a:t>
            </a:r>
            <a:r>
              <a:rPr lang="zh-TW" altLang="zh-TW" sz="2800" b="1" dirty="0">
                <a:solidFill>
                  <a:schemeClr val="tx1"/>
                </a:solidFill>
              </a:rPr>
              <a:t>，</a:t>
            </a:r>
            <a:r>
              <a:rPr lang="zh-TW" altLang="zh-TW" sz="2800" b="1" dirty="0" smtClean="0">
                <a:solidFill>
                  <a:schemeClr val="tx1"/>
                </a:solidFill>
              </a:rPr>
              <a:t>方便服務</a:t>
            </a:r>
            <a:r>
              <a:rPr lang="zh-TW" altLang="zh-TW" sz="2800" b="1" dirty="0">
                <a:solidFill>
                  <a:schemeClr val="tx1"/>
                </a:solidFill>
              </a:rPr>
              <a:t>的</a:t>
            </a:r>
            <a:r>
              <a:rPr lang="zh-TW" altLang="zh-TW" sz="2800" b="1" dirty="0" smtClean="0">
                <a:solidFill>
                  <a:schemeClr val="tx1"/>
                </a:solidFill>
              </a:rPr>
              <a:t>提供，</a:t>
            </a:r>
            <a:r>
              <a:rPr lang="zh-TW" altLang="zh-TW" sz="2800" b="1" dirty="0">
                <a:solidFill>
                  <a:schemeClr val="tx1"/>
                </a:solidFill>
              </a:rPr>
              <a:t>例如銀行到外國設立</a:t>
            </a:r>
            <a:r>
              <a:rPr lang="zh-TW" altLang="zh-TW" sz="2800" b="1" dirty="0" smtClean="0">
                <a:solidFill>
                  <a:schemeClr val="tx1"/>
                </a:solidFill>
              </a:rPr>
              <a:t>分</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支機構</a:t>
            </a:r>
            <a:r>
              <a:rPr lang="zh-TW" altLang="zh-TW" sz="2800" b="1" dirty="0">
                <a:solidFill>
                  <a:schemeClr val="tx1"/>
                </a:solidFill>
              </a:rPr>
              <a:t>，承包工程商在國外設立暫時的辦事處。</a:t>
            </a:r>
            <a:endParaRPr lang="en-US" altLang="zh-TW" sz="2800" b="1" dirty="0" smtClean="0">
              <a:solidFill>
                <a:schemeClr val="tx1"/>
              </a:solidFill>
            </a:endParaRPr>
          </a:p>
          <a:p>
            <a:r>
              <a:rPr lang="en-US" altLang="zh-TW" sz="2800" b="1" dirty="0" smtClean="0">
                <a:solidFill>
                  <a:schemeClr val="tx1"/>
                </a:solidFill>
              </a:rPr>
              <a:t>4.</a:t>
            </a:r>
            <a:r>
              <a:rPr lang="zh-TW" altLang="zh-TW" sz="2800" b="1" dirty="0" smtClean="0">
                <a:solidFill>
                  <a:schemeClr val="tx1"/>
                </a:solidFill>
              </a:rPr>
              <a:t> </a:t>
            </a:r>
            <a:r>
              <a:rPr lang="en-US" altLang="zh-TW" sz="2800" b="1" dirty="0">
                <a:solidFill>
                  <a:schemeClr val="tx1"/>
                </a:solidFill>
              </a:rPr>
              <a:t>Model </a:t>
            </a:r>
            <a:r>
              <a:rPr lang="en-US" altLang="zh-TW" sz="2800" b="1" dirty="0" smtClean="0">
                <a:solidFill>
                  <a:schemeClr val="tx1"/>
                </a:solidFill>
              </a:rPr>
              <a:t>4 : </a:t>
            </a:r>
            <a:r>
              <a:rPr lang="zh-TW" altLang="zh-TW" sz="2800" b="1" dirty="0" smtClean="0">
                <a:solidFill>
                  <a:schemeClr val="tx1"/>
                </a:solidFill>
              </a:rPr>
              <a:t>叫做</a:t>
            </a:r>
            <a:r>
              <a:rPr lang="zh-TW" altLang="zh-TW" sz="2800" b="1" dirty="0">
                <a:solidFill>
                  <a:schemeClr val="tx1"/>
                </a:solidFill>
              </a:rPr>
              <a:t>自然人移動（</a:t>
            </a:r>
            <a:r>
              <a:rPr lang="en-US" altLang="zh-TW" sz="2800" b="1" dirty="0">
                <a:solidFill>
                  <a:schemeClr val="tx1"/>
                </a:solidFill>
              </a:rPr>
              <a:t>movement of natural </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persons</a:t>
            </a:r>
            <a:r>
              <a:rPr lang="zh-TW" altLang="zh-TW" sz="2800" b="1" dirty="0" smtClean="0">
                <a:solidFill>
                  <a:schemeClr val="tx1"/>
                </a:solidFill>
              </a:rPr>
              <a:t>）</a:t>
            </a:r>
            <a:r>
              <a:rPr lang="zh-TW" altLang="en-US" sz="2800" b="1" dirty="0" smtClean="0">
                <a:solidFill>
                  <a:schemeClr val="tx1"/>
                </a:solidFill>
              </a:rPr>
              <a:t>，</a:t>
            </a:r>
            <a:r>
              <a:rPr lang="zh-TW" altLang="zh-TW" sz="2800" b="1" dirty="0" smtClean="0">
                <a:solidFill>
                  <a:schemeClr val="tx1"/>
                </a:solidFill>
              </a:rPr>
              <a:t>提供服務</a:t>
            </a:r>
            <a:r>
              <a:rPr lang="zh-TW" altLang="zh-TW" sz="2800" b="1" dirty="0">
                <a:solidFill>
                  <a:schemeClr val="tx1"/>
                </a:solidFill>
              </a:rPr>
              <a:t>的自然人，為了特定目的</a:t>
            </a:r>
            <a:r>
              <a:rPr lang="zh-TW" altLang="zh-TW" sz="2800" b="1" dirty="0" smtClean="0">
                <a:solidFill>
                  <a:schemeClr val="tx1"/>
                </a:solidFill>
              </a:rPr>
              <a:t>跨</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國</a:t>
            </a:r>
            <a:r>
              <a:rPr lang="zh-TW" altLang="zh-TW" sz="2800" b="1" dirty="0">
                <a:solidFill>
                  <a:schemeClr val="tx1"/>
                </a:solidFill>
              </a:rPr>
              <a:t>移動以提供服務，例如顧問或技術人員的</a:t>
            </a:r>
            <a:r>
              <a:rPr lang="zh-TW" altLang="zh-TW" sz="2800" b="1" dirty="0" smtClean="0">
                <a:solidFill>
                  <a:schemeClr val="tx1"/>
                </a:solidFill>
              </a:rPr>
              <a:t>跨國</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移動</a:t>
            </a:r>
            <a:r>
              <a:rPr lang="zh-TW" altLang="zh-TW" sz="2800" b="1" dirty="0">
                <a:solidFill>
                  <a:schemeClr val="tx1"/>
                </a:solidFill>
              </a:rPr>
              <a:t>。</a:t>
            </a:r>
            <a:endParaRPr lang="zh-TW" altLang="zh-TW" sz="2500" b="1" dirty="0">
              <a:solidFill>
                <a:schemeClr val="tx1"/>
              </a:solidFill>
            </a:endParaRPr>
          </a:p>
        </p:txBody>
      </p:sp>
    </p:spTree>
    <p:extLst>
      <p:ext uri="{BB962C8B-B14F-4D97-AF65-F5344CB8AC3E}">
        <p14:creationId xmlns:p14="http://schemas.microsoft.com/office/powerpoint/2010/main" val="77168750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836712"/>
            <a:ext cx="7595120"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四</a:t>
            </a:r>
            <a:r>
              <a:rPr lang="zh-TW" altLang="zh-TW" sz="4400" b="1" dirty="0" smtClean="0"/>
              <a:t>章</a:t>
            </a:r>
            <a:r>
              <a:rPr lang="en-US" altLang="zh-TW" sz="4400" b="1" dirty="0" smtClean="0"/>
              <a:t>  </a:t>
            </a:r>
            <a:r>
              <a:rPr lang="zh-TW" altLang="zh-TW" sz="4400" b="1" dirty="0"/>
              <a:t>國際貿易法</a:t>
            </a:r>
            <a:r>
              <a:rPr lang="zh-TW" altLang="zh-TW" sz="4400" b="1" dirty="0" smtClean="0"/>
              <a:t>的</a:t>
            </a:r>
            <a:r>
              <a:rPr lang="zh-TW" altLang="en-US" sz="4400" b="1" dirty="0" smtClean="0"/>
              <a:t>客</a:t>
            </a:r>
            <a:r>
              <a:rPr lang="zh-TW" altLang="zh-TW" sz="4400" b="1" dirty="0" smtClean="0"/>
              <a:t>體</a:t>
            </a:r>
            <a:r>
              <a:rPr lang="en-US" altLang="zh-TW" sz="4400" b="1" dirty="0"/>
              <a:t/>
            </a:r>
            <a:br>
              <a:rPr lang="en-US" altLang="zh-TW" sz="4400" b="1" dirty="0"/>
            </a:br>
            <a:r>
              <a:rPr lang="en-US" altLang="zh-TW" b="1" dirty="0"/>
              <a:t>         </a:t>
            </a:r>
            <a:r>
              <a:rPr lang="zh-TW" altLang="zh-TW" b="1" dirty="0" smtClean="0"/>
              <a:t>第</a:t>
            </a:r>
            <a:r>
              <a:rPr lang="zh-TW" altLang="en-US" b="1" dirty="0" smtClean="0"/>
              <a:t>二</a:t>
            </a:r>
            <a:r>
              <a:rPr lang="zh-TW" altLang="zh-TW" b="1" dirty="0" smtClean="0"/>
              <a:t>節</a:t>
            </a:r>
            <a:r>
              <a:rPr lang="zh-TW" altLang="zh-TW" b="1" dirty="0"/>
              <a:t>　服務業貿易</a:t>
            </a:r>
            <a:br>
              <a:rPr lang="zh-TW" altLang="zh-TW" b="1" dirty="0"/>
            </a:br>
            <a:r>
              <a:rPr lang="en-US" altLang="zh-TW" b="1" dirty="0" smtClean="0"/>
              <a:t>                 </a:t>
            </a:r>
            <a:r>
              <a:rPr lang="zh-TW" altLang="en-US" sz="3600" b="1" dirty="0" smtClean="0"/>
              <a:t>四</a:t>
            </a:r>
            <a:r>
              <a:rPr lang="zh-TW" altLang="zh-TW" sz="3600" b="1" dirty="0" smtClean="0"/>
              <a:t>、</a:t>
            </a:r>
            <a:r>
              <a:rPr lang="zh-TW" altLang="zh-TW" sz="3600" b="1" dirty="0">
                <a:solidFill>
                  <a:schemeClr val="tx1"/>
                </a:solidFill>
              </a:rPr>
              <a:t>服務業貿易的障礙</a:t>
            </a:r>
            <a:endParaRPr lang="zh-TW" altLang="en-US" sz="3600" b="1" dirty="0">
              <a:solidFill>
                <a:schemeClr val="tx1"/>
              </a:solidFill>
            </a:endParaRPr>
          </a:p>
        </p:txBody>
      </p:sp>
      <p:sp>
        <p:nvSpPr>
          <p:cNvPr id="3" name="文字版面配置區 2"/>
          <p:cNvSpPr>
            <a:spLocks noGrp="1"/>
          </p:cNvSpPr>
          <p:nvPr>
            <p:ph type="body" idx="1"/>
          </p:nvPr>
        </p:nvSpPr>
        <p:spPr>
          <a:xfrm>
            <a:off x="251520" y="2636912"/>
            <a:ext cx="8640960" cy="961256"/>
          </a:xfrm>
        </p:spPr>
        <p:txBody>
          <a:bodyPr>
            <a:noAutofit/>
          </a:bodyPr>
          <a:lstStyle/>
          <a:p>
            <a:r>
              <a:rPr lang="zh-TW" altLang="en-US" sz="2600" b="1" dirty="0" smtClean="0">
                <a:solidFill>
                  <a:schemeClr val="tx1"/>
                </a:solidFill>
              </a:rPr>
              <a:t>一、</a:t>
            </a:r>
            <a:r>
              <a:rPr lang="zh-TW" altLang="zh-TW" sz="2600" b="1" dirty="0">
                <a:solidFill>
                  <a:schemeClr val="tx1"/>
                </a:solidFill>
              </a:rPr>
              <a:t>商品</a:t>
            </a:r>
            <a:r>
              <a:rPr lang="zh-TW" altLang="zh-TW" sz="2600" b="1" dirty="0" smtClean="0">
                <a:solidFill>
                  <a:schemeClr val="tx1"/>
                </a:solidFill>
              </a:rPr>
              <a:t>貿易</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zh-TW" altLang="en-US" sz="2600" b="1" dirty="0" smtClean="0">
                <a:solidFill>
                  <a:schemeClr val="tx1"/>
                </a:solidFill>
              </a:rPr>
              <a:t>一</a:t>
            </a:r>
            <a:r>
              <a:rPr lang="en-US" altLang="zh-TW" sz="2600" b="1" dirty="0" smtClean="0">
                <a:solidFill>
                  <a:schemeClr val="tx1"/>
                </a:solidFill>
              </a:rPr>
              <a:t>)</a:t>
            </a:r>
            <a:r>
              <a:rPr lang="zh-TW" altLang="zh-TW" sz="2600" b="1" dirty="0">
                <a:solidFill>
                  <a:schemeClr val="tx1"/>
                </a:solidFill>
              </a:rPr>
              <a:t>商品</a:t>
            </a:r>
            <a:r>
              <a:rPr lang="zh-TW" altLang="zh-TW" sz="2600" b="1" dirty="0" smtClean="0">
                <a:solidFill>
                  <a:schemeClr val="tx1"/>
                </a:solidFill>
              </a:rPr>
              <a:t>貿易的障礙</a:t>
            </a:r>
            <a:r>
              <a:rPr lang="en-US" altLang="zh-TW" sz="2600" b="1" dirty="0" smtClean="0">
                <a:solidFill>
                  <a:schemeClr val="tx1"/>
                </a:solidFill>
              </a:rPr>
              <a:t> : </a:t>
            </a:r>
            <a:r>
              <a:rPr lang="zh-TW" altLang="zh-TW" sz="2600" b="1" dirty="0" smtClean="0">
                <a:solidFill>
                  <a:schemeClr val="tx1"/>
                </a:solidFill>
              </a:rPr>
              <a:t>關稅</a:t>
            </a:r>
            <a:r>
              <a:rPr lang="zh-TW" altLang="zh-TW" sz="2600" b="1" dirty="0">
                <a:solidFill>
                  <a:schemeClr val="tx1"/>
                </a:solidFill>
              </a:rPr>
              <a:t>及非關稅方面的</a:t>
            </a:r>
            <a:r>
              <a:rPr lang="zh-TW" altLang="zh-TW" sz="2600" b="1" dirty="0" smtClean="0">
                <a:solidFill>
                  <a:schemeClr val="tx1"/>
                </a:solidFill>
              </a:rPr>
              <a:t>障礙</a:t>
            </a:r>
            <a:r>
              <a:rPr lang="zh-TW" altLang="en-US" sz="2600" b="1" dirty="0" smtClean="0">
                <a:solidFill>
                  <a:schemeClr val="tx1"/>
                </a:solidFill>
              </a:rPr>
              <a:t>。</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zh-TW" altLang="en-US" sz="2600" b="1" dirty="0" smtClean="0">
                <a:solidFill>
                  <a:schemeClr val="tx1"/>
                </a:solidFill>
              </a:rPr>
              <a:t>二</a:t>
            </a:r>
            <a:r>
              <a:rPr lang="en-US" altLang="zh-TW" sz="2600" b="1" dirty="0" smtClean="0">
                <a:solidFill>
                  <a:schemeClr val="tx1"/>
                </a:solidFill>
              </a:rPr>
              <a:t>)</a:t>
            </a:r>
            <a:r>
              <a:rPr lang="zh-TW" altLang="zh-TW" sz="2600" b="1" dirty="0">
                <a:solidFill>
                  <a:schemeClr val="tx1"/>
                </a:solidFill>
              </a:rPr>
              <a:t>商品貿易</a:t>
            </a:r>
            <a:r>
              <a:rPr lang="zh-TW" altLang="zh-TW" sz="2600" b="1" dirty="0" smtClean="0">
                <a:solidFill>
                  <a:schemeClr val="tx1"/>
                </a:solidFill>
              </a:rPr>
              <a:t>自由化</a:t>
            </a:r>
            <a:r>
              <a:rPr lang="en-US" altLang="zh-TW" sz="2600" b="1" dirty="0" smtClean="0">
                <a:solidFill>
                  <a:schemeClr val="tx1"/>
                </a:solidFill>
              </a:rPr>
              <a:t> : </a:t>
            </a:r>
            <a:r>
              <a:rPr lang="zh-TW" altLang="zh-TW" sz="2600" b="1" dirty="0" smtClean="0">
                <a:solidFill>
                  <a:schemeClr val="tx1"/>
                </a:solidFill>
              </a:rPr>
              <a:t>透過</a:t>
            </a:r>
            <a:r>
              <a:rPr lang="zh-TW" altLang="zh-TW" sz="2600" b="1" dirty="0">
                <a:solidFill>
                  <a:schemeClr val="tx1"/>
                </a:solidFill>
              </a:rPr>
              <a:t>關稅減讓等</a:t>
            </a:r>
            <a:r>
              <a:rPr lang="zh-TW" altLang="zh-TW" sz="2600" b="1" dirty="0" smtClean="0">
                <a:solidFill>
                  <a:schemeClr val="tx1"/>
                </a:solidFill>
              </a:rPr>
              <a:t>方式</a:t>
            </a:r>
            <a:r>
              <a:rPr lang="zh-TW" altLang="en-US" sz="2600" b="1" dirty="0" smtClean="0">
                <a:solidFill>
                  <a:schemeClr val="tx1"/>
                </a:solidFill>
              </a:rPr>
              <a:t>才可</a:t>
            </a:r>
            <a:r>
              <a:rPr lang="zh-TW" altLang="zh-TW" sz="2600" b="1" dirty="0" smtClean="0">
                <a:solidFill>
                  <a:schemeClr val="tx1"/>
                </a:solidFill>
              </a:rPr>
              <a:t>達到</a:t>
            </a:r>
            <a:r>
              <a:rPr lang="zh-TW" altLang="en-US" sz="2600" b="1" dirty="0" smtClean="0">
                <a:solidFill>
                  <a:schemeClr val="tx1"/>
                </a:solidFill>
              </a:rPr>
              <a:t>。</a:t>
            </a:r>
            <a:endParaRPr lang="en-US" altLang="zh-TW" sz="2600" b="1" dirty="0" smtClean="0">
              <a:solidFill>
                <a:schemeClr val="tx1"/>
              </a:solidFill>
            </a:endParaRPr>
          </a:p>
          <a:p>
            <a:r>
              <a:rPr lang="zh-TW" altLang="en-US" sz="2600" b="1" dirty="0" smtClean="0">
                <a:solidFill>
                  <a:schemeClr val="tx1"/>
                </a:solidFill>
              </a:rPr>
              <a:t>二、</a:t>
            </a:r>
            <a:r>
              <a:rPr lang="zh-TW" altLang="zh-TW" sz="2600" b="1" dirty="0" smtClean="0">
                <a:solidFill>
                  <a:schemeClr val="tx1"/>
                </a:solidFill>
              </a:rPr>
              <a:t>服務業貿易</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zh-TW" altLang="en-US" sz="2600" b="1" dirty="0" smtClean="0">
                <a:solidFill>
                  <a:schemeClr val="tx1"/>
                </a:solidFill>
              </a:rPr>
              <a:t>一</a:t>
            </a:r>
            <a:r>
              <a:rPr lang="en-US" altLang="zh-TW" sz="2600" b="1" dirty="0" smtClean="0">
                <a:solidFill>
                  <a:schemeClr val="tx1"/>
                </a:solidFill>
              </a:rPr>
              <a:t>)</a:t>
            </a:r>
            <a:r>
              <a:rPr lang="zh-TW" altLang="zh-TW" sz="2600" b="1" dirty="0">
                <a:solidFill>
                  <a:schemeClr val="tx1"/>
                </a:solidFill>
              </a:rPr>
              <a:t>服務業</a:t>
            </a:r>
            <a:r>
              <a:rPr lang="zh-TW" altLang="zh-TW" sz="2600" b="1" dirty="0" smtClean="0">
                <a:solidFill>
                  <a:schemeClr val="tx1"/>
                </a:solidFill>
              </a:rPr>
              <a:t>貿易的障礙</a:t>
            </a:r>
            <a:r>
              <a:rPr lang="en-US" altLang="zh-TW" sz="2600" b="1" dirty="0" smtClean="0">
                <a:solidFill>
                  <a:schemeClr val="tx1"/>
                </a:solidFill>
              </a:rPr>
              <a:t> : WTO</a:t>
            </a:r>
            <a:r>
              <a:rPr lang="zh-TW" altLang="zh-TW" sz="2600" b="1" dirty="0">
                <a:solidFill>
                  <a:schemeClr val="tx1"/>
                </a:solidFill>
              </a:rPr>
              <a:t>會員對服務業貿易</a:t>
            </a:r>
            <a:r>
              <a:rPr lang="zh-TW" altLang="zh-TW" sz="2600" b="1" dirty="0" smtClean="0">
                <a:solidFill>
                  <a:schemeClr val="tx1"/>
                </a:solidFill>
              </a:rPr>
              <a:t>實施的</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zh-TW" altLang="zh-TW" sz="2600" b="1" dirty="0" smtClean="0">
                <a:solidFill>
                  <a:schemeClr val="tx1"/>
                </a:solidFill>
              </a:rPr>
              <a:t>「</a:t>
            </a:r>
            <a:r>
              <a:rPr lang="zh-TW" altLang="zh-TW" sz="2600" b="1" dirty="0">
                <a:solidFill>
                  <a:schemeClr val="tx1"/>
                </a:solidFill>
              </a:rPr>
              <a:t>措施</a:t>
            </a:r>
            <a:r>
              <a:rPr lang="zh-TW" altLang="zh-TW" sz="2600" b="1" dirty="0" smtClean="0">
                <a:solidFill>
                  <a:schemeClr val="tx1"/>
                </a:solidFill>
              </a:rPr>
              <a:t>」</a:t>
            </a:r>
            <a:r>
              <a:rPr lang="zh-TW" altLang="en-US" sz="2600" b="1" dirty="0" smtClean="0">
                <a:solidFill>
                  <a:schemeClr val="tx1"/>
                </a:solidFill>
              </a:rPr>
              <a:t>，亦即</a:t>
            </a:r>
            <a:r>
              <a:rPr lang="zh-TW" altLang="zh-TW" sz="2600" b="1" dirty="0" smtClean="0">
                <a:solidFill>
                  <a:schemeClr val="tx1"/>
                </a:solidFill>
              </a:rPr>
              <a:t>是</a:t>
            </a:r>
            <a:r>
              <a:rPr lang="zh-TW" altLang="zh-TW" sz="2600" b="1" dirty="0">
                <a:solidFill>
                  <a:schemeClr val="tx1"/>
                </a:solidFill>
              </a:rPr>
              <a:t>指</a:t>
            </a:r>
            <a:r>
              <a:rPr lang="en-US" altLang="zh-TW" sz="2600" b="1" dirty="0" smtClean="0">
                <a:solidFill>
                  <a:schemeClr val="tx1"/>
                </a:solidFill>
              </a:rPr>
              <a:t>WTO</a:t>
            </a:r>
            <a:r>
              <a:rPr lang="zh-TW" altLang="zh-TW" sz="2600" b="1" dirty="0" smtClean="0">
                <a:solidFill>
                  <a:schemeClr val="tx1"/>
                </a:solidFill>
              </a:rPr>
              <a:t>會員以</a:t>
            </a:r>
            <a:r>
              <a:rPr lang="zh-TW" altLang="zh-TW" sz="2600" b="1" dirty="0">
                <a:solidFill>
                  <a:schemeClr val="tx1"/>
                </a:solidFill>
              </a:rPr>
              <a:t>法律、</a:t>
            </a:r>
            <a:r>
              <a:rPr lang="zh-TW" altLang="zh-TW" sz="2600" b="1" dirty="0" smtClean="0">
                <a:solidFill>
                  <a:schemeClr val="tx1"/>
                </a:solidFill>
              </a:rPr>
              <a:t>法規</a:t>
            </a:r>
            <a:r>
              <a:rPr lang="zh-TW" altLang="zh-TW" sz="2600" b="1" dirty="0">
                <a:solidFill>
                  <a:schemeClr val="tx1"/>
                </a:solidFill>
              </a:rPr>
              <a:t>、規則</a:t>
            </a:r>
            <a:r>
              <a:rPr lang="zh-TW" altLang="zh-TW" sz="2600" b="1" dirty="0" smtClean="0">
                <a:solidFill>
                  <a:schemeClr val="tx1"/>
                </a:solidFill>
              </a:rPr>
              <a:t>、</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zh-TW" altLang="zh-TW" sz="2600" b="1" dirty="0" smtClean="0">
                <a:solidFill>
                  <a:schemeClr val="tx1"/>
                </a:solidFill>
              </a:rPr>
              <a:t>程式</a:t>
            </a:r>
            <a:r>
              <a:rPr lang="zh-TW" altLang="zh-TW" sz="2600" b="1" dirty="0">
                <a:solidFill>
                  <a:schemeClr val="tx1"/>
                </a:solidFill>
              </a:rPr>
              <a:t>、行政行為等其他形式所</a:t>
            </a:r>
            <a:r>
              <a:rPr lang="zh-TW" altLang="zh-TW" sz="2600" b="1" dirty="0" smtClean="0">
                <a:solidFill>
                  <a:schemeClr val="tx1"/>
                </a:solidFill>
              </a:rPr>
              <a:t>採取</a:t>
            </a:r>
            <a:r>
              <a:rPr lang="zh-TW" altLang="zh-TW" sz="2600" b="1" dirty="0">
                <a:solidFill>
                  <a:schemeClr val="tx1"/>
                </a:solidFill>
              </a:rPr>
              <a:t>的任何</a:t>
            </a:r>
            <a:r>
              <a:rPr lang="zh-TW" altLang="zh-TW" sz="2600" b="1" dirty="0" smtClean="0">
                <a:solidFill>
                  <a:schemeClr val="tx1"/>
                </a:solidFill>
              </a:rPr>
              <a:t>措施</a:t>
            </a:r>
            <a:r>
              <a:rPr lang="zh-TW" altLang="en-US" sz="2600" b="1" dirty="0" smtClean="0">
                <a:solidFill>
                  <a:schemeClr val="tx1"/>
                </a:solidFill>
              </a:rPr>
              <a:t>。</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zh-TW" altLang="en-US" sz="2600" b="1" dirty="0" smtClean="0">
                <a:solidFill>
                  <a:schemeClr val="tx1"/>
                </a:solidFill>
              </a:rPr>
              <a:t>二</a:t>
            </a:r>
            <a:r>
              <a:rPr lang="en-US" altLang="zh-TW" sz="2600" b="1" dirty="0" smtClean="0">
                <a:solidFill>
                  <a:schemeClr val="tx1"/>
                </a:solidFill>
              </a:rPr>
              <a:t>)</a:t>
            </a:r>
            <a:r>
              <a:rPr lang="zh-TW" altLang="zh-TW" sz="2600" b="1" dirty="0">
                <a:solidFill>
                  <a:schemeClr val="tx1"/>
                </a:solidFill>
              </a:rPr>
              <a:t>服務業</a:t>
            </a:r>
            <a:r>
              <a:rPr lang="zh-TW" altLang="zh-TW" sz="2600" b="1" dirty="0" smtClean="0">
                <a:solidFill>
                  <a:schemeClr val="tx1"/>
                </a:solidFill>
              </a:rPr>
              <a:t>貿易自由化</a:t>
            </a:r>
            <a:r>
              <a:rPr lang="en-US" altLang="zh-TW" sz="2600" b="1" dirty="0" smtClean="0">
                <a:solidFill>
                  <a:schemeClr val="tx1"/>
                </a:solidFill>
              </a:rPr>
              <a:t> : </a:t>
            </a:r>
            <a:r>
              <a:rPr lang="zh-TW" altLang="zh-TW" sz="2600" b="1" dirty="0" smtClean="0">
                <a:solidFill>
                  <a:schemeClr val="tx1"/>
                </a:solidFill>
              </a:rPr>
              <a:t>要</a:t>
            </a:r>
            <a:r>
              <a:rPr lang="zh-TW" altLang="zh-TW" sz="2600" b="1" dirty="0">
                <a:solidFill>
                  <a:schemeClr val="tx1"/>
                </a:solidFill>
              </a:rPr>
              <a:t>廢除這些</a:t>
            </a:r>
            <a:r>
              <a:rPr lang="zh-TW" altLang="zh-TW" sz="2600" b="1" dirty="0" smtClean="0">
                <a:solidFill>
                  <a:schemeClr val="tx1"/>
                </a:solidFill>
              </a:rPr>
              <a:t>措施</a:t>
            </a:r>
            <a:r>
              <a:rPr lang="zh-TW" altLang="en-US" sz="2600" b="1" dirty="0">
                <a:solidFill>
                  <a:schemeClr val="tx1"/>
                </a:solidFill>
              </a:rPr>
              <a:t>才可</a:t>
            </a:r>
            <a:r>
              <a:rPr lang="zh-TW" altLang="zh-TW" sz="2600" b="1" dirty="0" smtClean="0">
                <a:solidFill>
                  <a:schemeClr val="tx1"/>
                </a:solidFill>
              </a:rPr>
              <a:t>達到。</a:t>
            </a:r>
            <a:endParaRPr lang="zh-TW" altLang="zh-TW" sz="2600" b="1" dirty="0">
              <a:solidFill>
                <a:schemeClr val="tx1"/>
              </a:solidFill>
            </a:endParaRPr>
          </a:p>
        </p:txBody>
      </p:sp>
    </p:spTree>
    <p:extLst>
      <p:ext uri="{BB962C8B-B14F-4D97-AF65-F5344CB8AC3E}">
        <p14:creationId xmlns:p14="http://schemas.microsoft.com/office/powerpoint/2010/main" val="50476929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836712"/>
            <a:ext cx="8568952"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四</a:t>
            </a:r>
            <a:r>
              <a:rPr lang="zh-TW" altLang="zh-TW" sz="4400" b="1" dirty="0" smtClean="0"/>
              <a:t>章</a:t>
            </a:r>
            <a:r>
              <a:rPr lang="en-US" altLang="zh-TW" sz="4400" b="1" dirty="0" smtClean="0"/>
              <a:t>  </a:t>
            </a:r>
            <a:r>
              <a:rPr lang="zh-TW" altLang="zh-TW" sz="4400" b="1" dirty="0"/>
              <a:t>國際貿易法</a:t>
            </a:r>
            <a:r>
              <a:rPr lang="zh-TW" altLang="zh-TW" sz="4400" b="1" dirty="0" smtClean="0"/>
              <a:t>的</a:t>
            </a:r>
            <a:r>
              <a:rPr lang="zh-TW" altLang="en-US" sz="4400" b="1" dirty="0" smtClean="0"/>
              <a:t>客</a:t>
            </a:r>
            <a:r>
              <a:rPr lang="zh-TW" altLang="zh-TW" sz="4400" b="1" dirty="0" smtClean="0"/>
              <a:t>體</a:t>
            </a:r>
            <a:r>
              <a:rPr lang="en-US" altLang="zh-TW" sz="4400" b="1" dirty="0"/>
              <a:t/>
            </a:r>
            <a:br>
              <a:rPr lang="en-US" altLang="zh-TW" sz="4400" b="1" dirty="0"/>
            </a:br>
            <a:r>
              <a:rPr lang="en-US" altLang="zh-TW" sz="4400" b="1" dirty="0" smtClean="0"/>
              <a:t>    </a:t>
            </a:r>
            <a:r>
              <a:rPr lang="zh-TW" altLang="zh-TW" b="1" dirty="0" smtClean="0"/>
              <a:t>第</a:t>
            </a:r>
            <a:r>
              <a:rPr lang="zh-TW" altLang="en-US" b="1" dirty="0" smtClean="0"/>
              <a:t>三</a:t>
            </a:r>
            <a:r>
              <a:rPr lang="zh-TW" altLang="zh-TW" b="1" dirty="0" smtClean="0"/>
              <a:t>節</a:t>
            </a:r>
            <a:r>
              <a:rPr lang="en-US" altLang="zh-TW" b="1" dirty="0" smtClean="0"/>
              <a:t> TRIMS</a:t>
            </a:r>
            <a:r>
              <a:rPr lang="zh-TW" altLang="zh-TW" b="1" dirty="0"/>
              <a:t>（與貿易有關的投資措施）</a:t>
            </a:r>
            <a:br>
              <a:rPr lang="zh-TW" altLang="zh-TW" b="1" dirty="0"/>
            </a:br>
            <a:r>
              <a:rPr lang="en-US" altLang="zh-TW" b="1" dirty="0" smtClean="0"/>
              <a:t>             </a:t>
            </a:r>
            <a:r>
              <a:rPr lang="zh-TW" altLang="en-US" sz="3600" b="1" dirty="0" smtClean="0"/>
              <a:t>一、</a:t>
            </a:r>
            <a:r>
              <a:rPr lang="en-US" altLang="zh-TW" sz="3600" b="1" dirty="0"/>
              <a:t>WTO</a:t>
            </a:r>
            <a:r>
              <a:rPr lang="zh-TW" altLang="zh-TW" sz="3600" b="1" dirty="0"/>
              <a:t>的努力</a:t>
            </a:r>
            <a:endParaRPr lang="zh-TW" altLang="en-US" sz="3600" b="1" dirty="0">
              <a:solidFill>
                <a:schemeClr val="tx1"/>
              </a:solidFill>
            </a:endParaRPr>
          </a:p>
        </p:txBody>
      </p:sp>
      <p:sp>
        <p:nvSpPr>
          <p:cNvPr id="3" name="文字版面配置區 2"/>
          <p:cNvSpPr>
            <a:spLocks noGrp="1"/>
          </p:cNvSpPr>
          <p:nvPr>
            <p:ph type="body" idx="1"/>
          </p:nvPr>
        </p:nvSpPr>
        <p:spPr>
          <a:xfrm>
            <a:off x="467544" y="2636912"/>
            <a:ext cx="7992888" cy="961256"/>
          </a:xfrm>
        </p:spPr>
        <p:txBody>
          <a:bodyPr>
            <a:noAutofit/>
          </a:bodyPr>
          <a:lstStyle/>
          <a:p>
            <a:r>
              <a:rPr lang="en-US" altLang="zh-TW" sz="2800" b="1" dirty="0" smtClean="0">
                <a:solidFill>
                  <a:schemeClr val="tx1"/>
                </a:solidFill>
              </a:rPr>
              <a:t>(</a:t>
            </a:r>
            <a:r>
              <a:rPr lang="zh-TW" altLang="en-US" sz="2800" b="1" dirty="0" smtClean="0">
                <a:solidFill>
                  <a:schemeClr val="tx1"/>
                </a:solidFill>
              </a:rPr>
              <a:t>一</a:t>
            </a:r>
            <a:r>
              <a:rPr lang="en-US" altLang="zh-TW" sz="2800" b="1" dirty="0" smtClean="0">
                <a:solidFill>
                  <a:schemeClr val="tx1"/>
                </a:solidFill>
              </a:rPr>
              <a:t>)</a:t>
            </a:r>
            <a:r>
              <a:rPr lang="zh-TW" altLang="en-US" sz="2800" b="1" dirty="0" smtClean="0">
                <a:solidFill>
                  <a:schemeClr val="tx1"/>
                </a:solidFill>
              </a:rPr>
              <a:t>列入</a:t>
            </a:r>
            <a:r>
              <a:rPr lang="en-US" altLang="zh-TW" sz="2800" b="1" dirty="0" smtClean="0">
                <a:solidFill>
                  <a:schemeClr val="tx1"/>
                </a:solidFill>
              </a:rPr>
              <a:t>WTO</a:t>
            </a:r>
            <a:r>
              <a:rPr lang="zh-TW" altLang="en-US" sz="2800" b="1" dirty="0" smtClean="0">
                <a:solidFill>
                  <a:schemeClr val="tx1"/>
                </a:solidFill>
              </a:rPr>
              <a:t>第</a:t>
            </a:r>
            <a:r>
              <a:rPr lang="en-US" altLang="zh-TW" sz="2800" b="1" dirty="0" smtClean="0">
                <a:solidFill>
                  <a:schemeClr val="tx1"/>
                </a:solidFill>
              </a:rPr>
              <a:t>8</a:t>
            </a:r>
            <a:r>
              <a:rPr lang="zh-TW" altLang="en-US" sz="2800" b="1" dirty="0" smtClean="0">
                <a:solidFill>
                  <a:schemeClr val="tx1"/>
                </a:solidFill>
              </a:rPr>
              <a:t>回合</a:t>
            </a:r>
            <a:r>
              <a:rPr lang="en-US" altLang="zh-TW" sz="2800" b="1" dirty="0" smtClean="0">
                <a:solidFill>
                  <a:schemeClr val="tx1"/>
                </a:solidFill>
              </a:rPr>
              <a:t>(</a:t>
            </a:r>
            <a:r>
              <a:rPr lang="zh-TW" altLang="zh-TW" sz="2800" b="1" dirty="0" smtClean="0">
                <a:solidFill>
                  <a:schemeClr val="tx1"/>
                </a:solidFill>
              </a:rPr>
              <a:t>烏拉圭回合</a:t>
            </a:r>
            <a:r>
              <a:rPr lang="en-US" altLang="zh-TW" sz="2800" b="1" dirty="0" smtClean="0">
                <a:solidFill>
                  <a:schemeClr val="tx1"/>
                </a:solidFill>
              </a:rPr>
              <a:t>)</a:t>
            </a:r>
            <a:r>
              <a:rPr lang="zh-TW" altLang="en-US" sz="2800" b="1" dirty="0" smtClean="0">
                <a:solidFill>
                  <a:schemeClr val="tx1"/>
                </a:solidFill>
              </a:rPr>
              <a:t>談判議題</a:t>
            </a:r>
            <a:r>
              <a:rPr lang="zh-TW" altLang="zh-TW" sz="2800" b="1" dirty="0" smtClean="0">
                <a:solidFill>
                  <a:schemeClr val="tx1"/>
                </a:solidFill>
              </a:rPr>
              <a:t>。</a:t>
            </a:r>
            <a:endParaRPr lang="en-US" altLang="zh-TW" sz="2800" b="1" dirty="0" smtClean="0">
              <a:solidFill>
                <a:schemeClr val="tx1"/>
              </a:solidFill>
            </a:endParaRPr>
          </a:p>
          <a:p>
            <a:r>
              <a:rPr lang="en-US" altLang="zh-TW" sz="2800" b="1" dirty="0" smtClean="0">
                <a:solidFill>
                  <a:schemeClr val="tx1"/>
                </a:solidFill>
              </a:rPr>
              <a:t>(</a:t>
            </a:r>
            <a:r>
              <a:rPr lang="zh-TW" altLang="en-US" sz="2800" b="1" dirty="0" smtClean="0">
                <a:solidFill>
                  <a:schemeClr val="tx1"/>
                </a:solidFill>
              </a:rPr>
              <a:t>二</a:t>
            </a:r>
            <a:r>
              <a:rPr lang="en-US" altLang="zh-TW" sz="2800" b="1" dirty="0" smtClean="0">
                <a:solidFill>
                  <a:schemeClr val="tx1"/>
                </a:solidFill>
              </a:rPr>
              <a:t>)</a:t>
            </a:r>
            <a:r>
              <a:rPr lang="zh-TW" altLang="en-US" sz="2800" b="1" dirty="0" smtClean="0">
                <a:solidFill>
                  <a:schemeClr val="tx1"/>
                </a:solidFill>
              </a:rPr>
              <a:t>定義 </a:t>
            </a:r>
            <a:r>
              <a:rPr lang="en-US" altLang="zh-TW" sz="2800" b="1" dirty="0" smtClean="0">
                <a:solidFill>
                  <a:schemeClr val="tx1"/>
                </a:solidFill>
              </a:rPr>
              <a:t>: </a:t>
            </a:r>
            <a:r>
              <a:rPr lang="zh-TW" altLang="zh-TW" sz="2800" b="1" dirty="0" smtClean="0">
                <a:solidFill>
                  <a:schemeClr val="tx1"/>
                </a:solidFill>
              </a:rPr>
              <a:t>東道</a:t>
            </a:r>
            <a:r>
              <a:rPr lang="zh-TW" altLang="zh-TW" sz="2800" b="1" dirty="0">
                <a:solidFill>
                  <a:schemeClr val="tx1"/>
                </a:solidFill>
              </a:rPr>
              <a:t>國政府</a:t>
            </a:r>
            <a:r>
              <a:rPr lang="en-US" altLang="zh-TW" sz="2800" b="1" dirty="0">
                <a:solidFill>
                  <a:schemeClr val="tx1"/>
                </a:solidFill>
              </a:rPr>
              <a:t>(</a:t>
            </a:r>
            <a:r>
              <a:rPr lang="zh-TW" altLang="zh-TW" sz="2800" b="1" dirty="0">
                <a:solidFill>
                  <a:schemeClr val="tx1"/>
                </a:solidFill>
              </a:rPr>
              <a:t>資本輸入國</a:t>
            </a:r>
            <a:r>
              <a:rPr lang="en-US" altLang="zh-TW" sz="2800" b="1" dirty="0" smtClean="0">
                <a:solidFill>
                  <a:schemeClr val="tx1"/>
                </a:solidFill>
              </a:rPr>
              <a:t>)</a:t>
            </a:r>
            <a:r>
              <a:rPr lang="zh-TW" altLang="zh-TW" sz="2800" b="1" dirty="0" smtClean="0">
                <a:solidFill>
                  <a:schemeClr val="tx1"/>
                </a:solidFill>
              </a:rPr>
              <a:t> 採取有</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限度</a:t>
            </a:r>
            <a:r>
              <a:rPr lang="zh-TW" altLang="zh-TW" sz="2800" b="1" dirty="0">
                <a:solidFill>
                  <a:schemeClr val="tx1"/>
                </a:solidFill>
              </a:rPr>
              <a:t>的開放或</a:t>
            </a:r>
            <a:r>
              <a:rPr lang="zh-TW" altLang="zh-TW" sz="2800" b="1" dirty="0" smtClean="0">
                <a:solidFill>
                  <a:schemeClr val="tx1"/>
                </a:solidFill>
              </a:rPr>
              <a:t>限制</a:t>
            </a:r>
            <a:r>
              <a:rPr lang="zh-TW" altLang="zh-TW" sz="2800" b="1" dirty="0">
                <a:solidFill>
                  <a:schemeClr val="tx1"/>
                </a:solidFill>
              </a:rPr>
              <a:t>外資引進</a:t>
            </a:r>
            <a:r>
              <a:rPr lang="zh-TW" altLang="zh-TW" sz="2800" b="1" dirty="0" smtClean="0">
                <a:solidFill>
                  <a:schemeClr val="tx1"/>
                </a:solidFill>
              </a:rPr>
              <a:t>政策，</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若會</a:t>
            </a:r>
            <a:r>
              <a:rPr lang="zh-TW" altLang="zh-TW" sz="2800" b="1" dirty="0">
                <a:solidFill>
                  <a:schemeClr val="tx1"/>
                </a:solidFill>
              </a:rPr>
              <a:t>限制或扭曲了貿易效果，</a:t>
            </a:r>
            <a:r>
              <a:rPr lang="zh-TW" altLang="zh-TW" sz="2800" b="1" dirty="0" smtClean="0">
                <a:solidFill>
                  <a:schemeClr val="tx1"/>
                </a:solidFill>
              </a:rPr>
              <a:t>烏</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拉</a:t>
            </a:r>
            <a:r>
              <a:rPr lang="zh-TW" altLang="zh-TW" sz="2800" b="1" dirty="0">
                <a:solidFill>
                  <a:schemeClr val="tx1"/>
                </a:solidFill>
              </a:rPr>
              <a:t>圭回合乃對此部分達成合意</a:t>
            </a:r>
            <a:r>
              <a:rPr lang="zh-TW" altLang="zh-TW" sz="2800" b="1" dirty="0" smtClean="0">
                <a:solidFill>
                  <a:schemeClr val="tx1"/>
                </a:solidFill>
              </a:rPr>
              <a:t>，</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此</a:t>
            </a:r>
            <a:r>
              <a:rPr lang="zh-TW" altLang="zh-TW" sz="2800" b="1" dirty="0">
                <a:solidFill>
                  <a:schemeClr val="tx1"/>
                </a:solidFill>
              </a:rPr>
              <a:t>稱為與貿易有關投資措施之</a:t>
            </a:r>
            <a:r>
              <a:rPr lang="zh-TW" altLang="zh-TW" sz="2800" b="1" dirty="0" smtClean="0">
                <a:solidFill>
                  <a:schemeClr val="tx1"/>
                </a:solidFill>
              </a:rPr>
              <a:t>協</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定</a:t>
            </a:r>
            <a:r>
              <a:rPr lang="zh-TW" altLang="en-US" sz="2800" b="1" dirty="0" smtClean="0">
                <a:solidFill>
                  <a:schemeClr val="tx1"/>
                </a:solidFill>
              </a:rPr>
              <a:t>。</a:t>
            </a:r>
            <a:endParaRPr lang="en-US" altLang="zh-TW" sz="2800" b="1" dirty="0" smtClean="0">
              <a:solidFill>
                <a:schemeClr val="tx1"/>
              </a:solidFill>
            </a:endParaRPr>
          </a:p>
          <a:p>
            <a:r>
              <a:rPr lang="en-US" altLang="zh-TW" sz="2800" b="1" dirty="0" smtClean="0">
                <a:solidFill>
                  <a:schemeClr val="tx1"/>
                </a:solidFill>
              </a:rPr>
              <a:t>(</a:t>
            </a:r>
            <a:r>
              <a:rPr lang="zh-TW" altLang="en-US" sz="2800" b="1" dirty="0" smtClean="0">
                <a:solidFill>
                  <a:schemeClr val="tx1"/>
                </a:solidFill>
              </a:rPr>
              <a:t>三</a:t>
            </a:r>
            <a:r>
              <a:rPr lang="en-US" altLang="zh-TW" sz="2800" b="1" dirty="0" smtClean="0">
                <a:solidFill>
                  <a:schemeClr val="tx1"/>
                </a:solidFill>
              </a:rPr>
              <a:t>)Trade-related </a:t>
            </a:r>
            <a:r>
              <a:rPr lang="en-US" altLang="zh-TW" sz="2800" b="1" dirty="0">
                <a:solidFill>
                  <a:schemeClr val="tx1"/>
                </a:solidFill>
              </a:rPr>
              <a:t>investment </a:t>
            </a:r>
            <a:r>
              <a:rPr lang="en-US" altLang="zh-TW" sz="2800" b="1" dirty="0" smtClean="0">
                <a:solidFill>
                  <a:schemeClr val="tx1"/>
                </a:solidFill>
              </a:rPr>
              <a:t>measures</a:t>
            </a:r>
          </a:p>
          <a:p>
            <a:endParaRPr lang="zh-TW" altLang="zh-TW" sz="3200" b="1" dirty="0">
              <a:solidFill>
                <a:schemeClr val="tx1"/>
              </a:solidFill>
            </a:endParaRPr>
          </a:p>
        </p:txBody>
      </p:sp>
    </p:spTree>
    <p:extLst>
      <p:ext uri="{BB962C8B-B14F-4D97-AF65-F5344CB8AC3E}">
        <p14:creationId xmlns:p14="http://schemas.microsoft.com/office/powerpoint/2010/main" val="1749413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548680"/>
            <a:ext cx="7772400" cy="1362075"/>
          </a:xfrm>
        </p:spPr>
        <p:txBody>
          <a:bodyPr>
            <a:normAutofit/>
          </a:bodyPr>
          <a:lstStyle/>
          <a:p>
            <a:r>
              <a:rPr lang="zh-TW" altLang="zh-TW" b="1" dirty="0"/>
              <a:t>第一章　國際貿易法的意義</a:t>
            </a:r>
            <a:r>
              <a:rPr lang="en-US" altLang="zh-TW" b="1" dirty="0"/>
              <a:t/>
            </a:r>
            <a:br>
              <a:rPr lang="en-US" altLang="zh-TW" b="1" dirty="0"/>
            </a:br>
            <a:r>
              <a:rPr lang="en-US" altLang="zh-TW" dirty="0" smtClean="0"/>
              <a:t>        </a:t>
            </a:r>
            <a:r>
              <a:rPr lang="zh-TW" altLang="zh-TW" b="1" dirty="0" smtClean="0">
                <a:solidFill>
                  <a:schemeClr val="tx1"/>
                </a:solidFill>
              </a:rPr>
              <a:t>三</a:t>
            </a:r>
            <a:r>
              <a:rPr lang="zh-TW" altLang="zh-TW" b="1" dirty="0">
                <a:solidFill>
                  <a:schemeClr val="tx1"/>
                </a:solidFill>
              </a:rPr>
              <a:t>、國際貿易法的發展階段</a:t>
            </a:r>
            <a:endParaRPr lang="zh-TW" altLang="en-US" b="1" dirty="0">
              <a:solidFill>
                <a:schemeClr val="tx1"/>
              </a:solidFill>
            </a:endParaRPr>
          </a:p>
        </p:txBody>
      </p:sp>
      <p:sp>
        <p:nvSpPr>
          <p:cNvPr id="3" name="文字版面配置區 2"/>
          <p:cNvSpPr>
            <a:spLocks noGrp="1"/>
          </p:cNvSpPr>
          <p:nvPr>
            <p:ph type="body" idx="1"/>
          </p:nvPr>
        </p:nvSpPr>
        <p:spPr>
          <a:xfrm>
            <a:off x="539552" y="2547938"/>
            <a:ext cx="8136904" cy="3545358"/>
          </a:xfrm>
        </p:spPr>
        <p:txBody>
          <a:bodyPr>
            <a:noAutofit/>
          </a:bodyPr>
          <a:lstStyle/>
          <a:p>
            <a:r>
              <a:rPr lang="zh-TW" altLang="zh-TW" sz="3200" b="1" dirty="0" smtClean="0">
                <a:solidFill>
                  <a:schemeClr val="tx1"/>
                </a:solidFill>
              </a:rPr>
              <a:t>一</a:t>
            </a:r>
            <a:r>
              <a:rPr lang="zh-TW" altLang="en-US" sz="3200" b="1" dirty="0" smtClean="0">
                <a:solidFill>
                  <a:schemeClr val="tx1"/>
                </a:solidFill>
              </a:rPr>
              <a:t>、</a:t>
            </a:r>
            <a:r>
              <a:rPr lang="zh-TW" altLang="zh-TW" sz="3200" b="1" dirty="0" smtClean="0">
                <a:solidFill>
                  <a:schemeClr val="tx1"/>
                </a:solidFill>
              </a:rPr>
              <a:t>舊</a:t>
            </a:r>
            <a:r>
              <a:rPr lang="zh-TW" altLang="zh-TW" sz="3200" b="1" dirty="0">
                <a:solidFill>
                  <a:schemeClr val="tx1"/>
                </a:solidFill>
              </a:rPr>
              <a:t>商人法</a:t>
            </a:r>
            <a:r>
              <a:rPr lang="zh-TW" altLang="zh-TW" sz="3200" b="1" dirty="0" smtClean="0">
                <a:solidFill>
                  <a:schemeClr val="tx1"/>
                </a:solidFill>
              </a:rPr>
              <a:t>階段</a:t>
            </a:r>
            <a:r>
              <a:rPr lang="en-US" altLang="zh-TW" sz="3200" b="1" dirty="0" smtClean="0">
                <a:solidFill>
                  <a:schemeClr val="tx1"/>
                </a:solidFill>
              </a:rPr>
              <a:t> </a:t>
            </a:r>
            <a:r>
              <a:rPr lang="zh-TW" altLang="en-US" sz="3200" b="1" dirty="0" smtClean="0">
                <a:solidFill>
                  <a:schemeClr val="tx1"/>
                </a:solidFill>
              </a:rPr>
              <a:t>的</a:t>
            </a:r>
            <a:r>
              <a:rPr lang="zh-TW" altLang="zh-TW" sz="3200" b="1" dirty="0" smtClean="0">
                <a:solidFill>
                  <a:schemeClr val="tx1"/>
                </a:solidFill>
              </a:rPr>
              <a:t>特徵</a:t>
            </a:r>
            <a:endParaRPr lang="en-US" altLang="zh-TW" sz="3200" b="1" dirty="0" smtClean="0">
              <a:solidFill>
                <a:schemeClr val="tx1"/>
              </a:solidFill>
            </a:endParaRPr>
          </a:p>
          <a:p>
            <a:r>
              <a:rPr lang="en-US" altLang="zh-TW" sz="3200" b="1" dirty="0" smtClean="0">
                <a:solidFill>
                  <a:schemeClr val="tx1"/>
                </a:solidFill>
              </a:rPr>
              <a:t>   1. </a:t>
            </a:r>
            <a:r>
              <a:rPr lang="zh-TW" altLang="zh-TW" sz="3200" b="1" dirty="0" smtClean="0">
                <a:solidFill>
                  <a:schemeClr val="tx1"/>
                </a:solidFill>
              </a:rPr>
              <a:t>它</a:t>
            </a:r>
            <a:r>
              <a:rPr lang="zh-TW" altLang="zh-TW" sz="3200" b="1" dirty="0">
                <a:solidFill>
                  <a:schemeClr val="tx1"/>
                </a:solidFill>
              </a:rPr>
              <a:t>是具有國際性的</a:t>
            </a:r>
            <a:r>
              <a:rPr lang="zh-TW" altLang="zh-TW" sz="3200" b="1" dirty="0" smtClean="0">
                <a:solidFill>
                  <a:schemeClr val="tx1"/>
                </a:solidFill>
              </a:rPr>
              <a:t>；</a:t>
            </a:r>
            <a:endParaRPr lang="en-US" altLang="zh-TW" sz="3200" b="1" dirty="0" smtClean="0">
              <a:solidFill>
                <a:schemeClr val="tx1"/>
              </a:solidFill>
            </a:endParaRPr>
          </a:p>
          <a:p>
            <a:r>
              <a:rPr lang="en-US" altLang="zh-TW" sz="3200" b="1" dirty="0" smtClean="0">
                <a:solidFill>
                  <a:schemeClr val="tx1"/>
                </a:solidFill>
              </a:rPr>
              <a:t>   2. </a:t>
            </a:r>
            <a:r>
              <a:rPr lang="zh-TW" altLang="zh-TW" sz="3200" b="1" dirty="0" smtClean="0">
                <a:solidFill>
                  <a:schemeClr val="tx1"/>
                </a:solidFill>
              </a:rPr>
              <a:t>商人</a:t>
            </a:r>
            <a:r>
              <a:rPr lang="zh-TW" altLang="zh-TW" sz="3200" b="1" dirty="0">
                <a:solidFill>
                  <a:schemeClr val="tx1"/>
                </a:solidFill>
              </a:rPr>
              <a:t>法主要的來源係商事習慣</a:t>
            </a:r>
            <a:r>
              <a:rPr lang="zh-TW" altLang="zh-TW" sz="3200" b="1" dirty="0" smtClean="0">
                <a:solidFill>
                  <a:schemeClr val="tx1"/>
                </a:solidFill>
              </a:rPr>
              <a:t>；</a:t>
            </a:r>
            <a:endParaRPr lang="en-US" altLang="zh-TW" sz="3200" b="1" dirty="0" smtClean="0">
              <a:solidFill>
                <a:schemeClr val="tx1"/>
              </a:solidFill>
            </a:endParaRPr>
          </a:p>
          <a:p>
            <a:r>
              <a:rPr lang="en-US" altLang="zh-TW" sz="3200" b="1" dirty="0" smtClean="0">
                <a:solidFill>
                  <a:schemeClr val="tx1"/>
                </a:solidFill>
              </a:rPr>
              <a:t>   3. </a:t>
            </a:r>
            <a:r>
              <a:rPr lang="zh-TW" altLang="zh-TW" sz="3200" b="1" dirty="0" smtClean="0">
                <a:solidFill>
                  <a:schemeClr val="tx1"/>
                </a:solidFill>
              </a:rPr>
              <a:t>它</a:t>
            </a:r>
            <a:r>
              <a:rPr lang="zh-TW" altLang="zh-TW" sz="3200" b="1" dirty="0">
                <a:solidFill>
                  <a:schemeClr val="tx1"/>
                </a:solidFill>
              </a:rPr>
              <a:t>是由商人自治的而非由職業法官</a:t>
            </a:r>
            <a:r>
              <a:rPr lang="zh-TW" altLang="zh-TW" sz="3200" b="1" dirty="0" smtClean="0">
                <a:solidFill>
                  <a:schemeClr val="tx1"/>
                </a:solidFill>
              </a:rPr>
              <a:t>來</a:t>
            </a:r>
            <a:endParaRPr lang="en-US" altLang="zh-TW" sz="3200" b="1" dirty="0" smtClean="0">
              <a:solidFill>
                <a:schemeClr val="tx1"/>
              </a:solidFill>
            </a:endParaRPr>
          </a:p>
          <a:p>
            <a:r>
              <a:rPr lang="en-US" altLang="zh-TW" sz="3200" b="1" dirty="0">
                <a:solidFill>
                  <a:schemeClr val="tx1"/>
                </a:solidFill>
              </a:rPr>
              <a:t> </a:t>
            </a:r>
            <a:r>
              <a:rPr lang="en-US" altLang="zh-TW" sz="3200" b="1" dirty="0" smtClean="0">
                <a:solidFill>
                  <a:schemeClr val="tx1"/>
                </a:solidFill>
              </a:rPr>
              <a:t>      </a:t>
            </a:r>
            <a:r>
              <a:rPr lang="zh-TW" altLang="zh-TW" sz="3200" b="1" dirty="0" smtClean="0">
                <a:solidFill>
                  <a:schemeClr val="tx1"/>
                </a:solidFill>
              </a:rPr>
              <a:t>解決貿易</a:t>
            </a:r>
            <a:r>
              <a:rPr lang="zh-TW" altLang="zh-TW" sz="3200" b="1" dirty="0">
                <a:solidFill>
                  <a:schemeClr val="tx1"/>
                </a:solidFill>
              </a:rPr>
              <a:t>糾紛</a:t>
            </a:r>
            <a:r>
              <a:rPr lang="zh-TW" altLang="zh-TW" sz="3200" b="1" dirty="0" smtClean="0">
                <a:solidFill>
                  <a:schemeClr val="tx1"/>
                </a:solidFill>
              </a:rPr>
              <a:t>；</a:t>
            </a:r>
            <a:endParaRPr lang="en-US" altLang="zh-TW" sz="3200" b="1" dirty="0" smtClean="0">
              <a:solidFill>
                <a:schemeClr val="tx1"/>
              </a:solidFill>
            </a:endParaRPr>
          </a:p>
          <a:p>
            <a:r>
              <a:rPr lang="en-US" altLang="zh-TW" sz="3200" b="1" dirty="0" smtClean="0">
                <a:solidFill>
                  <a:schemeClr val="tx1"/>
                </a:solidFill>
              </a:rPr>
              <a:t>   4. </a:t>
            </a:r>
            <a:r>
              <a:rPr lang="zh-TW" altLang="zh-TW" sz="3200" b="1" dirty="0" smtClean="0">
                <a:solidFill>
                  <a:schemeClr val="tx1"/>
                </a:solidFill>
              </a:rPr>
              <a:t>它的</a:t>
            </a:r>
            <a:r>
              <a:rPr lang="zh-TW" altLang="zh-TW" sz="3200" b="1" dirty="0">
                <a:solidFill>
                  <a:schemeClr val="tx1"/>
                </a:solidFill>
              </a:rPr>
              <a:t>程序注重快速及非正式性</a:t>
            </a:r>
            <a:r>
              <a:rPr lang="zh-TW" altLang="zh-TW" sz="3200" b="1" dirty="0" smtClean="0">
                <a:solidFill>
                  <a:schemeClr val="tx1"/>
                </a:solidFill>
              </a:rPr>
              <a:t>；</a:t>
            </a:r>
            <a:endParaRPr lang="en-US" altLang="zh-TW" sz="3200" b="1" dirty="0" smtClean="0">
              <a:solidFill>
                <a:schemeClr val="tx1"/>
              </a:solidFill>
            </a:endParaRPr>
          </a:p>
          <a:p>
            <a:r>
              <a:rPr lang="en-US" altLang="zh-TW" sz="3200" b="1" dirty="0" smtClean="0">
                <a:solidFill>
                  <a:schemeClr val="tx1"/>
                </a:solidFill>
              </a:rPr>
              <a:t>   5. </a:t>
            </a:r>
            <a:r>
              <a:rPr lang="zh-TW" altLang="zh-TW" sz="3200" b="1" dirty="0" smtClean="0">
                <a:solidFill>
                  <a:schemeClr val="tx1"/>
                </a:solidFill>
              </a:rPr>
              <a:t>它</a:t>
            </a:r>
            <a:r>
              <a:rPr lang="zh-TW" altLang="zh-TW" sz="3200" b="1" dirty="0">
                <a:solidFill>
                  <a:schemeClr val="tx1"/>
                </a:solidFill>
              </a:rPr>
              <a:t>強調公平的。</a:t>
            </a:r>
            <a:endParaRPr lang="zh-TW" altLang="en-US" sz="3000" b="1" dirty="0">
              <a:solidFill>
                <a:schemeClr val="tx1"/>
              </a:solidFill>
            </a:endParaRPr>
          </a:p>
        </p:txBody>
      </p:sp>
    </p:spTree>
    <p:extLst>
      <p:ext uri="{BB962C8B-B14F-4D97-AF65-F5344CB8AC3E}">
        <p14:creationId xmlns:p14="http://schemas.microsoft.com/office/powerpoint/2010/main" val="352682137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908720"/>
            <a:ext cx="8568952"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四</a:t>
            </a:r>
            <a:r>
              <a:rPr lang="zh-TW" altLang="zh-TW" sz="4400" b="1" dirty="0" smtClean="0"/>
              <a:t>章</a:t>
            </a:r>
            <a:r>
              <a:rPr lang="en-US" altLang="zh-TW" sz="4400" b="1" dirty="0" smtClean="0"/>
              <a:t>  </a:t>
            </a:r>
            <a:r>
              <a:rPr lang="zh-TW" altLang="zh-TW" sz="4400" b="1" dirty="0"/>
              <a:t>國際貿易法</a:t>
            </a:r>
            <a:r>
              <a:rPr lang="zh-TW" altLang="zh-TW" sz="4400" b="1" dirty="0" smtClean="0"/>
              <a:t>的</a:t>
            </a:r>
            <a:r>
              <a:rPr lang="zh-TW" altLang="en-US" sz="4400" b="1" dirty="0" smtClean="0"/>
              <a:t>客</a:t>
            </a:r>
            <a:r>
              <a:rPr lang="zh-TW" altLang="zh-TW" sz="4400" b="1" dirty="0" smtClean="0"/>
              <a:t>體</a:t>
            </a:r>
            <a:r>
              <a:rPr lang="en-US" altLang="zh-TW" sz="4400" b="1" dirty="0"/>
              <a:t/>
            </a:r>
            <a:br>
              <a:rPr lang="en-US" altLang="zh-TW" sz="4400" b="1" dirty="0"/>
            </a:br>
            <a:r>
              <a:rPr lang="en-US" altLang="zh-TW" sz="4400" b="1" dirty="0" smtClean="0"/>
              <a:t>    </a:t>
            </a:r>
            <a:r>
              <a:rPr lang="zh-TW" altLang="zh-TW" b="1" dirty="0" smtClean="0"/>
              <a:t>第</a:t>
            </a:r>
            <a:r>
              <a:rPr lang="zh-TW" altLang="en-US" b="1" dirty="0" smtClean="0"/>
              <a:t>三</a:t>
            </a:r>
            <a:r>
              <a:rPr lang="zh-TW" altLang="zh-TW" b="1" dirty="0" smtClean="0"/>
              <a:t>節</a:t>
            </a:r>
            <a:r>
              <a:rPr lang="en-US" altLang="zh-TW" b="1" dirty="0" smtClean="0"/>
              <a:t> TRIMS</a:t>
            </a:r>
            <a:r>
              <a:rPr lang="zh-TW" altLang="zh-TW" b="1" dirty="0"/>
              <a:t>（與貿易有關的投資措施）</a:t>
            </a:r>
            <a:br>
              <a:rPr lang="zh-TW" altLang="zh-TW" b="1" dirty="0"/>
            </a:br>
            <a:r>
              <a:rPr lang="en-US" altLang="zh-TW" b="1" dirty="0" smtClean="0"/>
              <a:t>             </a:t>
            </a:r>
            <a:r>
              <a:rPr lang="zh-TW" altLang="en-US" sz="3600" b="1" dirty="0" smtClean="0"/>
              <a:t>二、</a:t>
            </a:r>
            <a:r>
              <a:rPr lang="en-US" altLang="zh-TW" sz="3600" b="1" dirty="0">
                <a:solidFill>
                  <a:schemeClr val="tx1"/>
                </a:solidFill>
              </a:rPr>
              <a:t>TRIMS</a:t>
            </a:r>
            <a:r>
              <a:rPr lang="zh-TW" altLang="zh-TW" sz="3600" b="1" dirty="0">
                <a:solidFill>
                  <a:schemeClr val="tx1"/>
                </a:solidFill>
              </a:rPr>
              <a:t>禁止的投資限制</a:t>
            </a:r>
            <a:endParaRPr lang="zh-TW" altLang="en-US" sz="3600" b="1" dirty="0">
              <a:solidFill>
                <a:schemeClr val="tx1"/>
              </a:solidFill>
            </a:endParaRPr>
          </a:p>
        </p:txBody>
      </p:sp>
      <p:sp>
        <p:nvSpPr>
          <p:cNvPr id="3" name="文字版面配置區 2"/>
          <p:cNvSpPr>
            <a:spLocks noGrp="1"/>
          </p:cNvSpPr>
          <p:nvPr>
            <p:ph type="body" idx="1"/>
          </p:nvPr>
        </p:nvSpPr>
        <p:spPr>
          <a:xfrm>
            <a:off x="179512" y="2564904"/>
            <a:ext cx="8784976" cy="961256"/>
          </a:xfrm>
        </p:spPr>
        <p:txBody>
          <a:bodyPr>
            <a:noAutofit/>
          </a:bodyPr>
          <a:lstStyle/>
          <a:p>
            <a:r>
              <a:rPr lang="zh-TW" altLang="zh-TW" b="1" dirty="0" smtClean="0">
                <a:solidFill>
                  <a:schemeClr val="tx1"/>
                </a:solidFill>
              </a:rPr>
              <a:t>(</a:t>
            </a:r>
            <a:r>
              <a:rPr lang="zh-TW" altLang="zh-TW" b="1" dirty="0">
                <a:solidFill>
                  <a:schemeClr val="tx1"/>
                </a:solidFill>
              </a:rPr>
              <a:t>一)當地成份</a:t>
            </a:r>
            <a:r>
              <a:rPr lang="zh-TW" altLang="zh-TW" b="1" dirty="0" smtClean="0">
                <a:solidFill>
                  <a:schemeClr val="tx1"/>
                </a:solidFill>
              </a:rPr>
              <a:t>要求</a:t>
            </a:r>
            <a:r>
              <a:rPr lang="en-US" altLang="zh-TW" b="1" dirty="0" smtClean="0">
                <a:solidFill>
                  <a:schemeClr val="tx1"/>
                </a:solidFill>
              </a:rPr>
              <a:t> : </a:t>
            </a:r>
            <a:r>
              <a:rPr lang="zh-TW" altLang="zh-TW" b="1" dirty="0" smtClean="0">
                <a:solidFill>
                  <a:schemeClr val="tx1"/>
                </a:solidFill>
              </a:rPr>
              <a:t>乃</a:t>
            </a:r>
            <a:r>
              <a:rPr lang="zh-TW" altLang="zh-TW" b="1" dirty="0">
                <a:solidFill>
                  <a:schemeClr val="tx1"/>
                </a:solidFill>
              </a:rPr>
              <a:t>指資本輸入國不得要求外商投資企業</a:t>
            </a:r>
            <a:r>
              <a:rPr lang="zh-TW" altLang="zh-TW" b="1" dirty="0" smtClean="0">
                <a:solidFill>
                  <a:schemeClr val="tx1"/>
                </a:solidFill>
              </a:rPr>
              <a:t>必須</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購</a:t>
            </a:r>
            <a:r>
              <a:rPr lang="zh-TW" altLang="zh-TW" b="1" dirty="0">
                <a:solidFill>
                  <a:schemeClr val="tx1"/>
                </a:solidFill>
              </a:rPr>
              <a:t>用一定數量或價值的當地產品作為生產投入。</a:t>
            </a:r>
          </a:p>
          <a:p>
            <a:r>
              <a:rPr lang="zh-TW" altLang="zh-TW" b="1" dirty="0">
                <a:solidFill>
                  <a:schemeClr val="tx1"/>
                </a:solidFill>
              </a:rPr>
              <a:t>(二)貿易平衡</a:t>
            </a:r>
            <a:r>
              <a:rPr lang="zh-TW" altLang="zh-TW" b="1" dirty="0" smtClean="0">
                <a:solidFill>
                  <a:schemeClr val="tx1"/>
                </a:solidFill>
              </a:rPr>
              <a:t>要求</a:t>
            </a:r>
            <a:r>
              <a:rPr lang="en-US" altLang="zh-TW" b="1" dirty="0" smtClean="0">
                <a:solidFill>
                  <a:schemeClr val="tx1"/>
                </a:solidFill>
              </a:rPr>
              <a:t> : </a:t>
            </a:r>
            <a:r>
              <a:rPr lang="zh-TW" altLang="zh-TW" b="1" dirty="0" smtClean="0">
                <a:solidFill>
                  <a:schemeClr val="tx1"/>
                </a:solidFill>
              </a:rPr>
              <a:t>即</a:t>
            </a:r>
            <a:r>
              <a:rPr lang="zh-TW" altLang="zh-TW" b="1" dirty="0">
                <a:solidFill>
                  <a:schemeClr val="tx1"/>
                </a:solidFill>
              </a:rPr>
              <a:t>資本輸入國不得要求外商企業就其進口</a:t>
            </a:r>
            <a:r>
              <a:rPr lang="zh-TW" altLang="zh-TW" b="1" dirty="0" smtClean="0">
                <a:solidFill>
                  <a:schemeClr val="tx1"/>
                </a:solidFill>
              </a:rPr>
              <a:t>產</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品</a:t>
            </a:r>
            <a:r>
              <a:rPr lang="zh-TW" altLang="zh-TW" b="1" dirty="0">
                <a:solidFill>
                  <a:schemeClr val="tx1"/>
                </a:solidFill>
              </a:rPr>
              <a:t>所需的外匯，不得超過出口賺取外匯的一定比率。</a:t>
            </a:r>
          </a:p>
          <a:p>
            <a:r>
              <a:rPr lang="zh-TW" altLang="zh-TW" b="1" dirty="0">
                <a:solidFill>
                  <a:schemeClr val="tx1"/>
                </a:solidFill>
              </a:rPr>
              <a:t>(三)出口實績</a:t>
            </a:r>
            <a:r>
              <a:rPr lang="zh-TW" altLang="zh-TW" b="1" dirty="0" smtClean="0">
                <a:solidFill>
                  <a:schemeClr val="tx1"/>
                </a:solidFill>
              </a:rPr>
              <a:t>要求</a:t>
            </a:r>
            <a:r>
              <a:rPr lang="en-US" altLang="zh-TW" b="1" dirty="0" smtClean="0">
                <a:solidFill>
                  <a:schemeClr val="tx1"/>
                </a:solidFill>
              </a:rPr>
              <a:t> : </a:t>
            </a:r>
            <a:r>
              <a:rPr lang="zh-TW" altLang="zh-TW" b="1" dirty="0" smtClean="0">
                <a:solidFill>
                  <a:schemeClr val="tx1"/>
                </a:solidFill>
              </a:rPr>
              <a:t>即</a:t>
            </a:r>
            <a:r>
              <a:rPr lang="zh-TW" altLang="zh-TW" b="1" dirty="0">
                <a:solidFill>
                  <a:schemeClr val="tx1"/>
                </a:solidFill>
              </a:rPr>
              <a:t>不得要求外商投資企業應將其製造成</a:t>
            </a:r>
            <a:r>
              <a:rPr lang="zh-TW" altLang="zh-TW" b="1" dirty="0" smtClean="0">
                <a:solidFill>
                  <a:schemeClr val="tx1"/>
                </a:solidFill>
              </a:rPr>
              <a:t>生產</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的</a:t>
            </a:r>
            <a:r>
              <a:rPr lang="zh-TW" altLang="zh-TW" b="1" dirty="0">
                <a:solidFill>
                  <a:schemeClr val="tx1"/>
                </a:solidFill>
              </a:rPr>
              <a:t>產品一定比例（數量或價值）外銷。</a:t>
            </a:r>
          </a:p>
          <a:p>
            <a:r>
              <a:rPr lang="zh-TW" altLang="zh-TW" b="1" dirty="0">
                <a:solidFill>
                  <a:schemeClr val="tx1"/>
                </a:solidFill>
              </a:rPr>
              <a:t>(四)當地股權</a:t>
            </a:r>
            <a:r>
              <a:rPr lang="zh-TW" altLang="zh-TW" b="1" dirty="0" smtClean="0">
                <a:solidFill>
                  <a:schemeClr val="tx1"/>
                </a:solidFill>
              </a:rPr>
              <a:t>要求</a:t>
            </a:r>
            <a:r>
              <a:rPr lang="en-US" altLang="zh-TW" b="1" dirty="0" smtClean="0">
                <a:solidFill>
                  <a:schemeClr val="tx1"/>
                </a:solidFill>
              </a:rPr>
              <a:t> : </a:t>
            </a:r>
            <a:r>
              <a:rPr lang="zh-TW" altLang="zh-TW" b="1" dirty="0" smtClean="0">
                <a:solidFill>
                  <a:schemeClr val="tx1"/>
                </a:solidFill>
              </a:rPr>
              <a:t>乃</a:t>
            </a:r>
            <a:r>
              <a:rPr lang="zh-TW" altLang="zh-TW" b="1" dirty="0">
                <a:solidFill>
                  <a:schemeClr val="tx1"/>
                </a:solidFill>
              </a:rPr>
              <a:t>指資本輸入國不得要求外商投資企業的</a:t>
            </a:r>
            <a:r>
              <a:rPr lang="zh-TW" altLang="zh-TW" b="1" dirty="0" smtClean="0">
                <a:solidFill>
                  <a:schemeClr val="tx1"/>
                </a:solidFill>
              </a:rPr>
              <a:t>股</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權</a:t>
            </a:r>
            <a:r>
              <a:rPr lang="zh-TW" altLang="zh-TW" b="1" dirty="0">
                <a:solidFill>
                  <a:schemeClr val="tx1"/>
                </a:solidFill>
              </a:rPr>
              <a:t>，其中必須有一部分由當地國民所持有，或對外商</a:t>
            </a:r>
            <a:r>
              <a:rPr lang="zh-TW" altLang="zh-TW" b="1" dirty="0" smtClean="0">
                <a:solidFill>
                  <a:schemeClr val="tx1"/>
                </a:solidFill>
              </a:rPr>
              <a:t>投資</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企業</a:t>
            </a:r>
            <a:r>
              <a:rPr lang="zh-TW" altLang="zh-TW" b="1" dirty="0">
                <a:solidFill>
                  <a:schemeClr val="tx1"/>
                </a:solidFill>
              </a:rPr>
              <a:t>持有股權的比例規定－最高上限。</a:t>
            </a:r>
          </a:p>
        </p:txBody>
      </p:sp>
    </p:spTree>
    <p:extLst>
      <p:ext uri="{BB962C8B-B14F-4D97-AF65-F5344CB8AC3E}">
        <p14:creationId xmlns:p14="http://schemas.microsoft.com/office/powerpoint/2010/main" val="25459403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908720"/>
            <a:ext cx="8568952"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四</a:t>
            </a:r>
            <a:r>
              <a:rPr lang="zh-TW" altLang="zh-TW" sz="4400" b="1" dirty="0" smtClean="0"/>
              <a:t>章</a:t>
            </a:r>
            <a:r>
              <a:rPr lang="en-US" altLang="zh-TW" sz="4400" b="1" dirty="0" smtClean="0"/>
              <a:t>  </a:t>
            </a:r>
            <a:r>
              <a:rPr lang="zh-TW" altLang="zh-TW" sz="4400" b="1" dirty="0"/>
              <a:t>國際貿易法</a:t>
            </a:r>
            <a:r>
              <a:rPr lang="zh-TW" altLang="zh-TW" sz="4400" b="1" dirty="0" smtClean="0"/>
              <a:t>的</a:t>
            </a:r>
            <a:r>
              <a:rPr lang="zh-TW" altLang="en-US" sz="4400" b="1" dirty="0" smtClean="0"/>
              <a:t>客</a:t>
            </a:r>
            <a:r>
              <a:rPr lang="zh-TW" altLang="zh-TW" sz="4400" b="1" dirty="0" smtClean="0"/>
              <a:t>體</a:t>
            </a:r>
            <a:r>
              <a:rPr lang="en-US" altLang="zh-TW" sz="4400" b="1" dirty="0"/>
              <a:t/>
            </a:r>
            <a:br>
              <a:rPr lang="en-US" altLang="zh-TW" sz="4400" b="1" dirty="0"/>
            </a:br>
            <a:r>
              <a:rPr lang="en-US" altLang="zh-TW" sz="4400" b="1" dirty="0" smtClean="0"/>
              <a:t>    </a:t>
            </a:r>
            <a:r>
              <a:rPr lang="zh-TW" altLang="zh-TW" b="1" dirty="0" smtClean="0"/>
              <a:t>第</a:t>
            </a:r>
            <a:r>
              <a:rPr lang="zh-TW" altLang="en-US" b="1" dirty="0" smtClean="0"/>
              <a:t>三</a:t>
            </a:r>
            <a:r>
              <a:rPr lang="zh-TW" altLang="zh-TW" b="1" dirty="0" smtClean="0"/>
              <a:t>節</a:t>
            </a:r>
            <a:r>
              <a:rPr lang="en-US" altLang="zh-TW" b="1" dirty="0" smtClean="0"/>
              <a:t> TRIMS</a:t>
            </a:r>
            <a:r>
              <a:rPr lang="zh-TW" altLang="zh-TW" b="1" dirty="0"/>
              <a:t>（與貿易有關的投資措施）</a:t>
            </a:r>
            <a:br>
              <a:rPr lang="zh-TW" altLang="zh-TW" b="1" dirty="0"/>
            </a:br>
            <a:r>
              <a:rPr lang="en-US" altLang="zh-TW" b="1" dirty="0" smtClean="0"/>
              <a:t>             </a:t>
            </a:r>
            <a:r>
              <a:rPr lang="zh-TW" altLang="en-US" sz="3600" b="1" dirty="0" smtClean="0"/>
              <a:t>二、</a:t>
            </a:r>
            <a:r>
              <a:rPr lang="en-US" altLang="zh-TW" sz="3600" b="1" dirty="0">
                <a:solidFill>
                  <a:schemeClr val="tx1"/>
                </a:solidFill>
              </a:rPr>
              <a:t>TRIMS</a:t>
            </a:r>
            <a:r>
              <a:rPr lang="zh-TW" altLang="zh-TW" sz="3600" b="1" dirty="0">
                <a:solidFill>
                  <a:schemeClr val="tx1"/>
                </a:solidFill>
              </a:rPr>
              <a:t>禁止的投資限制</a:t>
            </a:r>
            <a:endParaRPr lang="zh-TW" altLang="en-US" sz="3600" b="1" dirty="0">
              <a:solidFill>
                <a:schemeClr val="tx1"/>
              </a:solidFill>
            </a:endParaRPr>
          </a:p>
        </p:txBody>
      </p:sp>
      <p:sp>
        <p:nvSpPr>
          <p:cNvPr id="3" name="文字版面配置區 2"/>
          <p:cNvSpPr>
            <a:spLocks noGrp="1"/>
          </p:cNvSpPr>
          <p:nvPr>
            <p:ph type="body" idx="1"/>
          </p:nvPr>
        </p:nvSpPr>
        <p:spPr>
          <a:xfrm>
            <a:off x="899592" y="2636912"/>
            <a:ext cx="7632848" cy="961256"/>
          </a:xfrm>
        </p:spPr>
        <p:txBody>
          <a:bodyPr>
            <a:noAutofit/>
          </a:bodyPr>
          <a:lstStyle/>
          <a:p>
            <a:r>
              <a:rPr lang="zh-TW" altLang="zh-TW" sz="3200" b="1" dirty="0">
                <a:solidFill>
                  <a:schemeClr val="tx1"/>
                </a:solidFill>
              </a:rPr>
              <a:t>舉例</a:t>
            </a:r>
            <a:r>
              <a:rPr lang="zh-TW" altLang="zh-TW" sz="3200" b="1" dirty="0" smtClean="0">
                <a:solidFill>
                  <a:schemeClr val="tx1"/>
                </a:solidFill>
              </a:rPr>
              <a:t>：</a:t>
            </a:r>
            <a:endParaRPr lang="en-US" altLang="zh-TW" sz="3200" b="1" dirty="0" smtClean="0">
              <a:solidFill>
                <a:schemeClr val="tx1"/>
              </a:solidFill>
            </a:endParaRPr>
          </a:p>
          <a:p>
            <a:r>
              <a:rPr lang="zh-TW" altLang="zh-TW" sz="3200" b="1" dirty="0" smtClean="0">
                <a:solidFill>
                  <a:schemeClr val="tx1"/>
                </a:solidFill>
              </a:rPr>
              <a:t>我國</a:t>
            </a:r>
            <a:r>
              <a:rPr lang="zh-TW" altLang="zh-TW" sz="3200" b="1" dirty="0">
                <a:solidFill>
                  <a:schemeClr val="tx1"/>
                </a:solidFill>
              </a:rPr>
              <a:t>機車工業在國內銷售的機車其自製率規定須達</a:t>
            </a:r>
            <a:r>
              <a:rPr lang="en-US" altLang="zh-TW" sz="3200" b="1" dirty="0">
                <a:solidFill>
                  <a:schemeClr val="tx1"/>
                </a:solidFill>
              </a:rPr>
              <a:t>90</a:t>
            </a:r>
            <a:r>
              <a:rPr lang="zh-TW" altLang="zh-TW" sz="3200" b="1" dirty="0">
                <a:solidFill>
                  <a:schemeClr val="tx1"/>
                </a:solidFill>
              </a:rPr>
              <a:t>％以上。我國汽車工業在國內銷售的汽車其自製率規定在</a:t>
            </a:r>
            <a:r>
              <a:rPr lang="en-US" altLang="zh-TW" sz="3200" b="1" dirty="0">
                <a:solidFill>
                  <a:schemeClr val="tx1"/>
                </a:solidFill>
              </a:rPr>
              <a:t>50</a:t>
            </a:r>
            <a:r>
              <a:rPr lang="zh-TW" altLang="zh-TW" sz="3200" b="1" dirty="0">
                <a:solidFill>
                  <a:schemeClr val="tx1"/>
                </a:solidFill>
              </a:rPr>
              <a:t>％以上。自</a:t>
            </a:r>
            <a:r>
              <a:rPr lang="en-US" altLang="zh-TW" sz="3200" b="1" dirty="0">
                <a:solidFill>
                  <a:schemeClr val="tx1"/>
                </a:solidFill>
              </a:rPr>
              <a:t>Trims</a:t>
            </a:r>
            <a:r>
              <a:rPr lang="zh-TW" altLang="zh-TW" sz="3200" b="1" dirty="0">
                <a:solidFill>
                  <a:schemeClr val="tx1"/>
                </a:solidFill>
              </a:rPr>
              <a:t>生效後二年取消（若</a:t>
            </a:r>
            <a:r>
              <a:rPr lang="en-US" altLang="zh-TW" sz="3200" b="1" dirty="0">
                <a:solidFill>
                  <a:schemeClr val="tx1"/>
                </a:solidFill>
              </a:rPr>
              <a:t>Trims</a:t>
            </a:r>
            <a:r>
              <a:rPr lang="zh-TW" altLang="zh-TW" sz="3200" b="1" dirty="0">
                <a:solidFill>
                  <a:schemeClr val="tx1"/>
                </a:solidFill>
              </a:rPr>
              <a:t>生效二年我國尚未入關，則於入關時取消）</a:t>
            </a:r>
            <a:r>
              <a:rPr lang="zh-TW" altLang="zh-TW" b="1" dirty="0">
                <a:solidFill>
                  <a:schemeClr val="tx1"/>
                </a:solidFill>
              </a:rPr>
              <a:t>。</a:t>
            </a:r>
          </a:p>
        </p:txBody>
      </p:sp>
    </p:spTree>
    <p:extLst>
      <p:ext uri="{BB962C8B-B14F-4D97-AF65-F5344CB8AC3E}">
        <p14:creationId xmlns:p14="http://schemas.microsoft.com/office/powerpoint/2010/main" val="136404214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908720"/>
            <a:ext cx="8568952"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四</a:t>
            </a:r>
            <a:r>
              <a:rPr lang="zh-TW" altLang="zh-TW" sz="4400" b="1" dirty="0" smtClean="0"/>
              <a:t>章</a:t>
            </a:r>
            <a:r>
              <a:rPr lang="en-US" altLang="zh-TW" sz="4400" b="1" dirty="0" smtClean="0"/>
              <a:t>  </a:t>
            </a:r>
            <a:r>
              <a:rPr lang="zh-TW" altLang="zh-TW" sz="4400" b="1" dirty="0"/>
              <a:t>國際貿易法</a:t>
            </a:r>
            <a:r>
              <a:rPr lang="zh-TW" altLang="zh-TW" sz="4400" b="1" dirty="0" smtClean="0"/>
              <a:t>的</a:t>
            </a:r>
            <a:r>
              <a:rPr lang="zh-TW" altLang="en-US" sz="4400" b="1" dirty="0" smtClean="0"/>
              <a:t>客</a:t>
            </a:r>
            <a:r>
              <a:rPr lang="zh-TW" altLang="zh-TW" sz="4400" b="1" dirty="0" smtClean="0"/>
              <a:t>體</a:t>
            </a:r>
            <a:r>
              <a:rPr lang="en-US" altLang="zh-TW" sz="4400" b="1" dirty="0"/>
              <a:t/>
            </a:r>
            <a:br>
              <a:rPr lang="en-US" altLang="zh-TW" sz="4400" b="1" dirty="0"/>
            </a:br>
            <a:r>
              <a:rPr lang="en-US" altLang="zh-TW" sz="4400" b="1" dirty="0" smtClean="0"/>
              <a:t>    </a:t>
            </a:r>
            <a:r>
              <a:rPr lang="zh-TW" altLang="zh-TW" b="1" dirty="0" smtClean="0"/>
              <a:t>第</a:t>
            </a:r>
            <a:r>
              <a:rPr lang="zh-TW" altLang="en-US" b="1" dirty="0" smtClean="0"/>
              <a:t>四</a:t>
            </a:r>
            <a:r>
              <a:rPr lang="zh-TW" altLang="zh-TW" b="1" dirty="0" smtClean="0"/>
              <a:t>節</a:t>
            </a:r>
            <a:r>
              <a:rPr lang="en-US" altLang="zh-TW" b="1" dirty="0" smtClean="0"/>
              <a:t> TRIPS</a:t>
            </a:r>
            <a:r>
              <a:rPr lang="zh-TW" altLang="zh-TW" sz="3100" b="1" dirty="0" smtClean="0"/>
              <a:t>（</a:t>
            </a:r>
            <a:r>
              <a:rPr lang="zh-TW" altLang="zh-TW" sz="3100" b="1" dirty="0"/>
              <a:t>與貿易有關的智慧財產權協定</a:t>
            </a:r>
            <a:r>
              <a:rPr lang="zh-TW" altLang="zh-TW" sz="3100" b="1" dirty="0" smtClean="0"/>
              <a:t>）</a:t>
            </a:r>
            <a:r>
              <a:rPr lang="zh-TW" altLang="zh-TW" b="1" dirty="0"/>
              <a:t/>
            </a:r>
            <a:br>
              <a:rPr lang="zh-TW" altLang="zh-TW" b="1" dirty="0"/>
            </a:br>
            <a:r>
              <a:rPr lang="en-US" altLang="zh-TW" b="1" dirty="0" smtClean="0"/>
              <a:t>             </a:t>
            </a:r>
            <a:r>
              <a:rPr lang="zh-TW" altLang="en-US" sz="3600" b="1" dirty="0" smtClean="0"/>
              <a:t>一、</a:t>
            </a:r>
            <a:r>
              <a:rPr lang="zh-TW" altLang="zh-TW" sz="3600" b="1" dirty="0"/>
              <a:t>智慧財產權</a:t>
            </a:r>
            <a:r>
              <a:rPr lang="zh-TW" altLang="zh-TW" sz="3600" b="1" dirty="0" smtClean="0"/>
              <a:t>（</a:t>
            </a:r>
            <a:r>
              <a:rPr lang="en-US" altLang="zh-TW" sz="3600" b="1" dirty="0" smtClean="0"/>
              <a:t>IPR</a:t>
            </a:r>
            <a:r>
              <a:rPr lang="zh-TW" altLang="zh-TW" sz="3600" b="1" dirty="0"/>
              <a:t>）</a:t>
            </a:r>
            <a:r>
              <a:rPr lang="zh-TW" altLang="en-US" sz="3600" b="1" dirty="0" smtClean="0"/>
              <a:t>定義與範圍</a:t>
            </a:r>
            <a:endParaRPr lang="zh-TW" altLang="en-US" sz="3600" b="1" dirty="0">
              <a:solidFill>
                <a:schemeClr val="tx1"/>
              </a:solidFill>
            </a:endParaRPr>
          </a:p>
        </p:txBody>
      </p:sp>
      <p:sp>
        <p:nvSpPr>
          <p:cNvPr id="3" name="文字版面配置區 2"/>
          <p:cNvSpPr>
            <a:spLocks noGrp="1"/>
          </p:cNvSpPr>
          <p:nvPr>
            <p:ph type="body" idx="1"/>
          </p:nvPr>
        </p:nvSpPr>
        <p:spPr>
          <a:xfrm>
            <a:off x="251520" y="2492896"/>
            <a:ext cx="8568952" cy="961256"/>
          </a:xfrm>
        </p:spPr>
        <p:txBody>
          <a:bodyPr>
            <a:noAutofit/>
          </a:bodyPr>
          <a:lstStyle/>
          <a:p>
            <a:r>
              <a:rPr lang="zh-TW" altLang="en-US" sz="2600" b="1" dirty="0" smtClean="0">
                <a:solidFill>
                  <a:schemeClr val="tx1"/>
                </a:solidFill>
              </a:rPr>
              <a:t>一、定義 </a:t>
            </a:r>
            <a:r>
              <a:rPr lang="en-US" altLang="zh-TW" sz="2600" b="1" dirty="0" smtClean="0">
                <a:solidFill>
                  <a:schemeClr val="tx1"/>
                </a:solidFill>
              </a:rPr>
              <a:t>: </a:t>
            </a:r>
            <a:r>
              <a:rPr lang="zh-TW" altLang="zh-TW" sz="2600" b="1" dirty="0" smtClean="0">
                <a:solidFill>
                  <a:schemeClr val="tx1"/>
                </a:solidFill>
              </a:rPr>
              <a:t>智慧財產權</a:t>
            </a:r>
            <a:r>
              <a:rPr lang="zh-TW" altLang="zh-TW" sz="2600" b="1" dirty="0">
                <a:solidFill>
                  <a:schemeClr val="tx1"/>
                </a:solidFill>
              </a:rPr>
              <a:t>（</a:t>
            </a:r>
            <a:r>
              <a:rPr lang="en-US" altLang="zh-TW" sz="2600" b="1" dirty="0">
                <a:solidFill>
                  <a:schemeClr val="tx1"/>
                </a:solidFill>
              </a:rPr>
              <a:t>Intellectual property Right ,IPR</a:t>
            </a:r>
            <a:r>
              <a:rPr lang="zh-TW" altLang="zh-TW" sz="2600" b="1" dirty="0" smtClean="0">
                <a:solidFill>
                  <a:schemeClr val="tx1"/>
                </a:solidFill>
              </a:rPr>
              <a:t>）</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zh-TW" altLang="zh-TW" sz="2600" b="1" dirty="0" smtClean="0">
                <a:solidFill>
                  <a:schemeClr val="tx1"/>
                </a:solidFill>
              </a:rPr>
              <a:t>乃</a:t>
            </a:r>
            <a:r>
              <a:rPr lang="zh-TW" altLang="zh-TW" sz="2600" b="1" dirty="0">
                <a:solidFill>
                  <a:schemeClr val="tx1"/>
                </a:solidFill>
              </a:rPr>
              <a:t>指人類運用智慧所創造出來的成果和</a:t>
            </a:r>
            <a:r>
              <a:rPr lang="zh-TW" altLang="zh-TW" sz="2600" b="1" dirty="0" smtClean="0">
                <a:solidFill>
                  <a:schemeClr val="tx1"/>
                </a:solidFill>
              </a:rPr>
              <a:t>工商</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zh-TW" altLang="zh-TW" sz="2600" b="1" dirty="0" smtClean="0">
                <a:solidFill>
                  <a:schemeClr val="tx1"/>
                </a:solidFill>
              </a:rPr>
              <a:t>活動</a:t>
            </a:r>
            <a:r>
              <a:rPr lang="zh-TW" altLang="zh-TW" sz="2600" b="1" dirty="0">
                <a:solidFill>
                  <a:schemeClr val="tx1"/>
                </a:solidFill>
              </a:rPr>
              <a:t>中的</a:t>
            </a:r>
            <a:r>
              <a:rPr lang="zh-TW" altLang="zh-TW" sz="2600" b="1" dirty="0" smtClean="0">
                <a:solidFill>
                  <a:schemeClr val="tx1"/>
                </a:solidFill>
              </a:rPr>
              <a:t>標記</a:t>
            </a:r>
            <a:r>
              <a:rPr lang="zh-TW" altLang="zh-TW" sz="2600" b="1" dirty="0">
                <a:solidFill>
                  <a:schemeClr val="tx1"/>
                </a:solidFill>
              </a:rPr>
              <a:t>所有人依法享有的權利以及對</a:t>
            </a:r>
            <a:r>
              <a:rPr lang="zh-TW" altLang="zh-TW" sz="2600" b="1" dirty="0" smtClean="0">
                <a:solidFill>
                  <a:schemeClr val="tx1"/>
                </a:solidFill>
              </a:rPr>
              <a:t>產</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zh-TW" altLang="zh-TW" sz="2600" b="1" dirty="0" smtClean="0">
                <a:solidFill>
                  <a:schemeClr val="tx1"/>
                </a:solidFill>
              </a:rPr>
              <a:t>業</a:t>
            </a:r>
            <a:r>
              <a:rPr lang="zh-TW" altLang="zh-TW" sz="2600" b="1" dirty="0">
                <a:solidFill>
                  <a:schemeClr val="tx1"/>
                </a:solidFill>
              </a:rPr>
              <a:t>就正當競爭程序所給予保障之總稱</a:t>
            </a:r>
            <a:r>
              <a:rPr lang="zh-TW" altLang="zh-TW" sz="2600" b="1" dirty="0" smtClean="0">
                <a:solidFill>
                  <a:schemeClr val="tx1"/>
                </a:solidFill>
              </a:rPr>
              <a:t>。</a:t>
            </a:r>
            <a:endParaRPr lang="en-US" altLang="zh-TW" sz="2600" b="1" dirty="0" smtClean="0">
              <a:solidFill>
                <a:schemeClr val="tx1"/>
              </a:solidFill>
            </a:endParaRPr>
          </a:p>
          <a:p>
            <a:r>
              <a:rPr lang="zh-TW" altLang="en-US" sz="2600" b="1" dirty="0" smtClean="0">
                <a:solidFill>
                  <a:schemeClr val="tx1"/>
                </a:solidFill>
              </a:rPr>
              <a:t>二、範圍 </a:t>
            </a:r>
            <a:r>
              <a:rPr lang="en-US" altLang="zh-TW" sz="2600" b="1" dirty="0" smtClean="0">
                <a:solidFill>
                  <a:schemeClr val="tx1"/>
                </a:solidFill>
              </a:rPr>
              <a:t>:</a:t>
            </a:r>
          </a:p>
          <a:p>
            <a:r>
              <a:rPr lang="zh-TW" altLang="zh-TW" sz="2600" b="1" dirty="0">
                <a:solidFill>
                  <a:schemeClr val="tx1"/>
                </a:solidFill>
              </a:rPr>
              <a:t>1.著作權及鄰接</a:t>
            </a:r>
            <a:r>
              <a:rPr lang="zh-TW" altLang="zh-TW" sz="2600" b="1" dirty="0" smtClean="0">
                <a:solidFill>
                  <a:schemeClr val="tx1"/>
                </a:solidFill>
              </a:rPr>
              <a:t>權</a:t>
            </a:r>
            <a:r>
              <a:rPr lang="en-US" altLang="zh-TW" sz="2600" b="1" dirty="0" smtClean="0">
                <a:solidFill>
                  <a:schemeClr val="tx1"/>
                </a:solidFill>
              </a:rPr>
              <a:t>                  ; </a:t>
            </a:r>
            <a:r>
              <a:rPr lang="zh-TW" altLang="zh-TW" sz="2600" b="1" dirty="0" smtClean="0">
                <a:solidFill>
                  <a:schemeClr val="tx1"/>
                </a:solidFill>
              </a:rPr>
              <a:t>2</a:t>
            </a:r>
            <a:r>
              <a:rPr lang="zh-TW" altLang="zh-TW" sz="2600" b="1" dirty="0">
                <a:solidFill>
                  <a:schemeClr val="tx1"/>
                </a:solidFill>
              </a:rPr>
              <a:t>.商標權</a:t>
            </a:r>
          </a:p>
          <a:p>
            <a:r>
              <a:rPr lang="zh-TW" altLang="zh-TW" sz="2600" b="1" dirty="0">
                <a:solidFill>
                  <a:schemeClr val="tx1"/>
                </a:solidFill>
              </a:rPr>
              <a:t>3.產地標示（地理標誌權</a:t>
            </a:r>
            <a:r>
              <a:rPr lang="zh-TW" altLang="zh-TW" sz="2600" b="1" dirty="0" smtClean="0">
                <a:solidFill>
                  <a:schemeClr val="tx1"/>
                </a:solidFill>
              </a:rPr>
              <a:t>）</a:t>
            </a:r>
            <a:r>
              <a:rPr lang="en-US" altLang="zh-TW" sz="2600" b="1" dirty="0" smtClean="0">
                <a:solidFill>
                  <a:schemeClr val="tx1"/>
                </a:solidFill>
              </a:rPr>
              <a:t>; </a:t>
            </a:r>
            <a:r>
              <a:rPr lang="zh-TW" altLang="zh-TW" sz="2600" b="1" dirty="0" smtClean="0">
                <a:solidFill>
                  <a:schemeClr val="tx1"/>
                </a:solidFill>
              </a:rPr>
              <a:t>4</a:t>
            </a:r>
            <a:r>
              <a:rPr lang="zh-TW" altLang="zh-TW" sz="2600" b="1" dirty="0">
                <a:solidFill>
                  <a:schemeClr val="tx1"/>
                </a:solidFill>
              </a:rPr>
              <a:t>.工業設計（產品外觀設計權）</a:t>
            </a:r>
          </a:p>
          <a:p>
            <a:r>
              <a:rPr lang="zh-TW" altLang="zh-TW" sz="2600" b="1" dirty="0">
                <a:solidFill>
                  <a:schemeClr val="tx1"/>
                </a:solidFill>
              </a:rPr>
              <a:t>5.</a:t>
            </a:r>
            <a:r>
              <a:rPr lang="zh-TW" altLang="zh-TW" sz="2600" b="1" dirty="0" smtClean="0">
                <a:solidFill>
                  <a:schemeClr val="tx1"/>
                </a:solidFill>
              </a:rPr>
              <a:t>專利權</a:t>
            </a:r>
            <a:r>
              <a:rPr lang="en-US" altLang="zh-TW" sz="2600" b="1" dirty="0" smtClean="0">
                <a:solidFill>
                  <a:schemeClr val="tx1"/>
                </a:solidFill>
              </a:rPr>
              <a:t>                                    ; </a:t>
            </a:r>
            <a:r>
              <a:rPr lang="zh-TW" altLang="zh-TW" sz="2600" b="1" dirty="0" smtClean="0">
                <a:solidFill>
                  <a:schemeClr val="tx1"/>
                </a:solidFill>
              </a:rPr>
              <a:t>6</a:t>
            </a:r>
            <a:r>
              <a:rPr lang="zh-TW" altLang="zh-TW" sz="2600" b="1" dirty="0">
                <a:solidFill>
                  <a:schemeClr val="tx1"/>
                </a:solidFill>
              </a:rPr>
              <a:t>.積體電路之電路佈局權</a:t>
            </a:r>
          </a:p>
          <a:p>
            <a:r>
              <a:rPr lang="zh-TW" altLang="zh-TW" sz="2600" b="1" dirty="0">
                <a:solidFill>
                  <a:schemeClr val="tx1"/>
                </a:solidFill>
              </a:rPr>
              <a:t>7.未公開資訊之保護權</a:t>
            </a:r>
          </a:p>
          <a:p>
            <a:endParaRPr lang="en-US" altLang="zh-TW" sz="2600" b="1" dirty="0">
              <a:solidFill>
                <a:schemeClr val="tx1"/>
              </a:solidFill>
            </a:endParaRPr>
          </a:p>
        </p:txBody>
      </p:sp>
    </p:spTree>
    <p:extLst>
      <p:ext uri="{BB962C8B-B14F-4D97-AF65-F5344CB8AC3E}">
        <p14:creationId xmlns:p14="http://schemas.microsoft.com/office/powerpoint/2010/main" val="30500842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908720"/>
            <a:ext cx="8568952"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四</a:t>
            </a:r>
            <a:r>
              <a:rPr lang="zh-TW" altLang="zh-TW" sz="4400" b="1" dirty="0" smtClean="0"/>
              <a:t>章</a:t>
            </a:r>
            <a:r>
              <a:rPr lang="en-US" altLang="zh-TW" sz="4400" b="1" dirty="0" smtClean="0"/>
              <a:t>  </a:t>
            </a:r>
            <a:r>
              <a:rPr lang="zh-TW" altLang="zh-TW" sz="4400" b="1" dirty="0"/>
              <a:t>國際貿易法</a:t>
            </a:r>
            <a:r>
              <a:rPr lang="zh-TW" altLang="zh-TW" sz="4400" b="1" dirty="0" smtClean="0"/>
              <a:t>的</a:t>
            </a:r>
            <a:r>
              <a:rPr lang="zh-TW" altLang="en-US" sz="4400" b="1" dirty="0" smtClean="0"/>
              <a:t>客</a:t>
            </a:r>
            <a:r>
              <a:rPr lang="zh-TW" altLang="zh-TW" sz="4400" b="1" dirty="0" smtClean="0"/>
              <a:t>體</a:t>
            </a:r>
            <a:r>
              <a:rPr lang="en-US" altLang="zh-TW" sz="4400" b="1" dirty="0"/>
              <a:t/>
            </a:r>
            <a:br>
              <a:rPr lang="en-US" altLang="zh-TW" sz="4400" b="1" dirty="0"/>
            </a:br>
            <a:r>
              <a:rPr lang="en-US" altLang="zh-TW" sz="4400" b="1" dirty="0" smtClean="0"/>
              <a:t>    </a:t>
            </a:r>
            <a:r>
              <a:rPr lang="zh-TW" altLang="zh-TW" b="1" dirty="0" smtClean="0"/>
              <a:t>第</a:t>
            </a:r>
            <a:r>
              <a:rPr lang="zh-TW" altLang="en-US" b="1" dirty="0" smtClean="0"/>
              <a:t>四</a:t>
            </a:r>
            <a:r>
              <a:rPr lang="zh-TW" altLang="zh-TW" b="1" dirty="0" smtClean="0"/>
              <a:t>節</a:t>
            </a:r>
            <a:r>
              <a:rPr lang="en-US" altLang="zh-TW" b="1" dirty="0" smtClean="0"/>
              <a:t> TRIPS</a:t>
            </a:r>
            <a:r>
              <a:rPr lang="zh-TW" altLang="zh-TW" sz="3100" b="1" dirty="0" smtClean="0"/>
              <a:t>（</a:t>
            </a:r>
            <a:r>
              <a:rPr lang="zh-TW" altLang="zh-TW" sz="3100" b="1" dirty="0"/>
              <a:t>與貿易有關的智慧財產權協定</a:t>
            </a:r>
            <a:r>
              <a:rPr lang="zh-TW" altLang="zh-TW" sz="3100" b="1" dirty="0" smtClean="0"/>
              <a:t>）</a:t>
            </a:r>
            <a:r>
              <a:rPr lang="zh-TW" altLang="zh-TW" b="1" dirty="0"/>
              <a:t/>
            </a:r>
            <a:br>
              <a:rPr lang="zh-TW" altLang="zh-TW" b="1" dirty="0"/>
            </a:br>
            <a:r>
              <a:rPr lang="en-US" altLang="zh-TW" b="1" dirty="0" smtClean="0"/>
              <a:t>             </a:t>
            </a:r>
            <a:r>
              <a:rPr lang="zh-TW" altLang="en-US" sz="3600" b="1" dirty="0" smtClean="0"/>
              <a:t>二、</a:t>
            </a:r>
            <a:r>
              <a:rPr lang="en-US" altLang="zh-TW" sz="3600" b="1" dirty="0"/>
              <a:t>WTO</a:t>
            </a:r>
            <a:r>
              <a:rPr lang="zh-TW" altLang="zh-TW" sz="3600" b="1" dirty="0"/>
              <a:t>的努力</a:t>
            </a:r>
            <a:endParaRPr lang="zh-TW" altLang="en-US" sz="3600" b="1" dirty="0">
              <a:solidFill>
                <a:schemeClr val="tx1"/>
              </a:solidFill>
            </a:endParaRPr>
          </a:p>
        </p:txBody>
      </p:sp>
      <p:sp>
        <p:nvSpPr>
          <p:cNvPr id="3" name="文字版面配置區 2"/>
          <p:cNvSpPr>
            <a:spLocks noGrp="1"/>
          </p:cNvSpPr>
          <p:nvPr>
            <p:ph type="body" idx="1"/>
          </p:nvPr>
        </p:nvSpPr>
        <p:spPr>
          <a:xfrm>
            <a:off x="395536" y="2636912"/>
            <a:ext cx="8352928" cy="961256"/>
          </a:xfrm>
        </p:spPr>
        <p:txBody>
          <a:bodyPr>
            <a:noAutofit/>
          </a:bodyPr>
          <a:lstStyle/>
          <a:p>
            <a:r>
              <a:rPr lang="en-US" altLang="zh-TW" sz="2600" b="1" dirty="0" smtClean="0">
                <a:solidFill>
                  <a:schemeClr val="tx1"/>
                </a:solidFill>
              </a:rPr>
              <a:t>(</a:t>
            </a:r>
            <a:r>
              <a:rPr lang="zh-TW" altLang="en-US" sz="2600" b="1" dirty="0" smtClean="0">
                <a:solidFill>
                  <a:schemeClr val="tx1"/>
                </a:solidFill>
              </a:rPr>
              <a:t>一</a:t>
            </a:r>
            <a:r>
              <a:rPr lang="en-US" altLang="zh-TW" sz="2600" b="1" dirty="0" smtClean="0">
                <a:solidFill>
                  <a:schemeClr val="tx1"/>
                </a:solidFill>
              </a:rPr>
              <a:t>)</a:t>
            </a:r>
            <a:r>
              <a:rPr lang="zh-TW" altLang="en-US" sz="2600" b="1" dirty="0" smtClean="0">
                <a:solidFill>
                  <a:schemeClr val="tx1"/>
                </a:solidFill>
              </a:rPr>
              <a:t>列入</a:t>
            </a:r>
            <a:r>
              <a:rPr lang="en-US" altLang="zh-TW" sz="2600" b="1" dirty="0" smtClean="0">
                <a:solidFill>
                  <a:schemeClr val="tx1"/>
                </a:solidFill>
              </a:rPr>
              <a:t>WTO</a:t>
            </a:r>
            <a:r>
              <a:rPr lang="zh-TW" altLang="en-US" sz="2600" b="1" dirty="0">
                <a:solidFill>
                  <a:schemeClr val="tx1"/>
                </a:solidFill>
              </a:rPr>
              <a:t>第</a:t>
            </a:r>
            <a:r>
              <a:rPr lang="en-US" altLang="zh-TW" sz="2600" b="1" dirty="0">
                <a:solidFill>
                  <a:schemeClr val="tx1"/>
                </a:solidFill>
              </a:rPr>
              <a:t>8</a:t>
            </a:r>
            <a:r>
              <a:rPr lang="zh-TW" altLang="en-US" sz="2600" b="1" dirty="0">
                <a:solidFill>
                  <a:schemeClr val="tx1"/>
                </a:solidFill>
              </a:rPr>
              <a:t>回合</a:t>
            </a:r>
            <a:r>
              <a:rPr lang="en-US" altLang="zh-TW" sz="2600" b="1" dirty="0">
                <a:solidFill>
                  <a:schemeClr val="tx1"/>
                </a:solidFill>
              </a:rPr>
              <a:t>(</a:t>
            </a:r>
            <a:r>
              <a:rPr lang="zh-TW" altLang="zh-TW" sz="2600" b="1" dirty="0">
                <a:solidFill>
                  <a:schemeClr val="tx1"/>
                </a:solidFill>
              </a:rPr>
              <a:t>烏拉圭回合</a:t>
            </a:r>
            <a:r>
              <a:rPr lang="en-US" altLang="zh-TW" sz="2600" b="1" dirty="0">
                <a:solidFill>
                  <a:schemeClr val="tx1"/>
                </a:solidFill>
              </a:rPr>
              <a:t>)</a:t>
            </a:r>
            <a:r>
              <a:rPr lang="zh-TW" altLang="en-US" sz="2600" b="1" dirty="0">
                <a:solidFill>
                  <a:schemeClr val="tx1"/>
                </a:solidFill>
              </a:rPr>
              <a:t>談判</a:t>
            </a:r>
            <a:r>
              <a:rPr lang="zh-TW" altLang="en-US" sz="2600" b="1" dirty="0" smtClean="0">
                <a:solidFill>
                  <a:schemeClr val="tx1"/>
                </a:solidFill>
              </a:rPr>
              <a:t>議題</a:t>
            </a:r>
            <a:r>
              <a:rPr lang="en-US" altLang="zh-TW" sz="2600" b="1" dirty="0" smtClean="0">
                <a:solidFill>
                  <a:schemeClr val="tx1"/>
                </a:solidFill>
              </a:rPr>
              <a:t>:</a:t>
            </a:r>
          </a:p>
          <a:p>
            <a:r>
              <a:rPr lang="en-US" altLang="zh-TW" sz="2600" b="1" dirty="0">
                <a:solidFill>
                  <a:schemeClr val="tx1"/>
                </a:solidFill>
              </a:rPr>
              <a:t> </a:t>
            </a:r>
            <a:r>
              <a:rPr lang="en-US" altLang="zh-TW" sz="2600" b="1" dirty="0" smtClean="0">
                <a:solidFill>
                  <a:schemeClr val="tx1"/>
                </a:solidFill>
              </a:rPr>
              <a:t>  1</a:t>
            </a:r>
            <a:r>
              <a:rPr lang="zh-TW" altLang="en-US" sz="2600" b="1" dirty="0" smtClean="0">
                <a:solidFill>
                  <a:schemeClr val="tx1"/>
                </a:solidFill>
              </a:rPr>
              <a:t>、</a:t>
            </a:r>
            <a:r>
              <a:rPr lang="zh-TW" altLang="zh-TW" sz="2600" b="1" dirty="0">
                <a:solidFill>
                  <a:schemeClr val="tx1"/>
                </a:solidFill>
              </a:rPr>
              <a:t>以巴西印度為首的</a:t>
            </a:r>
            <a:r>
              <a:rPr lang="en-US" altLang="zh-TW" sz="2600" b="1" dirty="0">
                <a:solidFill>
                  <a:schemeClr val="tx1"/>
                </a:solidFill>
              </a:rPr>
              <a:t>10</a:t>
            </a:r>
            <a:r>
              <a:rPr lang="zh-TW" altLang="zh-TW" sz="2600" b="1" dirty="0">
                <a:solidFill>
                  <a:schemeClr val="tx1"/>
                </a:solidFill>
              </a:rPr>
              <a:t>個國家</a:t>
            </a:r>
            <a:r>
              <a:rPr lang="zh-TW" altLang="zh-TW" sz="2600" b="1" dirty="0" smtClean="0">
                <a:solidFill>
                  <a:schemeClr val="tx1"/>
                </a:solidFill>
              </a:rPr>
              <a:t>主張</a:t>
            </a:r>
            <a:r>
              <a:rPr lang="zh-TW" altLang="zh-TW" sz="2600" b="1" dirty="0">
                <a:solidFill>
                  <a:schemeClr val="tx1"/>
                </a:solidFill>
              </a:rPr>
              <a:t>在傳統的商品</a:t>
            </a:r>
            <a:r>
              <a:rPr lang="zh-TW" altLang="zh-TW" sz="2600" b="1" dirty="0" smtClean="0">
                <a:solidFill>
                  <a:schemeClr val="tx1"/>
                </a:solidFill>
              </a:rPr>
              <a:t>貿易</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zh-TW" altLang="zh-TW" sz="2600" b="1" dirty="0" smtClean="0">
                <a:solidFill>
                  <a:schemeClr val="tx1"/>
                </a:solidFill>
              </a:rPr>
              <a:t>談判內容，</a:t>
            </a:r>
            <a:r>
              <a:rPr lang="zh-TW" altLang="zh-TW" sz="2600" b="1" dirty="0">
                <a:solidFill>
                  <a:schemeClr val="tx1"/>
                </a:solidFill>
              </a:rPr>
              <a:t>不應該包括智慧財產權</a:t>
            </a:r>
            <a:r>
              <a:rPr lang="zh-TW" altLang="zh-TW" sz="2600" b="1" dirty="0" smtClean="0">
                <a:solidFill>
                  <a:schemeClr val="tx1"/>
                </a:solidFill>
              </a:rPr>
              <a:t>在內</a:t>
            </a:r>
            <a:r>
              <a:rPr lang="zh-TW" altLang="en-US" sz="2600" b="1" dirty="0" smtClean="0">
                <a:solidFill>
                  <a:schemeClr val="tx1"/>
                </a:solidFill>
              </a:rPr>
              <a:t>。</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2</a:t>
            </a:r>
            <a:r>
              <a:rPr lang="zh-TW" altLang="en-US" sz="2600" b="1" dirty="0" smtClean="0">
                <a:solidFill>
                  <a:schemeClr val="tx1"/>
                </a:solidFill>
              </a:rPr>
              <a:t>、</a:t>
            </a:r>
            <a:r>
              <a:rPr lang="zh-TW" altLang="zh-TW" sz="2600" b="1" dirty="0">
                <a:solidFill>
                  <a:schemeClr val="tx1"/>
                </a:solidFill>
              </a:rPr>
              <a:t>以哥倫比亞和瑞士為首的國家則提案，認為應該</a:t>
            </a:r>
            <a:r>
              <a:rPr lang="zh-TW" altLang="zh-TW" sz="2600" b="1" dirty="0" smtClean="0">
                <a:solidFill>
                  <a:schemeClr val="tx1"/>
                </a:solidFill>
              </a:rPr>
              <a:t>把</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IPR</a:t>
            </a:r>
            <a:r>
              <a:rPr lang="zh-TW" altLang="zh-TW" sz="2600" b="1" dirty="0">
                <a:solidFill>
                  <a:schemeClr val="tx1"/>
                </a:solidFill>
              </a:rPr>
              <a:t>納入談判範圍（</a:t>
            </a:r>
            <a:r>
              <a:rPr lang="en-US" altLang="zh-TW" sz="2600" b="1" dirty="0">
                <a:solidFill>
                  <a:schemeClr val="tx1"/>
                </a:solidFill>
              </a:rPr>
              <a:t>20</a:t>
            </a:r>
            <a:r>
              <a:rPr lang="zh-TW" altLang="zh-TW" sz="2600" b="1" dirty="0">
                <a:solidFill>
                  <a:schemeClr val="tx1"/>
                </a:solidFill>
              </a:rPr>
              <a:t>國集團方案）</a:t>
            </a:r>
            <a:r>
              <a:rPr lang="zh-TW" altLang="zh-TW" sz="2600" b="1" dirty="0" smtClean="0">
                <a:solidFill>
                  <a:schemeClr val="tx1"/>
                </a:solidFill>
              </a:rPr>
              <a:t>。</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3</a:t>
            </a:r>
            <a:r>
              <a:rPr lang="zh-TW" altLang="en-US" sz="2600" b="1" dirty="0" smtClean="0">
                <a:solidFill>
                  <a:schemeClr val="tx1"/>
                </a:solidFill>
              </a:rPr>
              <a:t>、</a:t>
            </a:r>
            <a:r>
              <a:rPr lang="zh-TW" altLang="zh-TW" sz="2600" b="1" dirty="0" smtClean="0">
                <a:solidFill>
                  <a:schemeClr val="tx1"/>
                </a:solidFill>
              </a:rPr>
              <a:t>後來</a:t>
            </a:r>
            <a:r>
              <a:rPr lang="zh-TW" altLang="zh-TW" sz="2600" b="1" dirty="0">
                <a:solidFill>
                  <a:schemeClr val="tx1"/>
                </a:solidFill>
              </a:rPr>
              <a:t>還是通過「與貿易有關的智慧財產權</a:t>
            </a:r>
            <a:r>
              <a:rPr lang="zh-TW" altLang="zh-TW" sz="2600" b="1" dirty="0" smtClean="0">
                <a:solidFill>
                  <a:schemeClr val="tx1"/>
                </a:solidFill>
              </a:rPr>
              <a:t>協定</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zh-TW" altLang="zh-TW" sz="2600" b="1" dirty="0" smtClean="0">
                <a:solidFill>
                  <a:schemeClr val="tx1"/>
                </a:solidFill>
              </a:rPr>
              <a:t>（</a:t>
            </a:r>
            <a:r>
              <a:rPr lang="en-US" altLang="zh-TW" sz="2600" b="1" dirty="0">
                <a:solidFill>
                  <a:schemeClr val="tx1"/>
                </a:solidFill>
              </a:rPr>
              <a:t>Agreement on Trade-Related Aspects of </a:t>
            </a:r>
            <a:r>
              <a:rPr lang="en-US" altLang="zh-TW" sz="2600" b="1" dirty="0" smtClean="0">
                <a:solidFill>
                  <a:schemeClr val="tx1"/>
                </a:solidFill>
              </a:rPr>
              <a:t>Intellectual</a:t>
            </a:r>
          </a:p>
          <a:p>
            <a:r>
              <a:rPr lang="en-US" altLang="zh-TW" sz="2600" b="1" dirty="0">
                <a:solidFill>
                  <a:schemeClr val="tx1"/>
                </a:solidFill>
              </a:rPr>
              <a:t> </a:t>
            </a:r>
            <a:r>
              <a:rPr lang="en-US" altLang="zh-TW" sz="2600" b="1" dirty="0" smtClean="0">
                <a:solidFill>
                  <a:schemeClr val="tx1"/>
                </a:solidFill>
              </a:rPr>
              <a:t>          </a:t>
            </a:r>
            <a:r>
              <a:rPr lang="en-US" altLang="zh-TW" sz="2600" b="1" dirty="0">
                <a:solidFill>
                  <a:schemeClr val="tx1"/>
                </a:solidFill>
              </a:rPr>
              <a:t>property Rights</a:t>
            </a:r>
            <a:r>
              <a:rPr lang="zh-TW" altLang="zh-TW" sz="2600" b="1" dirty="0">
                <a:solidFill>
                  <a:schemeClr val="tx1"/>
                </a:solidFill>
              </a:rPr>
              <a:t>；</a:t>
            </a:r>
            <a:r>
              <a:rPr lang="en-US" altLang="zh-TW" sz="2600" b="1" dirty="0">
                <a:solidFill>
                  <a:schemeClr val="tx1"/>
                </a:solidFill>
              </a:rPr>
              <a:t>TRIPS</a:t>
            </a:r>
            <a:r>
              <a:rPr lang="zh-TW" altLang="zh-TW" sz="2600" b="1" dirty="0" smtClean="0">
                <a:solidFill>
                  <a:schemeClr val="tx1"/>
                </a:solidFill>
              </a:rPr>
              <a:t>）」。</a:t>
            </a:r>
            <a:endParaRPr lang="en-US" altLang="zh-TW" sz="2600" b="1" dirty="0">
              <a:solidFill>
                <a:schemeClr val="tx1"/>
              </a:solidFill>
            </a:endParaRPr>
          </a:p>
        </p:txBody>
      </p:sp>
    </p:spTree>
    <p:extLst>
      <p:ext uri="{BB962C8B-B14F-4D97-AF65-F5344CB8AC3E}">
        <p14:creationId xmlns:p14="http://schemas.microsoft.com/office/powerpoint/2010/main" val="399842499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908720"/>
            <a:ext cx="8568952"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四</a:t>
            </a:r>
            <a:r>
              <a:rPr lang="zh-TW" altLang="zh-TW" sz="4400" b="1" dirty="0" smtClean="0"/>
              <a:t>章</a:t>
            </a:r>
            <a:r>
              <a:rPr lang="en-US" altLang="zh-TW" sz="4400" b="1" dirty="0" smtClean="0"/>
              <a:t>  </a:t>
            </a:r>
            <a:r>
              <a:rPr lang="zh-TW" altLang="zh-TW" sz="4400" b="1" dirty="0"/>
              <a:t>國際貿易法</a:t>
            </a:r>
            <a:r>
              <a:rPr lang="zh-TW" altLang="zh-TW" sz="4400" b="1" dirty="0" smtClean="0"/>
              <a:t>的</a:t>
            </a:r>
            <a:r>
              <a:rPr lang="zh-TW" altLang="en-US" sz="4400" b="1" dirty="0" smtClean="0"/>
              <a:t>客</a:t>
            </a:r>
            <a:r>
              <a:rPr lang="zh-TW" altLang="zh-TW" sz="4400" b="1" dirty="0" smtClean="0"/>
              <a:t>體</a:t>
            </a:r>
            <a:r>
              <a:rPr lang="en-US" altLang="zh-TW" sz="4400" b="1" dirty="0"/>
              <a:t/>
            </a:r>
            <a:br>
              <a:rPr lang="en-US" altLang="zh-TW" sz="4400" b="1" dirty="0"/>
            </a:br>
            <a:r>
              <a:rPr lang="en-US" altLang="zh-TW" sz="4400" b="1" dirty="0" smtClean="0"/>
              <a:t>    </a:t>
            </a:r>
            <a:r>
              <a:rPr lang="zh-TW" altLang="zh-TW" b="1" dirty="0" smtClean="0"/>
              <a:t>第</a:t>
            </a:r>
            <a:r>
              <a:rPr lang="zh-TW" altLang="en-US" b="1" dirty="0" smtClean="0"/>
              <a:t>四</a:t>
            </a:r>
            <a:r>
              <a:rPr lang="zh-TW" altLang="zh-TW" b="1" dirty="0" smtClean="0"/>
              <a:t>節</a:t>
            </a:r>
            <a:r>
              <a:rPr lang="en-US" altLang="zh-TW" b="1" dirty="0" smtClean="0"/>
              <a:t> TRIPS</a:t>
            </a:r>
            <a:r>
              <a:rPr lang="zh-TW" altLang="zh-TW" sz="3100" b="1" dirty="0" smtClean="0"/>
              <a:t>（</a:t>
            </a:r>
            <a:r>
              <a:rPr lang="zh-TW" altLang="zh-TW" sz="3100" b="1" dirty="0"/>
              <a:t>與貿易有關的智慧財產權協定</a:t>
            </a:r>
            <a:r>
              <a:rPr lang="zh-TW" altLang="zh-TW" sz="3100" b="1" dirty="0" smtClean="0"/>
              <a:t>）</a:t>
            </a:r>
            <a:r>
              <a:rPr lang="zh-TW" altLang="zh-TW" b="1" dirty="0"/>
              <a:t/>
            </a:r>
            <a:br>
              <a:rPr lang="zh-TW" altLang="zh-TW" b="1" dirty="0"/>
            </a:br>
            <a:r>
              <a:rPr lang="en-US" altLang="zh-TW" b="1" dirty="0" smtClean="0"/>
              <a:t>             </a:t>
            </a:r>
            <a:r>
              <a:rPr lang="zh-TW" altLang="en-US" sz="3600" b="1" dirty="0" smtClean="0"/>
              <a:t>三、</a:t>
            </a:r>
            <a:r>
              <a:rPr lang="en-US" altLang="zh-TW" sz="3600" b="1" dirty="0"/>
              <a:t>TRIPS</a:t>
            </a:r>
            <a:r>
              <a:rPr lang="zh-TW" altLang="zh-TW" sz="3600" b="1" dirty="0"/>
              <a:t>的特徵</a:t>
            </a:r>
            <a:endParaRPr lang="zh-TW" altLang="en-US" sz="3600" b="1" dirty="0">
              <a:solidFill>
                <a:schemeClr val="tx1"/>
              </a:solidFill>
            </a:endParaRPr>
          </a:p>
        </p:txBody>
      </p:sp>
      <p:sp>
        <p:nvSpPr>
          <p:cNvPr id="3" name="文字版面配置區 2"/>
          <p:cNvSpPr>
            <a:spLocks noGrp="1"/>
          </p:cNvSpPr>
          <p:nvPr>
            <p:ph type="body" idx="1"/>
          </p:nvPr>
        </p:nvSpPr>
        <p:spPr>
          <a:xfrm>
            <a:off x="179512" y="2492896"/>
            <a:ext cx="8712968" cy="961256"/>
          </a:xfrm>
        </p:spPr>
        <p:txBody>
          <a:bodyPr>
            <a:noAutofit/>
          </a:bodyPr>
          <a:lstStyle/>
          <a:p>
            <a:r>
              <a:rPr lang="zh-TW" altLang="zh-TW" sz="2600" b="1" dirty="0">
                <a:solidFill>
                  <a:schemeClr val="tx1"/>
                </a:solidFill>
              </a:rPr>
              <a:t>(一)從國際貿易的角度構築智慧財產權的保護</a:t>
            </a:r>
            <a:r>
              <a:rPr lang="zh-TW" altLang="zh-TW" sz="2600" b="1" dirty="0" smtClean="0">
                <a:solidFill>
                  <a:schemeClr val="tx1"/>
                </a:solidFill>
              </a:rPr>
              <a:t>體系</a:t>
            </a:r>
            <a:endParaRPr lang="en-US" altLang="zh-TW" sz="2600" b="1" dirty="0" smtClean="0">
              <a:solidFill>
                <a:schemeClr val="tx1"/>
              </a:solidFill>
            </a:endParaRPr>
          </a:p>
          <a:p>
            <a:r>
              <a:rPr lang="en-US" altLang="zh-TW" sz="2600" b="1" dirty="0" smtClean="0">
                <a:solidFill>
                  <a:schemeClr val="tx1"/>
                </a:solidFill>
              </a:rPr>
              <a:t>    1. </a:t>
            </a:r>
            <a:r>
              <a:rPr lang="zh-TW" altLang="zh-TW" sz="2600" b="1" dirty="0" smtClean="0">
                <a:solidFill>
                  <a:schemeClr val="tx1"/>
                </a:solidFill>
              </a:rPr>
              <a:t>可以</a:t>
            </a:r>
            <a:r>
              <a:rPr lang="zh-TW" altLang="zh-TW" sz="2600" b="1" dirty="0">
                <a:solidFill>
                  <a:schemeClr val="tx1"/>
                </a:solidFill>
              </a:rPr>
              <a:t>禁止侵權商品進入商業</a:t>
            </a:r>
            <a:r>
              <a:rPr lang="zh-TW" altLang="zh-TW" sz="2600" b="1" dirty="0" smtClean="0">
                <a:solidFill>
                  <a:schemeClr val="tx1"/>
                </a:solidFill>
              </a:rPr>
              <a:t>管道</a:t>
            </a:r>
            <a:endParaRPr lang="en-US" altLang="zh-TW" sz="2600" b="1" dirty="0" smtClean="0">
              <a:solidFill>
                <a:schemeClr val="tx1"/>
              </a:solidFill>
            </a:endParaRPr>
          </a:p>
          <a:p>
            <a:r>
              <a:rPr lang="en-US" altLang="zh-TW" sz="2600" b="1" dirty="0" smtClean="0">
                <a:solidFill>
                  <a:schemeClr val="tx1"/>
                </a:solidFill>
              </a:rPr>
              <a:t>    2. </a:t>
            </a:r>
            <a:r>
              <a:rPr lang="zh-TW" altLang="zh-TW" sz="2600" b="1" dirty="0" smtClean="0">
                <a:solidFill>
                  <a:schemeClr val="tx1"/>
                </a:solidFill>
              </a:rPr>
              <a:t>對</a:t>
            </a:r>
            <a:r>
              <a:rPr lang="zh-TW" altLang="zh-TW" sz="2600" b="1" dirty="0">
                <a:solidFill>
                  <a:schemeClr val="tx1"/>
                </a:solidFill>
              </a:rPr>
              <a:t>侵權商品在商業管道外加以</a:t>
            </a:r>
            <a:r>
              <a:rPr lang="zh-TW" altLang="zh-TW" sz="2600" b="1" dirty="0" smtClean="0">
                <a:solidFill>
                  <a:schemeClr val="tx1"/>
                </a:solidFill>
              </a:rPr>
              <a:t>處置</a:t>
            </a:r>
            <a:r>
              <a:rPr lang="zh-TW" altLang="en-US" sz="2600" b="1" dirty="0" smtClean="0">
                <a:solidFill>
                  <a:schemeClr val="tx1"/>
                </a:solidFill>
              </a:rPr>
              <a:t>，</a:t>
            </a:r>
            <a:r>
              <a:rPr lang="zh-TW" altLang="zh-TW" sz="2600" b="1" dirty="0" smtClean="0">
                <a:solidFill>
                  <a:schemeClr val="tx1"/>
                </a:solidFill>
              </a:rPr>
              <a:t>例如銷毀</a:t>
            </a:r>
            <a:endParaRPr lang="en-US" altLang="zh-TW" sz="2600" b="1" dirty="0" smtClean="0">
              <a:solidFill>
                <a:schemeClr val="tx1"/>
              </a:solidFill>
            </a:endParaRPr>
          </a:p>
          <a:p>
            <a:r>
              <a:rPr lang="en-US" altLang="zh-TW" sz="2600" b="1" dirty="0" smtClean="0">
                <a:solidFill>
                  <a:schemeClr val="tx1"/>
                </a:solidFill>
              </a:rPr>
              <a:t>    3. </a:t>
            </a:r>
            <a:r>
              <a:rPr lang="zh-TW" altLang="zh-TW" sz="2600" b="1" dirty="0" smtClean="0">
                <a:solidFill>
                  <a:schemeClr val="tx1"/>
                </a:solidFill>
              </a:rPr>
              <a:t>對</a:t>
            </a:r>
            <a:r>
              <a:rPr lang="zh-TW" altLang="zh-TW" sz="2600" b="1" dirty="0">
                <a:solidFill>
                  <a:schemeClr val="tx1"/>
                </a:solidFill>
              </a:rPr>
              <a:t>進出口的侵權商品暫停放行</a:t>
            </a:r>
          </a:p>
          <a:p>
            <a:r>
              <a:rPr lang="zh-TW" altLang="zh-TW" sz="2600" b="1" dirty="0">
                <a:solidFill>
                  <a:schemeClr val="tx1"/>
                </a:solidFill>
              </a:rPr>
              <a:t>(二)將各種智慧財產權制度融合為</a:t>
            </a:r>
            <a:r>
              <a:rPr lang="zh-TW" altLang="zh-TW" sz="2600" b="1" dirty="0" smtClean="0">
                <a:solidFill>
                  <a:schemeClr val="tx1"/>
                </a:solidFill>
              </a:rPr>
              <a:t>一體</a:t>
            </a:r>
            <a:endParaRPr lang="en-US" altLang="zh-TW" sz="2600" b="1" dirty="0" smtClean="0">
              <a:solidFill>
                <a:schemeClr val="tx1"/>
              </a:solidFill>
            </a:endParaRPr>
          </a:p>
          <a:p>
            <a:r>
              <a:rPr lang="en-US" altLang="zh-TW" sz="2600" b="1" dirty="0" smtClean="0">
                <a:solidFill>
                  <a:schemeClr val="tx1"/>
                </a:solidFill>
              </a:rPr>
              <a:t>    </a:t>
            </a:r>
            <a:r>
              <a:rPr lang="en-US" altLang="zh-TW" sz="2600" b="1" dirty="0">
                <a:solidFill>
                  <a:schemeClr val="tx1"/>
                </a:solidFill>
              </a:rPr>
              <a:t>1</a:t>
            </a:r>
            <a:r>
              <a:rPr lang="en-US" altLang="zh-TW" sz="2600" b="1" dirty="0" smtClean="0">
                <a:solidFill>
                  <a:schemeClr val="tx1"/>
                </a:solidFill>
              </a:rPr>
              <a:t>. </a:t>
            </a:r>
            <a:r>
              <a:rPr lang="zh-TW" altLang="zh-TW" sz="2600" b="1" dirty="0" smtClean="0">
                <a:solidFill>
                  <a:schemeClr val="tx1"/>
                </a:solidFill>
              </a:rPr>
              <a:t>巴黎</a:t>
            </a:r>
            <a:r>
              <a:rPr lang="zh-TW" altLang="zh-TW" sz="2600" b="1" dirty="0">
                <a:solidFill>
                  <a:schemeClr val="tx1"/>
                </a:solidFill>
              </a:rPr>
              <a:t>公約－規範商標與專利</a:t>
            </a:r>
            <a:r>
              <a:rPr lang="zh-TW" altLang="zh-TW" sz="2600" b="1" dirty="0" smtClean="0">
                <a:solidFill>
                  <a:schemeClr val="tx1"/>
                </a:solidFill>
              </a:rPr>
              <a:t>。</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en-US" altLang="zh-TW" sz="2600" b="1" dirty="0">
                <a:solidFill>
                  <a:schemeClr val="tx1"/>
                </a:solidFill>
              </a:rPr>
              <a:t>2</a:t>
            </a:r>
            <a:r>
              <a:rPr lang="en-US" altLang="zh-TW" sz="2600" b="1" dirty="0" smtClean="0">
                <a:solidFill>
                  <a:schemeClr val="tx1"/>
                </a:solidFill>
              </a:rPr>
              <a:t>. </a:t>
            </a:r>
            <a:r>
              <a:rPr lang="zh-TW" altLang="zh-TW" sz="2600" b="1" dirty="0" smtClean="0">
                <a:solidFill>
                  <a:schemeClr val="tx1"/>
                </a:solidFill>
              </a:rPr>
              <a:t>伯恩</a:t>
            </a:r>
            <a:r>
              <a:rPr lang="zh-TW" altLang="zh-TW" sz="2600" b="1" dirty="0">
                <a:solidFill>
                  <a:schemeClr val="tx1"/>
                </a:solidFill>
              </a:rPr>
              <a:t>公約－規範著作權</a:t>
            </a:r>
            <a:r>
              <a:rPr lang="zh-TW" altLang="zh-TW" sz="2600" b="1" dirty="0" smtClean="0">
                <a:solidFill>
                  <a:schemeClr val="tx1"/>
                </a:solidFill>
              </a:rPr>
              <a:t>。</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en-US" altLang="zh-TW" sz="2600" b="1" dirty="0">
                <a:solidFill>
                  <a:schemeClr val="tx1"/>
                </a:solidFill>
              </a:rPr>
              <a:t>3</a:t>
            </a:r>
            <a:r>
              <a:rPr lang="en-US" altLang="zh-TW" sz="2600" b="1" dirty="0" smtClean="0">
                <a:solidFill>
                  <a:schemeClr val="tx1"/>
                </a:solidFill>
              </a:rPr>
              <a:t>. </a:t>
            </a:r>
            <a:r>
              <a:rPr lang="zh-TW" altLang="zh-TW" sz="2600" b="1" dirty="0" smtClean="0">
                <a:solidFill>
                  <a:schemeClr val="tx1"/>
                </a:solidFill>
              </a:rPr>
              <a:t>關於</a:t>
            </a:r>
            <a:r>
              <a:rPr lang="zh-TW" altLang="zh-TW" sz="2600" b="1" dirty="0">
                <a:solidFill>
                  <a:schemeClr val="tx1"/>
                </a:solidFill>
              </a:rPr>
              <a:t>積體電路的智慧財產權公約</a:t>
            </a:r>
            <a:r>
              <a:rPr lang="zh-TW" altLang="zh-TW" sz="2600" b="1" dirty="0" smtClean="0">
                <a:solidFill>
                  <a:schemeClr val="tx1"/>
                </a:solidFill>
              </a:rPr>
              <a:t>。</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en-US" altLang="zh-TW" sz="2600" b="1" dirty="0">
                <a:solidFill>
                  <a:schemeClr val="tx1"/>
                </a:solidFill>
              </a:rPr>
              <a:t>4</a:t>
            </a:r>
            <a:r>
              <a:rPr lang="en-US" altLang="zh-TW" sz="2600" b="1" dirty="0" smtClean="0">
                <a:solidFill>
                  <a:schemeClr val="tx1"/>
                </a:solidFill>
              </a:rPr>
              <a:t>. </a:t>
            </a:r>
            <a:r>
              <a:rPr lang="zh-TW" altLang="zh-TW" sz="2600" b="1" dirty="0" smtClean="0">
                <a:solidFill>
                  <a:schemeClr val="tx1"/>
                </a:solidFill>
              </a:rPr>
              <a:t>羅馬</a:t>
            </a:r>
            <a:r>
              <a:rPr lang="zh-TW" altLang="zh-TW" sz="2600" b="1" dirty="0">
                <a:solidFill>
                  <a:schemeClr val="tx1"/>
                </a:solidFill>
              </a:rPr>
              <a:t>公約－保護表演人、錄音製作者及廣播機構的條約。</a:t>
            </a:r>
          </a:p>
          <a:p>
            <a:endParaRPr lang="en-US" altLang="zh-TW" sz="2600" b="1" dirty="0">
              <a:solidFill>
                <a:schemeClr val="tx1"/>
              </a:solidFill>
            </a:endParaRPr>
          </a:p>
        </p:txBody>
      </p:sp>
    </p:spTree>
    <p:extLst>
      <p:ext uri="{BB962C8B-B14F-4D97-AF65-F5344CB8AC3E}">
        <p14:creationId xmlns:p14="http://schemas.microsoft.com/office/powerpoint/2010/main" val="203257030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683568" y="3200400"/>
            <a:ext cx="7992888" cy="2676872"/>
          </a:xfrm>
        </p:spPr>
        <p:txBody>
          <a:bodyPr>
            <a:noAutofit/>
          </a:bodyPr>
          <a:lstStyle/>
          <a:p>
            <a:r>
              <a:rPr lang="zh-TW" altLang="zh-TW" sz="4000" b="1" dirty="0"/>
              <a:t>第一章　</a:t>
            </a:r>
            <a:r>
              <a:rPr lang="en-US" altLang="zh-TW" sz="4000" b="1" dirty="0" smtClean="0"/>
              <a:t>OEM/ODM</a:t>
            </a:r>
          </a:p>
          <a:p>
            <a:pPr algn="l"/>
            <a:r>
              <a:rPr lang="en-US" altLang="zh-TW" sz="3600" b="1" dirty="0" smtClean="0"/>
              <a:t>  </a:t>
            </a:r>
            <a:r>
              <a:rPr lang="zh-TW" altLang="zh-TW" sz="3600" b="1" dirty="0" smtClean="0">
                <a:solidFill>
                  <a:schemeClr val="tx1"/>
                </a:solidFill>
              </a:rPr>
              <a:t>一、</a:t>
            </a:r>
            <a:r>
              <a:rPr lang="zh-TW" altLang="zh-TW" sz="3600" b="1" dirty="0">
                <a:solidFill>
                  <a:schemeClr val="tx1"/>
                </a:solidFill>
              </a:rPr>
              <a:t>由核心競爭能力到策略外</a:t>
            </a:r>
            <a:r>
              <a:rPr lang="zh-TW" altLang="zh-TW" sz="3600" b="1" dirty="0" smtClean="0">
                <a:solidFill>
                  <a:schemeClr val="tx1"/>
                </a:solidFill>
              </a:rPr>
              <a:t>包</a:t>
            </a:r>
            <a:endParaRPr lang="en-US" altLang="zh-TW" sz="3600" b="1" dirty="0" smtClean="0">
              <a:solidFill>
                <a:schemeClr val="tx1"/>
              </a:solidFill>
            </a:endParaRPr>
          </a:p>
          <a:p>
            <a:pPr algn="l"/>
            <a:r>
              <a:rPr lang="en-US" altLang="zh-TW" sz="3600" b="1" dirty="0" smtClean="0">
                <a:solidFill>
                  <a:schemeClr val="tx1"/>
                </a:solidFill>
              </a:rPr>
              <a:t>  </a:t>
            </a:r>
            <a:r>
              <a:rPr lang="zh-TW" altLang="zh-TW" sz="3600" b="1" dirty="0" smtClean="0">
                <a:solidFill>
                  <a:schemeClr val="tx1"/>
                </a:solidFill>
              </a:rPr>
              <a:t>二、</a:t>
            </a:r>
            <a:r>
              <a:rPr lang="en-US" altLang="zh-TW" sz="3600" b="1" dirty="0">
                <a:solidFill>
                  <a:schemeClr val="tx1"/>
                </a:solidFill>
              </a:rPr>
              <a:t>OEM/ODM </a:t>
            </a:r>
            <a:r>
              <a:rPr lang="zh-TW" altLang="zh-TW" sz="3600" b="1" dirty="0">
                <a:solidFill>
                  <a:schemeClr val="tx1"/>
                </a:solidFill>
              </a:rPr>
              <a:t>的</a:t>
            </a:r>
            <a:r>
              <a:rPr lang="zh-TW" altLang="zh-TW" sz="3600" b="1" dirty="0" smtClean="0">
                <a:solidFill>
                  <a:schemeClr val="tx1"/>
                </a:solidFill>
              </a:rPr>
              <a:t>意義</a:t>
            </a:r>
            <a:endParaRPr lang="en-US" altLang="zh-TW" sz="3600" b="1" dirty="0" smtClean="0">
              <a:solidFill>
                <a:schemeClr val="tx1"/>
              </a:solidFill>
            </a:endParaRPr>
          </a:p>
          <a:p>
            <a:pPr algn="l"/>
            <a:r>
              <a:rPr lang="en-US" altLang="zh-TW" sz="3600" b="1" dirty="0" smtClean="0">
                <a:solidFill>
                  <a:schemeClr val="tx1"/>
                </a:solidFill>
              </a:rPr>
              <a:t>  </a:t>
            </a:r>
            <a:r>
              <a:rPr lang="zh-TW" altLang="zh-TW" sz="3600" b="1" dirty="0" smtClean="0">
                <a:solidFill>
                  <a:schemeClr val="tx1"/>
                </a:solidFill>
              </a:rPr>
              <a:t>三、</a:t>
            </a:r>
            <a:r>
              <a:rPr lang="en-US" altLang="zh-TW" sz="3600" b="1" dirty="0">
                <a:solidFill>
                  <a:schemeClr val="tx1"/>
                </a:solidFill>
              </a:rPr>
              <a:t>OEM/ODM </a:t>
            </a:r>
            <a:r>
              <a:rPr lang="zh-TW" altLang="zh-TW" sz="3600" b="1" dirty="0">
                <a:solidFill>
                  <a:schemeClr val="tx1"/>
                </a:solidFill>
              </a:rPr>
              <a:t>供應商的自主性</a:t>
            </a:r>
            <a:r>
              <a:rPr lang="zh-TW" altLang="zh-TW" sz="3600" b="1" dirty="0" smtClean="0">
                <a:solidFill>
                  <a:schemeClr val="tx1"/>
                </a:solidFill>
              </a:rPr>
              <a:t>問題</a:t>
            </a:r>
            <a:endParaRPr lang="en-US" altLang="zh-TW" sz="3600" b="1" dirty="0" smtClean="0">
              <a:solidFill>
                <a:schemeClr val="tx1"/>
              </a:solidFill>
            </a:endParaRPr>
          </a:p>
          <a:p>
            <a:pPr algn="l"/>
            <a:r>
              <a:rPr lang="zh-TW" altLang="en-US" sz="3600" b="1" dirty="0" smtClean="0">
                <a:solidFill>
                  <a:schemeClr val="tx1"/>
                </a:solidFill>
              </a:rPr>
              <a:t>  四、</a:t>
            </a:r>
            <a:r>
              <a:rPr lang="en-US" altLang="zh-TW" sz="3600" b="1" dirty="0">
                <a:solidFill>
                  <a:schemeClr val="tx1"/>
                </a:solidFill>
              </a:rPr>
              <a:t>OEM/ODM </a:t>
            </a:r>
            <a:r>
              <a:rPr lang="zh-TW" altLang="zh-TW" sz="3600" b="1" dirty="0">
                <a:solidFill>
                  <a:schemeClr val="tx1"/>
                </a:solidFill>
              </a:rPr>
              <a:t>契約的主要內容</a:t>
            </a:r>
            <a:endParaRPr lang="zh-TW" altLang="en-US" sz="3600" b="1" dirty="0">
              <a:solidFill>
                <a:schemeClr val="tx1"/>
              </a:solidFill>
            </a:endParaRPr>
          </a:p>
        </p:txBody>
      </p:sp>
      <p:sp>
        <p:nvSpPr>
          <p:cNvPr id="2" name="標題 1"/>
          <p:cNvSpPr>
            <a:spLocks noGrp="1"/>
          </p:cNvSpPr>
          <p:nvPr>
            <p:ph type="ctrTitle"/>
          </p:nvPr>
        </p:nvSpPr>
        <p:spPr/>
        <p:txBody>
          <a:bodyPr/>
          <a:lstStyle/>
          <a:p>
            <a:r>
              <a:rPr lang="zh-TW" altLang="zh-TW" dirty="0" smtClean="0"/>
              <a:t>第</a:t>
            </a:r>
            <a:r>
              <a:rPr lang="zh-TW" altLang="en-US" dirty="0" smtClean="0"/>
              <a:t>二</a:t>
            </a:r>
            <a:r>
              <a:rPr lang="zh-TW" altLang="zh-TW" dirty="0" smtClean="0"/>
              <a:t>篇</a:t>
            </a:r>
            <a:r>
              <a:rPr lang="en-US" altLang="zh-TW" dirty="0" smtClean="0"/>
              <a:t>  </a:t>
            </a:r>
            <a:r>
              <a:rPr lang="zh-TW" altLang="zh-TW" dirty="0" smtClean="0"/>
              <a:t>國際</a:t>
            </a:r>
            <a:r>
              <a:rPr lang="zh-TW" altLang="zh-TW" dirty="0"/>
              <a:t>買賣法篇</a:t>
            </a:r>
            <a:endParaRPr lang="zh-TW" altLang="en-US" dirty="0"/>
          </a:p>
        </p:txBody>
      </p:sp>
    </p:spTree>
    <p:extLst>
      <p:ext uri="{BB962C8B-B14F-4D97-AF65-F5344CB8AC3E}">
        <p14:creationId xmlns:p14="http://schemas.microsoft.com/office/powerpoint/2010/main" val="236421690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1340768"/>
            <a:ext cx="7272808"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一</a:t>
            </a:r>
            <a:r>
              <a:rPr lang="zh-TW" altLang="zh-TW" sz="4400" b="1" dirty="0" smtClean="0"/>
              <a:t>章</a:t>
            </a:r>
            <a:r>
              <a:rPr lang="en-US" altLang="zh-TW" sz="4400" b="1" dirty="0"/>
              <a:t>  OEM/ODM</a:t>
            </a:r>
            <a:br>
              <a:rPr lang="en-US" altLang="zh-TW" sz="4400" b="1" dirty="0"/>
            </a:br>
            <a:r>
              <a:rPr lang="en-US" altLang="zh-TW" b="1" dirty="0" smtClean="0"/>
              <a:t>         </a:t>
            </a:r>
            <a:r>
              <a:rPr lang="zh-TW" altLang="zh-TW" b="1" dirty="0" smtClean="0"/>
              <a:t>第</a:t>
            </a:r>
            <a:r>
              <a:rPr lang="zh-TW" altLang="en-US" b="1" dirty="0" smtClean="0"/>
              <a:t>一</a:t>
            </a:r>
            <a:r>
              <a:rPr lang="zh-TW" altLang="zh-TW" b="1" dirty="0" smtClean="0"/>
              <a:t>節</a:t>
            </a:r>
            <a:r>
              <a:rPr lang="zh-TW" altLang="zh-TW" b="1" dirty="0"/>
              <a:t>　</a:t>
            </a:r>
            <a:r>
              <a:rPr lang="zh-TW" altLang="zh-TW" b="1" dirty="0">
                <a:solidFill>
                  <a:schemeClr val="tx1"/>
                </a:solidFill>
              </a:rPr>
              <a:t>由核心競爭能力</a:t>
            </a:r>
            <a:r>
              <a:rPr lang="zh-TW" altLang="zh-TW" b="1" dirty="0" smtClean="0">
                <a:solidFill>
                  <a:schemeClr val="tx1"/>
                </a:solidFill>
              </a:rPr>
              <a:t>到</a:t>
            </a:r>
            <a:r>
              <a:rPr lang="en-US" altLang="zh-TW" b="1" dirty="0" smtClean="0">
                <a:solidFill>
                  <a:schemeClr val="tx1"/>
                </a:solidFill>
              </a:rPr>
              <a:t/>
            </a:r>
            <a:br>
              <a:rPr lang="en-US" altLang="zh-TW" b="1" dirty="0" smtClean="0">
                <a:solidFill>
                  <a:schemeClr val="tx1"/>
                </a:solidFill>
              </a:rPr>
            </a:br>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策略</a:t>
            </a:r>
            <a:r>
              <a:rPr lang="zh-TW" altLang="zh-TW" b="1" dirty="0">
                <a:solidFill>
                  <a:schemeClr val="tx1"/>
                </a:solidFill>
              </a:rPr>
              <a:t>外包</a:t>
            </a:r>
            <a:r>
              <a:rPr lang="en-US" altLang="zh-TW" b="1" dirty="0">
                <a:solidFill>
                  <a:schemeClr val="tx1"/>
                </a:solidFill>
              </a:rPr>
              <a:t/>
            </a:r>
            <a:br>
              <a:rPr lang="en-US" altLang="zh-TW" b="1" dirty="0">
                <a:solidFill>
                  <a:schemeClr val="tx1"/>
                </a:solidFill>
              </a:rPr>
            </a:br>
            <a:r>
              <a:rPr lang="en-US" altLang="zh-TW" b="1" dirty="0" smtClean="0"/>
              <a:t>                 </a:t>
            </a:r>
            <a:endParaRPr lang="zh-TW" altLang="en-US" sz="3600" b="1" dirty="0">
              <a:solidFill>
                <a:schemeClr val="tx1"/>
              </a:solidFill>
            </a:endParaRPr>
          </a:p>
        </p:txBody>
      </p:sp>
      <p:sp>
        <p:nvSpPr>
          <p:cNvPr id="3" name="文字版面配置區 2"/>
          <p:cNvSpPr>
            <a:spLocks noGrp="1"/>
          </p:cNvSpPr>
          <p:nvPr>
            <p:ph type="body" idx="1"/>
          </p:nvPr>
        </p:nvSpPr>
        <p:spPr>
          <a:xfrm>
            <a:off x="467544" y="2708920"/>
            <a:ext cx="8280920" cy="961256"/>
          </a:xfrm>
        </p:spPr>
        <p:txBody>
          <a:bodyPr>
            <a:noAutofit/>
          </a:bodyPr>
          <a:lstStyle/>
          <a:p>
            <a:r>
              <a:rPr lang="zh-TW" altLang="zh-TW" sz="2800" b="1" dirty="0">
                <a:solidFill>
                  <a:schemeClr val="tx1"/>
                </a:solidFill>
              </a:rPr>
              <a:t>國際</a:t>
            </a:r>
            <a:r>
              <a:rPr lang="zh-TW" altLang="zh-TW" sz="2800" b="1" dirty="0" smtClean="0">
                <a:solidFill>
                  <a:schemeClr val="tx1"/>
                </a:solidFill>
              </a:rPr>
              <a:t>企業學者主張</a:t>
            </a:r>
            <a:r>
              <a:rPr lang="en-US" altLang="zh-TW" sz="2800" b="1" dirty="0" smtClean="0">
                <a:solidFill>
                  <a:schemeClr val="tx1"/>
                </a:solidFill>
              </a:rPr>
              <a:t> :</a:t>
            </a:r>
          </a:p>
          <a:p>
            <a:r>
              <a:rPr lang="zh-TW" altLang="en-US" sz="2800" b="1" dirty="0" smtClean="0">
                <a:solidFill>
                  <a:schemeClr val="tx1"/>
                </a:solidFill>
              </a:rPr>
              <a:t>一、</a:t>
            </a:r>
            <a:r>
              <a:rPr lang="zh-TW" altLang="zh-TW" sz="2800" b="1" dirty="0" smtClean="0">
                <a:solidFill>
                  <a:schemeClr val="tx1"/>
                </a:solidFill>
              </a:rPr>
              <a:t>企業</a:t>
            </a:r>
            <a:r>
              <a:rPr lang="zh-TW" altLang="zh-TW" sz="2800" b="1" dirty="0">
                <a:solidFill>
                  <a:schemeClr val="tx1"/>
                </a:solidFill>
              </a:rPr>
              <a:t>應建立自己的核心</a:t>
            </a:r>
            <a:r>
              <a:rPr lang="zh-TW" altLang="zh-TW" sz="2800" b="1" dirty="0" smtClean="0">
                <a:solidFill>
                  <a:schemeClr val="tx1"/>
                </a:solidFill>
              </a:rPr>
              <a:t>能力</a:t>
            </a:r>
            <a:r>
              <a:rPr lang="en-US" altLang="zh-TW" b="1" dirty="0">
                <a:solidFill>
                  <a:schemeClr val="tx1"/>
                </a:solidFill>
              </a:rPr>
              <a:t>(Core </a:t>
            </a:r>
            <a:r>
              <a:rPr lang="en-US" altLang="zh-TW" b="1" dirty="0" smtClean="0">
                <a:solidFill>
                  <a:schemeClr val="tx1"/>
                </a:solidFill>
              </a:rPr>
              <a:t>   Competency</a:t>
            </a:r>
            <a:r>
              <a:rPr lang="en-US" altLang="zh-TW" b="1" dirty="0">
                <a:solidFill>
                  <a:schemeClr val="tx1"/>
                </a:solidFill>
              </a:rPr>
              <a:t>)</a:t>
            </a:r>
            <a:r>
              <a:rPr lang="zh-TW" altLang="zh-TW" sz="2800" b="1" dirty="0" smtClean="0">
                <a:solidFill>
                  <a:schemeClr val="tx1"/>
                </a:solidFill>
              </a:rPr>
              <a:t>，</a:t>
            </a:r>
            <a:r>
              <a:rPr lang="zh-TW" altLang="zh-TW" sz="2800" b="1" dirty="0">
                <a:solidFill>
                  <a:schemeClr val="tx1"/>
                </a:solidFill>
              </a:rPr>
              <a:t>將公司資源集中於發展</a:t>
            </a:r>
            <a:r>
              <a:rPr lang="zh-TW" altLang="zh-TW" sz="2800" b="1" dirty="0" smtClean="0">
                <a:solidFill>
                  <a:schemeClr val="tx1"/>
                </a:solidFill>
              </a:rPr>
              <a:t>具有競爭</a:t>
            </a:r>
            <a:r>
              <a:rPr lang="zh-TW" altLang="zh-TW" sz="2800" b="1" dirty="0">
                <a:solidFill>
                  <a:schemeClr val="tx1"/>
                </a:solidFill>
              </a:rPr>
              <a:t>優勢的企業活動，凡屬於核心業務，且</a:t>
            </a:r>
            <a:r>
              <a:rPr lang="zh-TW" altLang="zh-TW" sz="2800" b="1" dirty="0" smtClean="0">
                <a:solidFill>
                  <a:schemeClr val="tx1"/>
                </a:solidFill>
              </a:rPr>
              <a:t>具有</a:t>
            </a:r>
            <a:r>
              <a:rPr lang="zh-TW" altLang="zh-TW" sz="2800" b="1" dirty="0">
                <a:solidFill>
                  <a:schemeClr val="tx1"/>
                </a:solidFill>
              </a:rPr>
              <a:t>競爭優勢，且具有策略重點的價值活動，</a:t>
            </a:r>
            <a:r>
              <a:rPr lang="zh-TW" altLang="zh-TW" sz="2800" b="1" dirty="0" smtClean="0">
                <a:solidFill>
                  <a:schemeClr val="tx1"/>
                </a:solidFill>
              </a:rPr>
              <a:t>自行</a:t>
            </a:r>
            <a:r>
              <a:rPr lang="zh-TW" altLang="zh-TW" sz="2800" b="1" dirty="0">
                <a:solidFill>
                  <a:schemeClr val="tx1"/>
                </a:solidFill>
              </a:rPr>
              <a:t>發展</a:t>
            </a:r>
            <a:r>
              <a:rPr lang="en-US" altLang="zh-TW" sz="2800" b="1" dirty="0">
                <a:solidFill>
                  <a:schemeClr val="tx1"/>
                </a:solidFill>
              </a:rPr>
              <a:t>(in Sourcing</a:t>
            </a:r>
            <a:r>
              <a:rPr lang="en-US" altLang="zh-TW" sz="2800" b="1" dirty="0" smtClean="0">
                <a:solidFill>
                  <a:schemeClr val="tx1"/>
                </a:solidFill>
              </a:rPr>
              <a:t>)</a:t>
            </a:r>
            <a:r>
              <a:rPr lang="zh-TW" altLang="en-US" sz="2800" b="1" dirty="0" smtClean="0">
                <a:solidFill>
                  <a:schemeClr val="tx1"/>
                </a:solidFill>
              </a:rPr>
              <a:t>。</a:t>
            </a:r>
            <a:endParaRPr lang="en-US" altLang="zh-TW" sz="2800" b="1" dirty="0" smtClean="0">
              <a:solidFill>
                <a:schemeClr val="tx1"/>
              </a:solidFill>
            </a:endParaRPr>
          </a:p>
          <a:p>
            <a:r>
              <a:rPr lang="zh-TW" altLang="en-US" sz="2800" b="1" dirty="0" smtClean="0">
                <a:solidFill>
                  <a:schemeClr val="tx1"/>
                </a:solidFill>
              </a:rPr>
              <a:t>二、</a:t>
            </a:r>
            <a:r>
              <a:rPr lang="zh-TW" altLang="zh-TW" sz="2800" b="1" dirty="0" smtClean="0">
                <a:solidFill>
                  <a:schemeClr val="tx1"/>
                </a:solidFill>
              </a:rPr>
              <a:t>沒有</a:t>
            </a:r>
            <a:r>
              <a:rPr lang="zh-TW" altLang="zh-TW" sz="2800" b="1" dirty="0">
                <a:solidFill>
                  <a:schemeClr val="tx1"/>
                </a:solidFill>
              </a:rPr>
              <a:t>競爭優勢又不具有重要的價值活動</a:t>
            </a:r>
            <a:r>
              <a:rPr lang="zh-TW" altLang="zh-TW" sz="2800" b="1" dirty="0" smtClean="0">
                <a:solidFill>
                  <a:schemeClr val="tx1"/>
                </a:solidFill>
              </a:rPr>
              <a:t>外包</a:t>
            </a:r>
            <a:r>
              <a:rPr lang="zh-TW" altLang="zh-TW" sz="2800" b="1" dirty="0">
                <a:solidFill>
                  <a:schemeClr val="tx1"/>
                </a:solidFill>
              </a:rPr>
              <a:t>給具有競爭優勢的廠商來</a:t>
            </a:r>
            <a:r>
              <a:rPr lang="zh-TW" altLang="zh-TW" sz="2800" b="1" dirty="0" smtClean="0">
                <a:solidFill>
                  <a:schemeClr val="tx1"/>
                </a:solidFill>
              </a:rPr>
              <a:t>提供服務</a:t>
            </a:r>
            <a:r>
              <a:rPr lang="en-US" altLang="zh-TW" sz="2800" b="1" dirty="0" smtClean="0">
                <a:solidFill>
                  <a:schemeClr val="tx1"/>
                </a:solidFill>
              </a:rPr>
              <a:t>(</a:t>
            </a:r>
            <a:r>
              <a:rPr lang="en-US" altLang="zh-TW" sz="2800" b="1" dirty="0" err="1">
                <a:solidFill>
                  <a:schemeClr val="tx1"/>
                </a:solidFill>
              </a:rPr>
              <a:t>outersourcing</a:t>
            </a:r>
            <a:r>
              <a:rPr lang="en-US" altLang="zh-TW" sz="2800" b="1" dirty="0" smtClean="0">
                <a:solidFill>
                  <a:schemeClr val="tx1"/>
                </a:solidFill>
              </a:rPr>
              <a:t>)</a:t>
            </a:r>
            <a:r>
              <a:rPr lang="zh-TW" altLang="en-US" sz="2800" b="1" dirty="0" smtClean="0">
                <a:solidFill>
                  <a:schemeClr val="tx1"/>
                </a:solidFill>
              </a:rPr>
              <a:t>。</a:t>
            </a:r>
            <a:endParaRPr lang="en-US" altLang="zh-TW" sz="2800" b="1" dirty="0" smtClean="0">
              <a:solidFill>
                <a:schemeClr val="tx1"/>
              </a:solidFill>
            </a:endParaRPr>
          </a:p>
          <a:p>
            <a:r>
              <a:rPr lang="zh-TW" altLang="en-US" sz="2800" b="1" dirty="0" smtClean="0">
                <a:solidFill>
                  <a:schemeClr val="tx1"/>
                </a:solidFill>
              </a:rPr>
              <a:t>三、</a:t>
            </a:r>
            <a:r>
              <a:rPr lang="zh-TW" altLang="zh-TW" sz="2800" b="1" dirty="0" smtClean="0">
                <a:solidFill>
                  <a:schemeClr val="tx1"/>
                </a:solidFill>
              </a:rPr>
              <a:t>因此</a:t>
            </a:r>
            <a:r>
              <a:rPr lang="en-US" altLang="zh-TW" sz="2800" b="1" dirty="0">
                <a:solidFill>
                  <a:schemeClr val="tx1"/>
                </a:solidFill>
              </a:rPr>
              <a:t>OEM/ODM</a:t>
            </a:r>
            <a:r>
              <a:rPr lang="zh-TW" altLang="zh-TW" sz="2800" b="1" dirty="0">
                <a:solidFill>
                  <a:schemeClr val="tx1"/>
                </a:solidFill>
              </a:rPr>
              <a:t>就甚為流行。</a:t>
            </a:r>
          </a:p>
        </p:txBody>
      </p:sp>
    </p:spTree>
    <p:extLst>
      <p:ext uri="{BB962C8B-B14F-4D97-AF65-F5344CB8AC3E}">
        <p14:creationId xmlns:p14="http://schemas.microsoft.com/office/powerpoint/2010/main" val="97722124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620688"/>
            <a:ext cx="7272808"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一</a:t>
            </a:r>
            <a:r>
              <a:rPr lang="zh-TW" altLang="zh-TW" sz="4400" b="1" dirty="0" smtClean="0"/>
              <a:t>章</a:t>
            </a:r>
            <a:r>
              <a:rPr lang="en-US" altLang="zh-TW" sz="4400" b="1" dirty="0"/>
              <a:t>  OEM/ODM</a:t>
            </a:r>
            <a:br>
              <a:rPr lang="en-US" altLang="zh-TW" sz="4400" b="1" dirty="0"/>
            </a:br>
            <a:r>
              <a:rPr lang="en-US" altLang="zh-TW" b="1" dirty="0" smtClean="0"/>
              <a:t>         </a:t>
            </a:r>
            <a:r>
              <a:rPr lang="zh-TW" altLang="zh-TW" b="1" dirty="0" smtClean="0"/>
              <a:t>第</a:t>
            </a:r>
            <a:r>
              <a:rPr lang="zh-TW" altLang="en-US" b="1" dirty="0" smtClean="0"/>
              <a:t>二</a:t>
            </a:r>
            <a:r>
              <a:rPr lang="zh-TW" altLang="zh-TW" b="1" dirty="0" smtClean="0"/>
              <a:t>節</a:t>
            </a:r>
            <a:r>
              <a:rPr lang="zh-TW" altLang="zh-TW" b="1" dirty="0"/>
              <a:t>　</a:t>
            </a:r>
            <a:r>
              <a:rPr lang="en-US" altLang="zh-TW" b="1" dirty="0"/>
              <a:t>OEM/ODM </a:t>
            </a:r>
            <a:r>
              <a:rPr lang="zh-TW" altLang="zh-TW" b="1" dirty="0"/>
              <a:t>的意義</a:t>
            </a:r>
            <a:endParaRPr lang="zh-TW" altLang="en-US" sz="3600" b="1" dirty="0">
              <a:solidFill>
                <a:schemeClr val="tx1"/>
              </a:solidFill>
            </a:endParaRPr>
          </a:p>
        </p:txBody>
      </p:sp>
      <p:sp>
        <p:nvSpPr>
          <p:cNvPr id="3" name="文字版面配置區 2"/>
          <p:cNvSpPr>
            <a:spLocks noGrp="1"/>
          </p:cNvSpPr>
          <p:nvPr>
            <p:ph type="body" idx="1"/>
          </p:nvPr>
        </p:nvSpPr>
        <p:spPr>
          <a:xfrm>
            <a:off x="179512" y="2492896"/>
            <a:ext cx="8784976" cy="961256"/>
          </a:xfrm>
        </p:spPr>
        <p:txBody>
          <a:bodyPr>
            <a:noAutofit/>
          </a:bodyPr>
          <a:lstStyle/>
          <a:p>
            <a:r>
              <a:rPr lang="en-US" altLang="zh-TW" b="1" dirty="0">
                <a:solidFill>
                  <a:schemeClr val="tx1"/>
                </a:solidFill>
              </a:rPr>
              <a:t>(</a:t>
            </a:r>
            <a:r>
              <a:rPr lang="zh-TW" altLang="zh-TW" b="1" dirty="0">
                <a:solidFill>
                  <a:schemeClr val="tx1"/>
                </a:solidFill>
              </a:rPr>
              <a:t>一</a:t>
            </a:r>
            <a:r>
              <a:rPr lang="en-US" altLang="zh-TW" b="1" dirty="0">
                <a:solidFill>
                  <a:schemeClr val="tx1"/>
                </a:solidFill>
              </a:rPr>
              <a:t>)OEM (Original Equipment </a:t>
            </a:r>
            <a:r>
              <a:rPr lang="en-US" altLang="zh-TW" b="1" dirty="0" smtClean="0">
                <a:solidFill>
                  <a:schemeClr val="tx1"/>
                </a:solidFill>
              </a:rPr>
              <a:t>Manufacturing;</a:t>
            </a:r>
            <a:r>
              <a:rPr lang="zh-TW" altLang="zh-TW" b="1" dirty="0" smtClean="0">
                <a:solidFill>
                  <a:schemeClr val="tx1"/>
                </a:solidFill>
              </a:rPr>
              <a:t> 原</a:t>
            </a:r>
            <a:r>
              <a:rPr lang="zh-TW" altLang="zh-TW" b="1" dirty="0">
                <a:solidFill>
                  <a:schemeClr val="tx1"/>
                </a:solidFill>
              </a:rPr>
              <a:t>廠委託製造</a:t>
            </a:r>
            <a:r>
              <a:rPr lang="en-US" altLang="zh-TW" b="1" dirty="0" smtClean="0">
                <a:solidFill>
                  <a:schemeClr val="tx1"/>
                </a:solidFill>
              </a:rPr>
              <a:t>) :</a:t>
            </a:r>
          </a:p>
          <a:p>
            <a:r>
              <a:rPr lang="en-US" altLang="zh-TW" b="1" dirty="0" smtClean="0">
                <a:solidFill>
                  <a:schemeClr val="tx1"/>
                </a:solidFill>
              </a:rPr>
              <a:t>        </a:t>
            </a:r>
            <a:r>
              <a:rPr lang="zh-TW" altLang="zh-TW" b="1" dirty="0" smtClean="0">
                <a:solidFill>
                  <a:schemeClr val="tx1"/>
                </a:solidFill>
              </a:rPr>
              <a:t>乃</a:t>
            </a:r>
            <a:r>
              <a:rPr lang="zh-TW" altLang="zh-TW" b="1" dirty="0">
                <a:solidFill>
                  <a:schemeClr val="tx1"/>
                </a:solidFill>
              </a:rPr>
              <a:t>指OEM的買方所提供的產品規格、技術規範、品質規範</a:t>
            </a:r>
            <a:r>
              <a:rPr lang="zh-TW" altLang="zh-TW" b="1" dirty="0" smtClean="0">
                <a:solidFill>
                  <a:schemeClr val="tx1"/>
                </a:solidFill>
              </a:rPr>
              <a:t>、</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製造</a:t>
            </a:r>
            <a:r>
              <a:rPr lang="zh-TW" altLang="zh-TW" b="1" dirty="0">
                <a:solidFill>
                  <a:schemeClr val="tx1"/>
                </a:solidFill>
              </a:rPr>
              <a:t>程序，甚至所指定的零組件生產產品。</a:t>
            </a:r>
          </a:p>
          <a:p>
            <a:r>
              <a:rPr lang="en-US" altLang="zh-TW" b="1" dirty="0">
                <a:solidFill>
                  <a:schemeClr val="tx1"/>
                </a:solidFill>
              </a:rPr>
              <a:t>(</a:t>
            </a:r>
            <a:r>
              <a:rPr lang="zh-TW" altLang="zh-TW" b="1" dirty="0">
                <a:solidFill>
                  <a:schemeClr val="tx1"/>
                </a:solidFill>
              </a:rPr>
              <a:t>二</a:t>
            </a:r>
            <a:r>
              <a:rPr lang="en-US" altLang="zh-TW" b="1" dirty="0">
                <a:solidFill>
                  <a:schemeClr val="tx1"/>
                </a:solidFill>
              </a:rPr>
              <a:t>)ODM (Original Design </a:t>
            </a:r>
            <a:r>
              <a:rPr lang="en-US" altLang="zh-TW" b="1" dirty="0" smtClean="0">
                <a:solidFill>
                  <a:schemeClr val="tx1"/>
                </a:solidFill>
              </a:rPr>
              <a:t>Manufacturing;</a:t>
            </a:r>
            <a:r>
              <a:rPr lang="zh-TW" altLang="zh-TW" b="1" dirty="0">
                <a:solidFill>
                  <a:schemeClr val="tx1"/>
                </a:solidFill>
              </a:rPr>
              <a:t>原廠委託設計</a:t>
            </a:r>
            <a:r>
              <a:rPr lang="en-US" altLang="zh-TW" b="1" dirty="0" smtClean="0">
                <a:solidFill>
                  <a:schemeClr val="tx1"/>
                </a:solidFill>
              </a:rPr>
              <a:t>) :</a:t>
            </a:r>
            <a:endParaRPr lang="zh-TW" altLang="zh-TW" b="1" dirty="0">
              <a:solidFill>
                <a:schemeClr val="tx1"/>
              </a:solidFill>
            </a:endParaRPr>
          </a:p>
          <a:p>
            <a:r>
              <a:rPr lang="en-US" altLang="zh-TW" b="1" dirty="0" smtClean="0">
                <a:solidFill>
                  <a:schemeClr val="tx1"/>
                </a:solidFill>
              </a:rPr>
              <a:t>       </a:t>
            </a:r>
            <a:r>
              <a:rPr lang="zh-TW" altLang="zh-TW" b="1" dirty="0" smtClean="0">
                <a:solidFill>
                  <a:schemeClr val="tx1"/>
                </a:solidFill>
              </a:rPr>
              <a:t>乃</a:t>
            </a:r>
            <a:r>
              <a:rPr lang="zh-TW" altLang="zh-TW" b="1" dirty="0">
                <a:solidFill>
                  <a:schemeClr val="tx1"/>
                </a:solidFill>
              </a:rPr>
              <a:t>指ODM的供應商設計及製造產品，並使用買主的品牌出貨。</a:t>
            </a:r>
          </a:p>
          <a:p>
            <a:r>
              <a:rPr lang="en-US" altLang="zh-TW" b="1" dirty="0">
                <a:solidFill>
                  <a:schemeClr val="tx1"/>
                </a:solidFill>
              </a:rPr>
              <a:t>(</a:t>
            </a:r>
            <a:r>
              <a:rPr lang="zh-TW" altLang="zh-TW" b="1" dirty="0">
                <a:solidFill>
                  <a:schemeClr val="tx1"/>
                </a:solidFill>
              </a:rPr>
              <a:t>三</a:t>
            </a:r>
            <a:r>
              <a:rPr lang="en-US" altLang="zh-TW" b="1" dirty="0">
                <a:solidFill>
                  <a:schemeClr val="tx1"/>
                </a:solidFill>
              </a:rPr>
              <a:t>)</a:t>
            </a:r>
            <a:r>
              <a:rPr lang="en-US" altLang="zh-TW" b="1" dirty="0" smtClean="0">
                <a:solidFill>
                  <a:schemeClr val="tx1"/>
                </a:solidFill>
              </a:rPr>
              <a:t>OBM(Own </a:t>
            </a:r>
            <a:r>
              <a:rPr lang="en-US" altLang="zh-TW" b="1" dirty="0">
                <a:solidFill>
                  <a:schemeClr val="tx1"/>
                </a:solidFill>
              </a:rPr>
              <a:t>Branding and </a:t>
            </a:r>
            <a:r>
              <a:rPr lang="en-US" altLang="zh-TW" b="1" dirty="0" smtClean="0">
                <a:solidFill>
                  <a:schemeClr val="tx1"/>
                </a:solidFill>
              </a:rPr>
              <a:t>Manufacturing;</a:t>
            </a:r>
            <a:r>
              <a:rPr lang="zh-TW" altLang="zh-TW" b="1" dirty="0">
                <a:solidFill>
                  <a:schemeClr val="tx1"/>
                </a:solidFill>
              </a:rPr>
              <a:t>自有品牌</a:t>
            </a:r>
            <a:r>
              <a:rPr lang="en-US" altLang="zh-TW" b="1" dirty="0" smtClean="0">
                <a:solidFill>
                  <a:schemeClr val="tx1"/>
                </a:solidFill>
              </a:rPr>
              <a:t>) :</a:t>
            </a:r>
            <a:endParaRPr lang="zh-TW" altLang="zh-TW" b="1" dirty="0">
              <a:solidFill>
                <a:schemeClr val="tx1"/>
              </a:solidFill>
            </a:endParaRPr>
          </a:p>
          <a:p>
            <a:r>
              <a:rPr lang="en-US" altLang="zh-TW" b="1" dirty="0" smtClean="0">
                <a:solidFill>
                  <a:schemeClr val="tx1"/>
                </a:solidFill>
              </a:rPr>
              <a:t>       </a:t>
            </a:r>
            <a:r>
              <a:rPr lang="zh-TW" altLang="zh-TW" b="1" dirty="0" smtClean="0">
                <a:solidFill>
                  <a:schemeClr val="tx1"/>
                </a:solidFill>
              </a:rPr>
              <a:t>乃</a:t>
            </a:r>
            <a:r>
              <a:rPr lang="zh-TW" altLang="zh-TW" b="1" dirty="0">
                <a:solidFill>
                  <a:schemeClr val="tx1"/>
                </a:solidFill>
              </a:rPr>
              <a:t>自行設計與生產產品，然後以自有品牌銷售。</a:t>
            </a:r>
          </a:p>
          <a:p>
            <a:r>
              <a:rPr lang="zh-TW" altLang="zh-TW" b="1" dirty="0">
                <a:solidFill>
                  <a:schemeClr val="tx1"/>
                </a:solidFill>
              </a:rPr>
              <a:t>(四)CEM (Contract Electronic Manufacturing)專業電子代工</a:t>
            </a:r>
          </a:p>
          <a:p>
            <a:r>
              <a:rPr lang="zh-TW" altLang="zh-TW" b="1" dirty="0">
                <a:solidFill>
                  <a:schemeClr val="tx1"/>
                </a:solidFill>
              </a:rPr>
              <a:t>(五)EMS (Electronic Manufacturing and Service)電子製造服務業</a:t>
            </a:r>
          </a:p>
          <a:p>
            <a:endParaRPr lang="zh-TW" altLang="zh-TW" sz="3000" b="1" dirty="0">
              <a:solidFill>
                <a:schemeClr val="tx1"/>
              </a:solidFill>
            </a:endParaRPr>
          </a:p>
        </p:txBody>
      </p:sp>
    </p:spTree>
    <p:extLst>
      <p:ext uri="{BB962C8B-B14F-4D97-AF65-F5344CB8AC3E}">
        <p14:creationId xmlns:p14="http://schemas.microsoft.com/office/powerpoint/2010/main" val="57366425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764704"/>
            <a:ext cx="7272808"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一</a:t>
            </a:r>
            <a:r>
              <a:rPr lang="zh-TW" altLang="zh-TW" sz="4400" b="1" dirty="0" smtClean="0"/>
              <a:t>章</a:t>
            </a:r>
            <a:r>
              <a:rPr lang="en-US" altLang="zh-TW" sz="4400" b="1" dirty="0"/>
              <a:t>  OEM/ODM</a:t>
            </a:r>
            <a:br>
              <a:rPr lang="en-US" altLang="zh-TW" sz="4400" b="1" dirty="0"/>
            </a:br>
            <a:r>
              <a:rPr lang="en-US" altLang="zh-TW" b="1" dirty="0" smtClean="0"/>
              <a:t>         </a:t>
            </a:r>
            <a:r>
              <a:rPr lang="zh-TW" altLang="zh-TW" b="1" dirty="0" smtClean="0"/>
              <a:t>第</a:t>
            </a:r>
            <a:r>
              <a:rPr lang="zh-TW" altLang="en-US" b="1" dirty="0"/>
              <a:t>三</a:t>
            </a:r>
            <a:r>
              <a:rPr lang="zh-TW" altLang="zh-TW" b="1" dirty="0" smtClean="0"/>
              <a:t>節</a:t>
            </a:r>
            <a:r>
              <a:rPr lang="zh-TW" altLang="zh-TW" b="1" dirty="0"/>
              <a:t>　</a:t>
            </a:r>
            <a:r>
              <a:rPr lang="en-US" altLang="zh-TW" b="1" dirty="0"/>
              <a:t>OEM/ODM </a:t>
            </a:r>
            <a:r>
              <a:rPr lang="zh-TW" altLang="zh-TW" b="1" dirty="0"/>
              <a:t>供應商</a:t>
            </a:r>
            <a:r>
              <a:rPr lang="zh-TW" altLang="zh-TW" b="1" dirty="0" smtClean="0"/>
              <a:t>的</a:t>
            </a:r>
            <a:r>
              <a:rPr lang="en-US" altLang="zh-TW" b="1" dirty="0" smtClean="0"/>
              <a:t/>
            </a:r>
            <a:br>
              <a:rPr lang="en-US" altLang="zh-TW" b="1" dirty="0" smtClean="0"/>
            </a:br>
            <a:r>
              <a:rPr lang="en-US" altLang="zh-TW" b="1" dirty="0"/>
              <a:t> </a:t>
            </a:r>
            <a:r>
              <a:rPr lang="en-US" altLang="zh-TW" b="1" dirty="0" smtClean="0"/>
              <a:t>                        </a:t>
            </a:r>
            <a:r>
              <a:rPr lang="zh-TW" altLang="zh-TW" b="1" dirty="0" smtClean="0"/>
              <a:t>自主</a:t>
            </a:r>
            <a:r>
              <a:rPr lang="zh-TW" altLang="zh-TW" b="1" dirty="0"/>
              <a:t>性問題</a:t>
            </a:r>
            <a:endParaRPr lang="zh-TW" altLang="en-US" sz="3600" b="1" dirty="0">
              <a:solidFill>
                <a:schemeClr val="tx1"/>
              </a:solidFill>
            </a:endParaRPr>
          </a:p>
        </p:txBody>
      </p:sp>
      <p:sp>
        <p:nvSpPr>
          <p:cNvPr id="3" name="文字版面配置區 2"/>
          <p:cNvSpPr>
            <a:spLocks noGrp="1"/>
          </p:cNvSpPr>
          <p:nvPr>
            <p:ph type="body" idx="1"/>
          </p:nvPr>
        </p:nvSpPr>
        <p:spPr>
          <a:xfrm>
            <a:off x="107504" y="2492896"/>
            <a:ext cx="8928992" cy="961256"/>
          </a:xfrm>
        </p:spPr>
        <p:txBody>
          <a:bodyPr>
            <a:noAutofit/>
          </a:bodyPr>
          <a:lstStyle/>
          <a:p>
            <a:r>
              <a:rPr lang="zh-TW" altLang="zh-TW" b="1" dirty="0">
                <a:solidFill>
                  <a:schemeClr val="tx1"/>
                </a:solidFill>
              </a:rPr>
              <a:t>(一)技術自主性</a:t>
            </a:r>
          </a:p>
          <a:p>
            <a:r>
              <a:rPr lang="en-US" altLang="zh-TW" sz="2000" b="1" dirty="0" smtClean="0">
                <a:solidFill>
                  <a:schemeClr val="tx1"/>
                </a:solidFill>
              </a:rPr>
              <a:t>  1.</a:t>
            </a:r>
            <a:r>
              <a:rPr lang="zh-TW" altLang="zh-TW" sz="2000" b="1" dirty="0" smtClean="0">
                <a:solidFill>
                  <a:schemeClr val="tx1"/>
                </a:solidFill>
              </a:rPr>
              <a:t>S</a:t>
            </a:r>
            <a:r>
              <a:rPr lang="zh-TW" altLang="zh-TW" sz="2000" b="1" dirty="0">
                <a:solidFill>
                  <a:schemeClr val="tx1"/>
                </a:solidFill>
              </a:rPr>
              <a:t>upplier是不是完全依賴OEM buye</a:t>
            </a:r>
            <a:r>
              <a:rPr lang="zh-TW" altLang="zh-TW" sz="2000" b="1" dirty="0" smtClean="0">
                <a:solidFill>
                  <a:schemeClr val="tx1"/>
                </a:solidFill>
              </a:rPr>
              <a:t>r指定</a:t>
            </a:r>
            <a:r>
              <a:rPr lang="zh-TW" altLang="zh-TW" sz="2000" b="1" dirty="0">
                <a:solidFill>
                  <a:schemeClr val="tx1"/>
                </a:solidFill>
              </a:rPr>
              <a:t>的產品技術、製程技術與品質</a:t>
            </a:r>
            <a:r>
              <a:rPr lang="zh-TW" altLang="zh-TW" sz="2000" b="1" dirty="0" smtClean="0">
                <a:solidFill>
                  <a:schemeClr val="tx1"/>
                </a:solidFill>
              </a:rPr>
              <a:t>規範？</a:t>
            </a:r>
            <a:endParaRPr lang="en-US" altLang="zh-TW" sz="2000" b="1" dirty="0" smtClean="0">
              <a:solidFill>
                <a:schemeClr val="tx1"/>
              </a:solidFill>
            </a:endParaRPr>
          </a:p>
          <a:p>
            <a:r>
              <a:rPr lang="en-US" altLang="zh-TW" sz="2000" b="1" dirty="0" smtClean="0">
                <a:solidFill>
                  <a:schemeClr val="tx1"/>
                </a:solidFill>
              </a:rPr>
              <a:t>  2.</a:t>
            </a:r>
            <a:r>
              <a:rPr lang="zh-TW" altLang="zh-TW" sz="2000" b="1" dirty="0" smtClean="0">
                <a:solidFill>
                  <a:schemeClr val="tx1"/>
                </a:solidFill>
              </a:rPr>
              <a:t>S</a:t>
            </a:r>
            <a:r>
              <a:rPr lang="zh-TW" altLang="zh-TW" sz="2000" b="1" dirty="0">
                <a:solidFill>
                  <a:schemeClr val="tx1"/>
                </a:solidFill>
              </a:rPr>
              <a:t>upplier有無進行必要的製程修正之作業彈性？</a:t>
            </a:r>
          </a:p>
          <a:p>
            <a:r>
              <a:rPr lang="zh-TW" altLang="zh-TW" b="1" dirty="0">
                <a:solidFill>
                  <a:schemeClr val="tx1"/>
                </a:solidFill>
              </a:rPr>
              <a:t>(二)原材料（零組件）採購的自主性</a:t>
            </a:r>
          </a:p>
          <a:p>
            <a:r>
              <a:rPr lang="en-US" altLang="zh-TW" b="1" dirty="0" smtClean="0">
                <a:solidFill>
                  <a:schemeClr val="tx1"/>
                </a:solidFill>
              </a:rPr>
              <a:t>       </a:t>
            </a:r>
            <a:r>
              <a:rPr lang="zh-TW" altLang="zh-TW" b="1" dirty="0" smtClean="0">
                <a:solidFill>
                  <a:schemeClr val="tx1"/>
                </a:solidFill>
              </a:rPr>
              <a:t>1</a:t>
            </a:r>
            <a:r>
              <a:rPr lang="zh-TW" altLang="zh-TW" b="1" dirty="0">
                <a:solidFill>
                  <a:schemeClr val="tx1"/>
                </a:solidFill>
              </a:rPr>
              <a:t>.選定原材料來源；2.議定價格；3.可否自行決定</a:t>
            </a:r>
            <a:r>
              <a:rPr lang="zh-TW" altLang="zh-TW" b="1" dirty="0" smtClean="0">
                <a:solidFill>
                  <a:schemeClr val="tx1"/>
                </a:solidFill>
              </a:rPr>
              <a:t>供應商</a:t>
            </a:r>
            <a:endParaRPr lang="zh-TW" altLang="zh-TW" b="1" dirty="0">
              <a:solidFill>
                <a:schemeClr val="tx1"/>
              </a:solidFill>
            </a:endParaRPr>
          </a:p>
          <a:p>
            <a:r>
              <a:rPr lang="zh-TW" altLang="zh-TW" b="1" dirty="0">
                <a:solidFill>
                  <a:schemeClr val="tx1"/>
                </a:solidFill>
              </a:rPr>
              <a:t>(三)經營的自主</a:t>
            </a:r>
            <a:r>
              <a:rPr lang="zh-TW" altLang="zh-TW" b="1" dirty="0" smtClean="0">
                <a:solidFill>
                  <a:schemeClr val="tx1"/>
                </a:solidFill>
              </a:rPr>
              <a:t>性</a:t>
            </a:r>
            <a:r>
              <a:rPr lang="en-US" altLang="zh-TW" b="1" dirty="0" smtClean="0">
                <a:solidFill>
                  <a:schemeClr val="tx1"/>
                </a:solidFill>
              </a:rPr>
              <a:t>: </a:t>
            </a:r>
            <a:r>
              <a:rPr lang="zh-TW" altLang="zh-TW" b="1" dirty="0" smtClean="0">
                <a:solidFill>
                  <a:schemeClr val="tx1"/>
                </a:solidFill>
              </a:rPr>
              <a:t>O</a:t>
            </a:r>
            <a:r>
              <a:rPr lang="zh-TW" altLang="zh-TW" b="1" dirty="0">
                <a:solidFill>
                  <a:schemeClr val="tx1"/>
                </a:solidFill>
              </a:rPr>
              <a:t>EM的buyer可能</a:t>
            </a:r>
            <a:r>
              <a:rPr lang="zh-TW" altLang="zh-TW" b="1" dirty="0" smtClean="0">
                <a:solidFill>
                  <a:schemeClr val="tx1"/>
                </a:solidFill>
              </a:rPr>
              <a:t>會</a:t>
            </a:r>
            <a:endParaRPr lang="zh-TW" altLang="zh-TW" b="1" dirty="0">
              <a:solidFill>
                <a:schemeClr val="tx1"/>
              </a:solidFill>
            </a:endParaRPr>
          </a:p>
          <a:p>
            <a:r>
              <a:rPr lang="en-US" altLang="zh-TW" sz="2200" b="1" dirty="0" smtClean="0">
                <a:solidFill>
                  <a:schemeClr val="tx1"/>
                </a:solidFill>
              </a:rPr>
              <a:t>        </a:t>
            </a:r>
            <a:r>
              <a:rPr lang="zh-TW" altLang="zh-TW" sz="2200" b="1" dirty="0" smtClean="0">
                <a:solidFill>
                  <a:schemeClr val="tx1"/>
                </a:solidFill>
              </a:rPr>
              <a:t>1</a:t>
            </a:r>
            <a:r>
              <a:rPr lang="zh-TW" altLang="zh-TW" sz="2200" b="1" dirty="0">
                <a:solidFill>
                  <a:schemeClr val="tx1"/>
                </a:solidFill>
              </a:rPr>
              <a:t>.限制Supplier的業務往來</a:t>
            </a:r>
            <a:r>
              <a:rPr lang="zh-TW" altLang="zh-TW" sz="2200" b="1" dirty="0" smtClean="0">
                <a:solidFill>
                  <a:schemeClr val="tx1"/>
                </a:solidFill>
              </a:rPr>
              <a:t>對象</a:t>
            </a:r>
            <a:r>
              <a:rPr lang="en-US" altLang="zh-TW" sz="2200" b="1" dirty="0" smtClean="0">
                <a:solidFill>
                  <a:schemeClr val="tx1"/>
                </a:solidFill>
              </a:rPr>
              <a:t>(</a:t>
            </a:r>
            <a:r>
              <a:rPr lang="zh-TW" altLang="en-US" sz="2200" b="1" dirty="0" smtClean="0">
                <a:solidFill>
                  <a:schemeClr val="tx1"/>
                </a:solidFill>
              </a:rPr>
              <a:t>如</a:t>
            </a:r>
            <a:r>
              <a:rPr lang="en-US" altLang="zh-TW" sz="2200" b="1" dirty="0" smtClean="0">
                <a:solidFill>
                  <a:schemeClr val="tx1"/>
                </a:solidFill>
              </a:rPr>
              <a:t>:</a:t>
            </a:r>
            <a:r>
              <a:rPr lang="zh-TW" altLang="zh-TW" sz="2200" b="1" dirty="0" smtClean="0">
                <a:solidFill>
                  <a:schemeClr val="tx1"/>
                </a:solidFill>
              </a:rPr>
              <a:t>競爭廠商</a:t>
            </a:r>
            <a:r>
              <a:rPr lang="en-US" altLang="zh-TW" sz="2200" b="1" dirty="0" smtClean="0">
                <a:solidFill>
                  <a:schemeClr val="tx1"/>
                </a:solidFill>
              </a:rPr>
              <a:t>); </a:t>
            </a:r>
          </a:p>
          <a:p>
            <a:r>
              <a:rPr lang="en-US" altLang="zh-TW" sz="2200" b="1" dirty="0" smtClean="0">
                <a:solidFill>
                  <a:schemeClr val="tx1"/>
                </a:solidFill>
              </a:rPr>
              <a:t>        </a:t>
            </a:r>
            <a:r>
              <a:rPr lang="zh-TW" altLang="zh-TW" sz="2200" b="1" dirty="0" smtClean="0">
                <a:solidFill>
                  <a:schemeClr val="tx1"/>
                </a:solidFill>
              </a:rPr>
              <a:t>2</a:t>
            </a:r>
            <a:r>
              <a:rPr lang="zh-TW" altLang="zh-TW" sz="2200" b="1" dirty="0">
                <a:solidFill>
                  <a:schemeClr val="tx1"/>
                </a:solidFill>
              </a:rPr>
              <a:t>. 限制Supplier的產銷性質。</a:t>
            </a:r>
          </a:p>
          <a:p>
            <a:r>
              <a:rPr lang="en-US" altLang="zh-TW" sz="2200" b="1" dirty="0" smtClean="0">
                <a:solidFill>
                  <a:schemeClr val="tx1"/>
                </a:solidFill>
              </a:rPr>
              <a:t>        </a:t>
            </a:r>
            <a:r>
              <a:rPr lang="zh-TW" altLang="zh-TW" sz="2200" b="1" dirty="0" smtClean="0">
                <a:solidFill>
                  <a:schemeClr val="tx1"/>
                </a:solidFill>
              </a:rPr>
              <a:t>3</a:t>
            </a:r>
            <a:r>
              <a:rPr lang="zh-TW" altLang="zh-TW" sz="2200" b="1" dirty="0">
                <a:solidFill>
                  <a:schemeClr val="tx1"/>
                </a:solidFill>
              </a:rPr>
              <a:t>. </a:t>
            </a:r>
            <a:r>
              <a:rPr lang="zh-TW" altLang="zh-TW" sz="2200" b="1" dirty="0" smtClean="0">
                <a:solidFill>
                  <a:schemeClr val="tx1"/>
                </a:solidFill>
              </a:rPr>
              <a:t>限制S</a:t>
            </a:r>
            <a:r>
              <a:rPr lang="zh-TW" altLang="zh-TW" sz="2200" b="1" dirty="0">
                <a:solidFill>
                  <a:schemeClr val="tx1"/>
                </a:solidFill>
              </a:rPr>
              <a:t>upplier的外銷</a:t>
            </a:r>
            <a:r>
              <a:rPr lang="zh-TW" altLang="zh-TW" sz="2200" b="1" dirty="0" smtClean="0">
                <a:solidFill>
                  <a:schemeClr val="tx1"/>
                </a:solidFill>
              </a:rPr>
              <a:t>地區</a:t>
            </a:r>
            <a:r>
              <a:rPr lang="en-US" altLang="zh-TW" sz="2200" b="1" dirty="0" smtClean="0">
                <a:solidFill>
                  <a:schemeClr val="tx1"/>
                </a:solidFill>
              </a:rPr>
              <a:t>; </a:t>
            </a:r>
          </a:p>
          <a:p>
            <a:r>
              <a:rPr lang="en-US" altLang="zh-TW" sz="2200" b="1" dirty="0" smtClean="0">
                <a:solidFill>
                  <a:schemeClr val="tx1"/>
                </a:solidFill>
              </a:rPr>
              <a:t>        4</a:t>
            </a:r>
            <a:r>
              <a:rPr lang="en-US" altLang="zh-TW" sz="2200" b="1" dirty="0">
                <a:solidFill>
                  <a:schemeClr val="tx1"/>
                </a:solidFill>
              </a:rPr>
              <a:t>. </a:t>
            </a:r>
            <a:r>
              <a:rPr lang="zh-TW" altLang="zh-TW" sz="2200" b="1" dirty="0" smtClean="0">
                <a:solidFill>
                  <a:schemeClr val="tx1"/>
                </a:solidFill>
              </a:rPr>
              <a:t>限制</a:t>
            </a:r>
            <a:r>
              <a:rPr lang="en-US" altLang="zh-TW" sz="2200" b="1" dirty="0" smtClean="0">
                <a:solidFill>
                  <a:schemeClr val="tx1"/>
                </a:solidFill>
              </a:rPr>
              <a:t>Supplier</a:t>
            </a:r>
            <a:r>
              <a:rPr lang="zh-TW" altLang="zh-TW" sz="2200" b="1" dirty="0">
                <a:solidFill>
                  <a:schemeClr val="tx1"/>
                </a:solidFill>
              </a:rPr>
              <a:t>的生產運作方式及時程。</a:t>
            </a:r>
          </a:p>
        </p:txBody>
      </p:sp>
    </p:spTree>
    <p:extLst>
      <p:ext uri="{BB962C8B-B14F-4D97-AF65-F5344CB8AC3E}">
        <p14:creationId xmlns:p14="http://schemas.microsoft.com/office/powerpoint/2010/main" val="34589035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764704"/>
            <a:ext cx="7272808"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一</a:t>
            </a:r>
            <a:r>
              <a:rPr lang="zh-TW" altLang="zh-TW" sz="4400" b="1" dirty="0" smtClean="0"/>
              <a:t>章</a:t>
            </a:r>
            <a:r>
              <a:rPr lang="en-US" altLang="zh-TW" sz="4400" b="1" dirty="0"/>
              <a:t>  OEM/ODM</a:t>
            </a:r>
            <a:br>
              <a:rPr lang="en-US" altLang="zh-TW" sz="4400" b="1" dirty="0"/>
            </a:br>
            <a:r>
              <a:rPr lang="en-US" altLang="zh-TW" b="1" dirty="0" smtClean="0"/>
              <a:t>         </a:t>
            </a:r>
            <a:r>
              <a:rPr lang="zh-TW" altLang="zh-TW" b="1" dirty="0" smtClean="0"/>
              <a:t>第</a:t>
            </a:r>
            <a:r>
              <a:rPr lang="zh-TW" altLang="en-US" b="1" dirty="0" smtClean="0"/>
              <a:t>四</a:t>
            </a:r>
            <a:r>
              <a:rPr lang="zh-TW" altLang="zh-TW" b="1" dirty="0" smtClean="0"/>
              <a:t>節</a:t>
            </a:r>
            <a:r>
              <a:rPr lang="zh-TW" altLang="zh-TW" b="1" dirty="0"/>
              <a:t>　</a:t>
            </a:r>
            <a:r>
              <a:rPr lang="en-US" altLang="zh-TW" b="1" dirty="0"/>
              <a:t>OEM/ODM </a:t>
            </a:r>
            <a:r>
              <a:rPr lang="zh-TW" altLang="zh-TW" b="1" dirty="0"/>
              <a:t>契約</a:t>
            </a:r>
            <a:r>
              <a:rPr lang="zh-TW" altLang="zh-TW" b="1" dirty="0" smtClean="0"/>
              <a:t>的</a:t>
            </a:r>
            <a:r>
              <a:rPr lang="en-US" altLang="zh-TW" b="1" dirty="0" smtClean="0"/>
              <a:t/>
            </a:r>
            <a:br>
              <a:rPr lang="en-US" altLang="zh-TW" b="1" dirty="0" smtClean="0"/>
            </a:br>
            <a:r>
              <a:rPr lang="en-US" altLang="zh-TW" b="1" dirty="0"/>
              <a:t> </a:t>
            </a:r>
            <a:r>
              <a:rPr lang="en-US" altLang="zh-TW" b="1" dirty="0" smtClean="0"/>
              <a:t>                        </a:t>
            </a:r>
            <a:r>
              <a:rPr lang="zh-TW" altLang="zh-TW" b="1" dirty="0" smtClean="0"/>
              <a:t>主要</a:t>
            </a:r>
            <a:r>
              <a:rPr lang="zh-TW" altLang="zh-TW" b="1" dirty="0"/>
              <a:t>內容</a:t>
            </a:r>
            <a:endParaRPr lang="zh-TW" altLang="en-US" sz="3600" b="1" dirty="0">
              <a:solidFill>
                <a:schemeClr val="tx1"/>
              </a:solidFill>
            </a:endParaRPr>
          </a:p>
        </p:txBody>
      </p:sp>
      <p:sp>
        <p:nvSpPr>
          <p:cNvPr id="3" name="文字版面配置區 2"/>
          <p:cNvSpPr>
            <a:spLocks noGrp="1"/>
          </p:cNvSpPr>
          <p:nvPr>
            <p:ph type="body" idx="1"/>
          </p:nvPr>
        </p:nvSpPr>
        <p:spPr>
          <a:xfrm>
            <a:off x="107504" y="2492896"/>
            <a:ext cx="8928992" cy="961256"/>
          </a:xfrm>
        </p:spPr>
        <p:txBody>
          <a:bodyPr>
            <a:noAutofit/>
          </a:bodyPr>
          <a:lstStyle/>
          <a:p>
            <a:r>
              <a:rPr lang="zh-TW" altLang="zh-TW" sz="2200" b="1" dirty="0">
                <a:solidFill>
                  <a:schemeClr val="tx1"/>
                </a:solidFill>
              </a:rPr>
              <a:t>(一)確保產品穩定供應及下單的契約條款</a:t>
            </a:r>
            <a:r>
              <a:rPr lang="zh-TW" altLang="zh-TW" sz="2200" b="1" dirty="0" smtClean="0">
                <a:solidFill>
                  <a:schemeClr val="tx1"/>
                </a:solidFill>
              </a:rPr>
              <a:t>設計</a:t>
            </a:r>
            <a:r>
              <a:rPr lang="zh-TW" altLang="en-US" sz="2200" b="1" dirty="0">
                <a:solidFill>
                  <a:schemeClr val="tx1"/>
                </a:solidFill>
              </a:rPr>
              <a:t>，</a:t>
            </a:r>
            <a:r>
              <a:rPr lang="zh-TW" altLang="en-US" sz="2200" b="1" dirty="0" smtClean="0">
                <a:solidFill>
                  <a:schemeClr val="tx1"/>
                </a:solidFill>
              </a:rPr>
              <a:t>包括</a:t>
            </a:r>
            <a:r>
              <a:rPr lang="zh-TW" altLang="zh-TW" sz="2200" b="1" dirty="0" smtClean="0">
                <a:solidFill>
                  <a:schemeClr val="tx1"/>
                </a:solidFill>
              </a:rPr>
              <a:t>：</a:t>
            </a:r>
            <a:r>
              <a:rPr lang="en-US" altLang="zh-TW" sz="2200" b="1" dirty="0" smtClean="0">
                <a:solidFill>
                  <a:schemeClr val="tx1"/>
                </a:solidFill>
              </a:rPr>
              <a:t>      </a:t>
            </a:r>
          </a:p>
          <a:p>
            <a:r>
              <a:rPr lang="en-US" altLang="zh-TW" sz="2200" b="1" dirty="0">
                <a:solidFill>
                  <a:schemeClr val="tx1"/>
                </a:solidFill>
              </a:rPr>
              <a:t> </a:t>
            </a:r>
            <a:r>
              <a:rPr lang="en-US" altLang="zh-TW" sz="2200" b="1" dirty="0" smtClean="0">
                <a:solidFill>
                  <a:schemeClr val="tx1"/>
                </a:solidFill>
              </a:rPr>
              <a:t>      </a:t>
            </a:r>
            <a:r>
              <a:rPr lang="zh-TW" altLang="zh-TW" sz="2200" b="1" dirty="0" smtClean="0">
                <a:solidFill>
                  <a:schemeClr val="tx1"/>
                </a:solidFill>
              </a:rPr>
              <a:t>1</a:t>
            </a:r>
            <a:r>
              <a:rPr lang="zh-TW" altLang="zh-TW" sz="2200" b="1" dirty="0">
                <a:solidFill>
                  <a:schemeClr val="tx1"/>
                </a:solidFill>
              </a:rPr>
              <a:t>.對交易數量的約定（如何Quick Response）</a:t>
            </a:r>
          </a:p>
          <a:p>
            <a:r>
              <a:rPr lang="en-US" altLang="zh-TW" sz="2200" b="1" dirty="0" smtClean="0">
                <a:solidFill>
                  <a:schemeClr val="tx1"/>
                </a:solidFill>
              </a:rPr>
              <a:t>       </a:t>
            </a:r>
            <a:r>
              <a:rPr lang="zh-TW" altLang="zh-TW" sz="2200" b="1" dirty="0" smtClean="0">
                <a:solidFill>
                  <a:schemeClr val="tx1"/>
                </a:solidFill>
              </a:rPr>
              <a:t>2</a:t>
            </a:r>
            <a:r>
              <a:rPr lang="zh-TW" altLang="zh-TW" sz="2200" b="1" dirty="0">
                <a:solidFill>
                  <a:schemeClr val="tx1"/>
                </a:solidFill>
              </a:rPr>
              <a:t>.契約期間長期化的調適(MotorRola Vs. DBTEL)針對法令變化、</a:t>
            </a:r>
            <a:r>
              <a:rPr lang="zh-TW" altLang="zh-TW" sz="2200" b="1" dirty="0" smtClean="0">
                <a:solidFill>
                  <a:schemeClr val="tx1"/>
                </a:solidFill>
              </a:rPr>
              <a:t>市場</a:t>
            </a:r>
            <a:endParaRPr lang="en-US" altLang="zh-TW" sz="2200" b="1" dirty="0" smtClean="0">
              <a:solidFill>
                <a:schemeClr val="tx1"/>
              </a:solidFill>
            </a:endParaRPr>
          </a:p>
          <a:p>
            <a:r>
              <a:rPr lang="en-US" altLang="zh-TW" sz="2200" b="1" dirty="0">
                <a:solidFill>
                  <a:schemeClr val="tx1"/>
                </a:solidFill>
              </a:rPr>
              <a:t> </a:t>
            </a:r>
            <a:r>
              <a:rPr lang="en-US" altLang="zh-TW" sz="2200" b="1" dirty="0" smtClean="0">
                <a:solidFill>
                  <a:schemeClr val="tx1"/>
                </a:solidFill>
              </a:rPr>
              <a:t>          </a:t>
            </a:r>
            <a:r>
              <a:rPr lang="zh-TW" altLang="zh-TW" sz="2200" b="1" dirty="0" smtClean="0">
                <a:solidFill>
                  <a:schemeClr val="tx1"/>
                </a:solidFill>
              </a:rPr>
              <a:t>需要</a:t>
            </a:r>
            <a:r>
              <a:rPr lang="zh-TW" altLang="zh-TW" sz="2200" b="1" dirty="0">
                <a:solidFill>
                  <a:schemeClr val="tx1"/>
                </a:solidFill>
              </a:rPr>
              <a:t>變更、規格變更及中止生產舊機種的對應機制。</a:t>
            </a:r>
          </a:p>
          <a:p>
            <a:r>
              <a:rPr lang="en-US" altLang="zh-TW" sz="2200" b="1" dirty="0" smtClean="0">
                <a:solidFill>
                  <a:schemeClr val="tx1"/>
                </a:solidFill>
              </a:rPr>
              <a:t>       </a:t>
            </a:r>
            <a:r>
              <a:rPr lang="zh-TW" altLang="zh-TW" sz="2200" b="1" dirty="0" smtClean="0">
                <a:solidFill>
                  <a:schemeClr val="tx1"/>
                </a:solidFill>
              </a:rPr>
              <a:t>3</a:t>
            </a:r>
            <a:r>
              <a:rPr lang="zh-TW" altLang="zh-TW" sz="2200" b="1" dirty="0">
                <a:solidFill>
                  <a:schemeClr val="tx1"/>
                </a:solidFill>
              </a:rPr>
              <a:t>.契約解除事由的嚴格化。</a:t>
            </a:r>
          </a:p>
          <a:p>
            <a:r>
              <a:rPr lang="zh-TW" altLang="zh-TW" sz="2200" b="1" dirty="0">
                <a:solidFill>
                  <a:schemeClr val="tx1"/>
                </a:solidFill>
              </a:rPr>
              <a:t>(二)確立品質保證及售後服務體制的條款</a:t>
            </a:r>
            <a:r>
              <a:rPr lang="zh-TW" altLang="zh-TW" sz="2200" b="1" dirty="0" smtClean="0">
                <a:solidFill>
                  <a:schemeClr val="tx1"/>
                </a:solidFill>
              </a:rPr>
              <a:t>設計</a:t>
            </a:r>
            <a:r>
              <a:rPr lang="en-US" altLang="zh-TW" sz="2200" b="1" dirty="0" smtClean="0">
                <a:solidFill>
                  <a:schemeClr val="tx1"/>
                </a:solidFill>
              </a:rPr>
              <a:t> </a:t>
            </a:r>
            <a:r>
              <a:rPr lang="zh-TW" altLang="en-US" sz="2200" b="1" dirty="0">
                <a:solidFill>
                  <a:schemeClr val="tx1"/>
                </a:solidFill>
              </a:rPr>
              <a:t>，</a:t>
            </a:r>
            <a:r>
              <a:rPr lang="zh-TW" altLang="en-US" sz="2200" b="1" dirty="0" smtClean="0">
                <a:solidFill>
                  <a:schemeClr val="tx1"/>
                </a:solidFill>
              </a:rPr>
              <a:t>包括</a:t>
            </a:r>
            <a:r>
              <a:rPr lang="zh-TW" altLang="zh-TW" sz="2200" b="1" dirty="0">
                <a:solidFill>
                  <a:schemeClr val="tx1"/>
                </a:solidFill>
              </a:rPr>
              <a:t>：</a:t>
            </a:r>
          </a:p>
          <a:p>
            <a:r>
              <a:rPr lang="en-US" altLang="zh-TW" sz="2200" b="1" dirty="0" smtClean="0">
                <a:solidFill>
                  <a:schemeClr val="tx1"/>
                </a:solidFill>
              </a:rPr>
              <a:t>       </a:t>
            </a:r>
            <a:r>
              <a:rPr lang="zh-TW" altLang="zh-TW" sz="2200" b="1" dirty="0" smtClean="0">
                <a:solidFill>
                  <a:schemeClr val="tx1"/>
                </a:solidFill>
              </a:rPr>
              <a:t>1</a:t>
            </a:r>
            <a:r>
              <a:rPr lang="zh-TW" altLang="zh-TW" sz="2200" b="1" dirty="0">
                <a:solidFill>
                  <a:schemeClr val="tx1"/>
                </a:solidFill>
              </a:rPr>
              <a:t>.雙方會建立從設計、製造、檢查、保管、輸送等品質保證體系</a:t>
            </a:r>
            <a:r>
              <a:rPr lang="zh-TW" altLang="zh-TW" sz="2200" b="1" dirty="0" smtClean="0">
                <a:solidFill>
                  <a:schemeClr val="tx1"/>
                </a:solidFill>
              </a:rPr>
              <a:t>，</a:t>
            </a:r>
            <a:endParaRPr lang="en-US" altLang="zh-TW" sz="2200" b="1" dirty="0" smtClean="0">
              <a:solidFill>
                <a:schemeClr val="tx1"/>
              </a:solidFill>
            </a:endParaRPr>
          </a:p>
          <a:p>
            <a:r>
              <a:rPr lang="en-US" altLang="zh-TW" sz="2200" b="1" dirty="0">
                <a:solidFill>
                  <a:schemeClr val="tx1"/>
                </a:solidFill>
              </a:rPr>
              <a:t> </a:t>
            </a:r>
            <a:r>
              <a:rPr lang="en-US" altLang="zh-TW" sz="2200" b="1" dirty="0" smtClean="0">
                <a:solidFill>
                  <a:schemeClr val="tx1"/>
                </a:solidFill>
              </a:rPr>
              <a:t>         </a:t>
            </a:r>
            <a:r>
              <a:rPr lang="zh-TW" altLang="zh-TW" sz="2200" b="1" dirty="0" smtClean="0">
                <a:solidFill>
                  <a:schemeClr val="tx1"/>
                </a:solidFill>
              </a:rPr>
              <a:t>甚至</a:t>
            </a:r>
            <a:r>
              <a:rPr lang="zh-TW" altLang="zh-TW" sz="2200" b="1" dirty="0">
                <a:solidFill>
                  <a:schemeClr val="tx1"/>
                </a:solidFill>
              </a:rPr>
              <a:t>對轉包某部分零組件也需嚴格控管。</a:t>
            </a:r>
          </a:p>
          <a:p>
            <a:r>
              <a:rPr lang="en-US" altLang="zh-TW" sz="2200" b="1" dirty="0" smtClean="0">
                <a:solidFill>
                  <a:schemeClr val="tx1"/>
                </a:solidFill>
              </a:rPr>
              <a:t>       </a:t>
            </a:r>
            <a:r>
              <a:rPr lang="zh-TW" altLang="zh-TW" sz="2200" b="1" dirty="0" smtClean="0">
                <a:solidFill>
                  <a:schemeClr val="tx1"/>
                </a:solidFill>
              </a:rPr>
              <a:t>2</a:t>
            </a:r>
            <a:r>
              <a:rPr lang="zh-TW" altLang="zh-TW" sz="2200" b="1" dirty="0">
                <a:solidFill>
                  <a:schemeClr val="tx1"/>
                </a:solidFill>
              </a:rPr>
              <a:t>.確立誰是產品售後服務主體及維修服務責區的明確化。</a:t>
            </a:r>
          </a:p>
          <a:p>
            <a:r>
              <a:rPr lang="zh-TW" altLang="zh-TW" sz="2200" b="1" dirty="0">
                <a:solidFill>
                  <a:schemeClr val="tx1"/>
                </a:solidFill>
              </a:rPr>
              <a:t>(三)侵害智慧財產權糾紛的預防設計。</a:t>
            </a:r>
          </a:p>
          <a:p>
            <a:endParaRPr lang="zh-TW" altLang="zh-TW" sz="2200" b="1" dirty="0">
              <a:solidFill>
                <a:schemeClr val="tx1"/>
              </a:solidFill>
            </a:endParaRPr>
          </a:p>
        </p:txBody>
      </p:sp>
    </p:spTree>
    <p:extLst>
      <p:ext uri="{BB962C8B-B14F-4D97-AF65-F5344CB8AC3E}">
        <p14:creationId xmlns:p14="http://schemas.microsoft.com/office/powerpoint/2010/main" val="1757530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548680"/>
            <a:ext cx="7772400" cy="1362075"/>
          </a:xfrm>
        </p:spPr>
        <p:txBody>
          <a:bodyPr>
            <a:normAutofit/>
          </a:bodyPr>
          <a:lstStyle/>
          <a:p>
            <a:r>
              <a:rPr lang="zh-TW" altLang="zh-TW" b="1" dirty="0"/>
              <a:t>第一章　國際貿易法的意義</a:t>
            </a:r>
            <a:r>
              <a:rPr lang="en-US" altLang="zh-TW" b="1" dirty="0"/>
              <a:t/>
            </a:r>
            <a:br>
              <a:rPr lang="en-US" altLang="zh-TW" b="1" dirty="0"/>
            </a:br>
            <a:r>
              <a:rPr lang="en-US" altLang="zh-TW" dirty="0" smtClean="0"/>
              <a:t>        </a:t>
            </a:r>
            <a:r>
              <a:rPr lang="zh-TW" altLang="zh-TW" b="1" dirty="0" smtClean="0">
                <a:solidFill>
                  <a:schemeClr val="tx1"/>
                </a:solidFill>
              </a:rPr>
              <a:t>三</a:t>
            </a:r>
            <a:r>
              <a:rPr lang="zh-TW" altLang="zh-TW" b="1" dirty="0">
                <a:solidFill>
                  <a:schemeClr val="tx1"/>
                </a:solidFill>
              </a:rPr>
              <a:t>、國際貿易法的發展階段</a:t>
            </a:r>
            <a:endParaRPr lang="zh-TW" altLang="en-US" b="1" dirty="0">
              <a:solidFill>
                <a:schemeClr val="tx1"/>
              </a:solidFill>
            </a:endParaRPr>
          </a:p>
        </p:txBody>
      </p:sp>
      <p:sp>
        <p:nvSpPr>
          <p:cNvPr id="3" name="文字版面配置區 2"/>
          <p:cNvSpPr>
            <a:spLocks noGrp="1"/>
          </p:cNvSpPr>
          <p:nvPr>
            <p:ph type="body" idx="1"/>
          </p:nvPr>
        </p:nvSpPr>
        <p:spPr>
          <a:xfrm>
            <a:off x="539552" y="2547938"/>
            <a:ext cx="8136904" cy="3545358"/>
          </a:xfrm>
        </p:spPr>
        <p:txBody>
          <a:bodyPr>
            <a:noAutofit/>
          </a:bodyPr>
          <a:lstStyle/>
          <a:p>
            <a:r>
              <a:rPr lang="zh-TW" altLang="zh-TW" sz="2800" b="1" dirty="0" smtClean="0">
                <a:solidFill>
                  <a:schemeClr val="tx1"/>
                </a:solidFill>
              </a:rPr>
              <a:t>一</a:t>
            </a:r>
            <a:r>
              <a:rPr lang="zh-TW" altLang="en-US" sz="2800" b="1" dirty="0" smtClean="0">
                <a:solidFill>
                  <a:schemeClr val="tx1"/>
                </a:solidFill>
              </a:rPr>
              <a:t>、</a:t>
            </a:r>
            <a:r>
              <a:rPr lang="zh-TW" altLang="zh-TW" sz="2800" b="1" dirty="0" smtClean="0">
                <a:solidFill>
                  <a:schemeClr val="tx1"/>
                </a:solidFill>
              </a:rPr>
              <a:t> 商人法</a:t>
            </a:r>
            <a:r>
              <a:rPr lang="en-US" altLang="zh-TW" sz="2800" b="1" dirty="0" smtClean="0">
                <a:solidFill>
                  <a:schemeClr val="tx1"/>
                </a:solidFill>
              </a:rPr>
              <a:t> </a:t>
            </a:r>
            <a:r>
              <a:rPr lang="zh-TW" altLang="en-US" sz="2800" b="1" dirty="0" smtClean="0">
                <a:solidFill>
                  <a:schemeClr val="tx1"/>
                </a:solidFill>
              </a:rPr>
              <a:t>的種類</a:t>
            </a:r>
            <a:endParaRPr lang="en-US" altLang="zh-TW" sz="2800" b="1" dirty="0" smtClean="0">
              <a:solidFill>
                <a:schemeClr val="tx1"/>
              </a:solidFill>
            </a:endParaRPr>
          </a:p>
          <a:p>
            <a:r>
              <a:rPr lang="en-US" altLang="zh-TW" sz="2800" b="1" dirty="0" smtClean="0">
                <a:solidFill>
                  <a:schemeClr val="tx1"/>
                </a:solidFill>
              </a:rPr>
              <a:t>   1. </a:t>
            </a:r>
            <a:r>
              <a:rPr lang="zh-TW" altLang="zh-TW" sz="2800" b="1" dirty="0" smtClean="0">
                <a:solidFill>
                  <a:schemeClr val="tx1"/>
                </a:solidFill>
              </a:rPr>
              <a:t>舊</a:t>
            </a:r>
            <a:r>
              <a:rPr lang="zh-TW" altLang="zh-TW" sz="2800" b="1" dirty="0">
                <a:solidFill>
                  <a:schemeClr val="tx1"/>
                </a:solidFill>
              </a:rPr>
              <a:t>商人</a:t>
            </a:r>
            <a:r>
              <a:rPr lang="zh-TW" altLang="zh-TW" sz="2800" b="1" dirty="0" smtClean="0">
                <a:solidFill>
                  <a:schemeClr val="tx1"/>
                </a:solidFill>
              </a:rPr>
              <a:t>法</a:t>
            </a:r>
            <a:r>
              <a:rPr lang="en-US" altLang="zh-TW" sz="2800" b="1" dirty="0" smtClean="0">
                <a:solidFill>
                  <a:schemeClr val="tx1"/>
                </a:solidFill>
              </a:rPr>
              <a:t> : </a:t>
            </a:r>
            <a:r>
              <a:rPr lang="zh-TW" altLang="zh-TW" sz="2800" b="1" dirty="0" smtClean="0">
                <a:solidFill>
                  <a:schemeClr val="tx1"/>
                </a:solidFill>
              </a:rPr>
              <a:t>各國</a:t>
            </a:r>
            <a:r>
              <a:rPr lang="zh-TW" altLang="zh-TW" sz="2800" b="1" dirty="0">
                <a:solidFill>
                  <a:schemeClr val="tx1"/>
                </a:solidFill>
              </a:rPr>
              <a:t>商事</a:t>
            </a:r>
            <a:r>
              <a:rPr lang="zh-TW" altLang="zh-TW" sz="2800" b="1" dirty="0" smtClean="0">
                <a:solidFill>
                  <a:schemeClr val="tx1"/>
                </a:solidFill>
              </a:rPr>
              <a:t>立法納入商業</a:t>
            </a:r>
            <a:r>
              <a:rPr lang="zh-TW" altLang="zh-TW" sz="2800" b="1" dirty="0">
                <a:solidFill>
                  <a:schemeClr val="tx1"/>
                </a:solidFill>
              </a:rPr>
              <a:t>票據</a:t>
            </a:r>
            <a:r>
              <a:rPr lang="zh-TW" altLang="zh-TW" sz="2800" b="1" dirty="0" smtClean="0">
                <a:solidFill>
                  <a:schemeClr val="tx1"/>
                </a:solidFill>
              </a:rPr>
              <a:t>、</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B/L</a:t>
            </a:r>
            <a:r>
              <a:rPr lang="zh-TW" altLang="zh-TW" sz="2800" b="1" dirty="0">
                <a:solidFill>
                  <a:schemeClr val="tx1"/>
                </a:solidFill>
              </a:rPr>
              <a:t>、傭船運送</a:t>
            </a:r>
            <a:r>
              <a:rPr lang="zh-TW" altLang="zh-TW" sz="2800" b="1" dirty="0" smtClean="0">
                <a:solidFill>
                  <a:schemeClr val="tx1"/>
                </a:solidFill>
              </a:rPr>
              <a:t>等</a:t>
            </a:r>
            <a:r>
              <a:rPr lang="zh-TW" altLang="zh-TW" sz="2800" b="1" dirty="0">
                <a:solidFill>
                  <a:schemeClr val="tx1"/>
                </a:solidFill>
              </a:rPr>
              <a:t>。</a:t>
            </a:r>
            <a:r>
              <a:rPr lang="en-US" altLang="zh-TW" sz="2800" b="1" dirty="0" smtClean="0">
                <a:solidFill>
                  <a:schemeClr val="tx1"/>
                </a:solidFill>
              </a:rPr>
              <a:t>   </a:t>
            </a:r>
          </a:p>
          <a:p>
            <a:r>
              <a:rPr lang="en-US" altLang="zh-TW" sz="2800" b="1" dirty="0" smtClean="0">
                <a:solidFill>
                  <a:schemeClr val="tx1"/>
                </a:solidFill>
              </a:rPr>
              <a:t>   2. </a:t>
            </a:r>
            <a:r>
              <a:rPr lang="zh-TW" altLang="zh-TW" sz="2800" b="1" dirty="0" smtClean="0">
                <a:solidFill>
                  <a:schemeClr val="tx1"/>
                </a:solidFill>
              </a:rPr>
              <a:t>新</a:t>
            </a:r>
            <a:r>
              <a:rPr lang="zh-TW" altLang="zh-TW" sz="2800" b="1" dirty="0">
                <a:solidFill>
                  <a:schemeClr val="tx1"/>
                </a:solidFill>
              </a:rPr>
              <a:t>商人</a:t>
            </a:r>
            <a:r>
              <a:rPr lang="zh-TW" altLang="zh-TW" sz="2800" b="1" dirty="0" smtClean="0">
                <a:solidFill>
                  <a:schemeClr val="tx1"/>
                </a:solidFill>
              </a:rPr>
              <a:t>法</a:t>
            </a:r>
            <a:r>
              <a:rPr lang="en-US" altLang="zh-TW" sz="2800" b="1" dirty="0" smtClean="0">
                <a:solidFill>
                  <a:schemeClr val="tx1"/>
                </a:solidFill>
              </a:rPr>
              <a:t> :</a:t>
            </a:r>
          </a:p>
          <a:p>
            <a:r>
              <a:rPr lang="en-US" altLang="zh-TW" sz="2800" b="1" dirty="0">
                <a:solidFill>
                  <a:schemeClr val="tx1"/>
                </a:solidFill>
              </a:rPr>
              <a:t> </a:t>
            </a:r>
            <a:r>
              <a:rPr lang="en-US" altLang="zh-TW" sz="2800" b="1" dirty="0" smtClean="0">
                <a:solidFill>
                  <a:schemeClr val="tx1"/>
                </a:solidFill>
              </a:rPr>
              <a:t>      (1)</a:t>
            </a:r>
            <a:r>
              <a:rPr lang="zh-TW" altLang="zh-TW" sz="2800" b="1" dirty="0">
                <a:solidFill>
                  <a:schemeClr val="tx1"/>
                </a:solidFill>
              </a:rPr>
              <a:t>必須由</a:t>
            </a:r>
            <a:r>
              <a:rPr lang="zh-TW" altLang="zh-TW" sz="2800" b="1" dirty="0" smtClean="0">
                <a:solidFill>
                  <a:schemeClr val="tx1"/>
                </a:solidFill>
              </a:rPr>
              <a:t>各國承認</a:t>
            </a:r>
            <a:r>
              <a:rPr lang="zh-TW" altLang="zh-TW" sz="2800" b="1" dirty="0">
                <a:solidFill>
                  <a:schemeClr val="tx1"/>
                </a:solidFill>
              </a:rPr>
              <a:t>。</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(2)</a:t>
            </a:r>
            <a:r>
              <a:rPr lang="zh-TW" altLang="zh-TW" sz="2800" b="1" dirty="0" smtClean="0">
                <a:solidFill>
                  <a:schemeClr val="tx1"/>
                </a:solidFill>
              </a:rPr>
              <a:t>業已</a:t>
            </a:r>
            <a:r>
              <a:rPr lang="zh-TW" altLang="zh-TW" sz="2800" b="1" dirty="0">
                <a:solidFill>
                  <a:schemeClr val="tx1"/>
                </a:solidFill>
              </a:rPr>
              <a:t>法典化的習慣，</a:t>
            </a:r>
            <a:r>
              <a:rPr lang="zh-TW" altLang="zh-TW" sz="2800" b="1" dirty="0" smtClean="0">
                <a:solidFill>
                  <a:schemeClr val="tx1"/>
                </a:solidFill>
              </a:rPr>
              <a:t>例如ＩＣＣ</a:t>
            </a:r>
            <a:r>
              <a:rPr lang="zh-TW" altLang="zh-TW" sz="2800" b="1" dirty="0">
                <a:solidFill>
                  <a:schemeClr val="tx1"/>
                </a:solidFill>
              </a:rPr>
              <a:t>的ＵＣＰ</a:t>
            </a:r>
            <a:r>
              <a:rPr lang="en-US" altLang="zh-TW" sz="2800" b="1" dirty="0">
                <a:solidFill>
                  <a:schemeClr val="tx1"/>
                </a:solidFill>
              </a:rPr>
              <a:t> </a:t>
            </a:r>
            <a:r>
              <a:rPr lang="en-US" altLang="zh-TW" sz="2800" b="1" dirty="0" smtClean="0">
                <a:solidFill>
                  <a:schemeClr val="tx1"/>
                </a:solidFill>
              </a:rPr>
              <a:t>600</a:t>
            </a: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及</a:t>
            </a:r>
            <a:r>
              <a:rPr lang="zh-TW" altLang="zh-TW" sz="2800" b="1" dirty="0">
                <a:solidFill>
                  <a:schemeClr val="tx1"/>
                </a:solidFill>
              </a:rPr>
              <a:t>國貿</a:t>
            </a:r>
            <a:r>
              <a:rPr lang="zh-TW" altLang="zh-TW" sz="2800" b="1" dirty="0" smtClean="0">
                <a:solidFill>
                  <a:schemeClr val="tx1"/>
                </a:solidFill>
              </a:rPr>
              <a:t>條規</a:t>
            </a:r>
            <a:r>
              <a:rPr lang="en-US" altLang="zh-TW" sz="2800" b="1" dirty="0" smtClean="0">
                <a:solidFill>
                  <a:schemeClr val="tx1"/>
                </a:solidFill>
              </a:rPr>
              <a:t> (INCOTERMS 2010)</a:t>
            </a:r>
            <a:r>
              <a:rPr lang="zh-TW" altLang="zh-TW" sz="2800" b="1" dirty="0" smtClean="0">
                <a:solidFill>
                  <a:schemeClr val="tx1"/>
                </a:solidFill>
              </a:rPr>
              <a:t>。</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(3)</a:t>
            </a:r>
            <a:r>
              <a:rPr lang="zh-TW" altLang="zh-TW" sz="2800" b="1" dirty="0">
                <a:solidFill>
                  <a:schemeClr val="tx1"/>
                </a:solidFill>
              </a:rPr>
              <a:t>利用仲裁的方式來解決紛爭。</a:t>
            </a:r>
            <a:endParaRPr lang="zh-TW" altLang="en-US" sz="2800" b="1" dirty="0">
              <a:solidFill>
                <a:schemeClr val="tx1"/>
              </a:solidFill>
            </a:endParaRPr>
          </a:p>
        </p:txBody>
      </p:sp>
    </p:spTree>
    <p:extLst>
      <p:ext uri="{BB962C8B-B14F-4D97-AF65-F5344CB8AC3E}">
        <p14:creationId xmlns:p14="http://schemas.microsoft.com/office/powerpoint/2010/main" val="286674248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683568" y="3200400"/>
            <a:ext cx="7992888" cy="2676872"/>
          </a:xfrm>
        </p:spPr>
        <p:txBody>
          <a:bodyPr>
            <a:noAutofit/>
          </a:bodyPr>
          <a:lstStyle/>
          <a:p>
            <a:r>
              <a:rPr lang="zh-TW" altLang="zh-TW" sz="3600" b="1" dirty="0" smtClean="0">
                <a:solidFill>
                  <a:schemeClr val="tx1"/>
                </a:solidFill>
              </a:rPr>
              <a:t>第</a:t>
            </a:r>
            <a:r>
              <a:rPr lang="zh-TW" altLang="en-US" sz="3600" b="1" dirty="0" smtClean="0">
                <a:solidFill>
                  <a:schemeClr val="tx1"/>
                </a:solidFill>
              </a:rPr>
              <a:t>二</a:t>
            </a:r>
            <a:r>
              <a:rPr lang="zh-TW" altLang="zh-TW" sz="3600" b="1" dirty="0" smtClean="0">
                <a:solidFill>
                  <a:schemeClr val="tx1"/>
                </a:solidFill>
              </a:rPr>
              <a:t>章</a:t>
            </a:r>
            <a:r>
              <a:rPr lang="zh-TW" altLang="zh-TW" sz="3600" b="1" dirty="0">
                <a:solidFill>
                  <a:schemeClr val="tx1"/>
                </a:solidFill>
              </a:rPr>
              <a:t>　貿易契約</a:t>
            </a:r>
            <a:r>
              <a:rPr lang="zh-TW" altLang="zh-TW" sz="3600" b="1" dirty="0" smtClean="0">
                <a:solidFill>
                  <a:schemeClr val="tx1"/>
                </a:solidFill>
              </a:rPr>
              <a:t>概論</a:t>
            </a:r>
            <a:endParaRPr lang="en-US" altLang="zh-TW" sz="3600" b="1" dirty="0">
              <a:solidFill>
                <a:schemeClr val="tx1"/>
              </a:solidFill>
            </a:endParaRPr>
          </a:p>
          <a:p>
            <a:pPr algn="l"/>
            <a:r>
              <a:rPr lang="en-US" altLang="zh-TW" sz="3200" b="1" dirty="0" smtClean="0">
                <a:solidFill>
                  <a:schemeClr val="tx1"/>
                </a:solidFill>
              </a:rPr>
              <a:t>      </a:t>
            </a:r>
            <a:r>
              <a:rPr lang="zh-TW" altLang="zh-TW" sz="3200" b="1" dirty="0">
                <a:solidFill>
                  <a:schemeClr val="tx1"/>
                </a:solidFill>
              </a:rPr>
              <a:t>一、要</a:t>
            </a:r>
            <a:r>
              <a:rPr lang="zh-TW" altLang="zh-TW" sz="3200" b="1" dirty="0" smtClean="0">
                <a:solidFill>
                  <a:schemeClr val="tx1"/>
                </a:solidFill>
              </a:rPr>
              <a:t>約</a:t>
            </a:r>
            <a:r>
              <a:rPr lang="en-US" altLang="zh-TW" sz="3200" b="1" dirty="0" smtClean="0">
                <a:solidFill>
                  <a:schemeClr val="tx1"/>
                </a:solidFill>
              </a:rPr>
              <a:t> (</a:t>
            </a:r>
            <a:r>
              <a:rPr lang="zh-TW" altLang="zh-TW" sz="3200" b="1" dirty="0" smtClean="0">
                <a:solidFill>
                  <a:schemeClr val="tx1"/>
                </a:solidFill>
              </a:rPr>
              <a:t>貿易</a:t>
            </a:r>
            <a:r>
              <a:rPr lang="zh-TW" altLang="zh-TW" sz="3200" b="1" dirty="0">
                <a:solidFill>
                  <a:schemeClr val="tx1"/>
                </a:solidFill>
              </a:rPr>
              <a:t>契約成立要件之</a:t>
            </a:r>
            <a:r>
              <a:rPr lang="zh-TW" altLang="zh-TW" sz="3200" b="1" dirty="0" smtClean="0">
                <a:solidFill>
                  <a:schemeClr val="tx1"/>
                </a:solidFill>
              </a:rPr>
              <a:t>一</a:t>
            </a:r>
            <a:r>
              <a:rPr lang="en-US" altLang="zh-TW" sz="3200" b="1" dirty="0" smtClean="0">
                <a:solidFill>
                  <a:schemeClr val="tx1"/>
                </a:solidFill>
              </a:rPr>
              <a:t>)</a:t>
            </a:r>
          </a:p>
          <a:p>
            <a:pPr algn="l"/>
            <a:r>
              <a:rPr lang="en-US" altLang="zh-TW" sz="3200" b="1" dirty="0" smtClean="0">
                <a:solidFill>
                  <a:schemeClr val="tx1"/>
                </a:solidFill>
              </a:rPr>
              <a:t>      </a:t>
            </a:r>
            <a:r>
              <a:rPr lang="zh-TW" altLang="zh-TW" sz="3200" b="1" dirty="0">
                <a:solidFill>
                  <a:schemeClr val="tx1"/>
                </a:solidFill>
              </a:rPr>
              <a:t>二、</a:t>
            </a:r>
            <a:r>
              <a:rPr lang="zh-TW" altLang="zh-TW" sz="3200" b="1" dirty="0" smtClean="0">
                <a:solidFill>
                  <a:schemeClr val="tx1"/>
                </a:solidFill>
              </a:rPr>
              <a:t>承諾</a:t>
            </a:r>
            <a:r>
              <a:rPr lang="en-US" altLang="zh-TW" sz="3200" b="1" dirty="0" smtClean="0">
                <a:solidFill>
                  <a:schemeClr val="tx1"/>
                </a:solidFill>
              </a:rPr>
              <a:t> (</a:t>
            </a:r>
            <a:r>
              <a:rPr lang="zh-TW" altLang="zh-TW" sz="3200" b="1" dirty="0" smtClean="0">
                <a:solidFill>
                  <a:schemeClr val="tx1"/>
                </a:solidFill>
              </a:rPr>
              <a:t>貿易</a:t>
            </a:r>
            <a:r>
              <a:rPr lang="zh-TW" altLang="zh-TW" sz="3200" b="1" dirty="0">
                <a:solidFill>
                  <a:schemeClr val="tx1"/>
                </a:solidFill>
              </a:rPr>
              <a:t>契約成立要件之一 </a:t>
            </a:r>
            <a:r>
              <a:rPr lang="en-US" altLang="zh-TW" sz="3200" b="1" dirty="0" smtClean="0">
                <a:solidFill>
                  <a:schemeClr val="tx1"/>
                </a:solidFill>
              </a:rPr>
              <a:t>)</a:t>
            </a:r>
          </a:p>
          <a:p>
            <a:pPr algn="l"/>
            <a:r>
              <a:rPr lang="en-US" altLang="zh-TW" sz="3200" b="1" dirty="0">
                <a:solidFill>
                  <a:schemeClr val="tx1"/>
                </a:solidFill>
              </a:rPr>
              <a:t> </a:t>
            </a:r>
            <a:r>
              <a:rPr lang="en-US" altLang="zh-TW" sz="3200" b="1" dirty="0" smtClean="0">
                <a:solidFill>
                  <a:schemeClr val="tx1"/>
                </a:solidFill>
              </a:rPr>
              <a:t>     </a:t>
            </a:r>
            <a:r>
              <a:rPr lang="zh-TW" altLang="zh-TW" sz="3200" b="1" dirty="0" smtClean="0">
                <a:solidFill>
                  <a:schemeClr val="tx1"/>
                </a:solidFill>
              </a:rPr>
              <a:t>三、</a:t>
            </a:r>
            <a:r>
              <a:rPr lang="zh-TW" altLang="zh-TW" sz="3200" b="1" dirty="0">
                <a:solidFill>
                  <a:schemeClr val="tx1"/>
                </a:solidFill>
              </a:rPr>
              <a:t>國際買賣契約之履行</a:t>
            </a:r>
            <a:endParaRPr lang="en-US" altLang="zh-TW" sz="3200" b="1" dirty="0" smtClean="0">
              <a:solidFill>
                <a:schemeClr val="tx1"/>
              </a:solidFill>
            </a:endParaRPr>
          </a:p>
          <a:p>
            <a:pPr algn="l"/>
            <a:r>
              <a:rPr lang="zh-TW" altLang="en-US" sz="3200" b="1" dirty="0" smtClean="0">
                <a:solidFill>
                  <a:schemeClr val="tx1"/>
                </a:solidFill>
              </a:rPr>
              <a:t>      四、</a:t>
            </a:r>
            <a:r>
              <a:rPr lang="zh-TW" altLang="zh-TW" sz="3200" b="1" dirty="0">
                <a:solidFill>
                  <a:schemeClr val="tx1"/>
                </a:solidFill>
              </a:rPr>
              <a:t>違約之</a:t>
            </a:r>
            <a:r>
              <a:rPr lang="zh-TW" altLang="zh-TW" sz="3200" b="1" dirty="0" smtClean="0">
                <a:solidFill>
                  <a:schemeClr val="tx1"/>
                </a:solidFill>
              </a:rPr>
              <a:t>救濟</a:t>
            </a:r>
            <a:endParaRPr lang="en-US" altLang="zh-TW" sz="3200" b="1" dirty="0" smtClean="0">
              <a:solidFill>
                <a:schemeClr val="tx1"/>
              </a:solidFill>
            </a:endParaRPr>
          </a:p>
          <a:p>
            <a:pPr algn="l"/>
            <a:r>
              <a:rPr lang="zh-TW" altLang="en-US" sz="3200" b="1" dirty="0" smtClean="0">
                <a:solidFill>
                  <a:schemeClr val="tx1"/>
                </a:solidFill>
              </a:rPr>
              <a:t>      五、</a:t>
            </a:r>
            <a:r>
              <a:rPr lang="zh-TW" altLang="zh-TW" sz="3200" b="1" dirty="0">
                <a:solidFill>
                  <a:schemeClr val="tx1"/>
                </a:solidFill>
              </a:rPr>
              <a:t>危險負擔（風險移轉）與情事變更</a:t>
            </a:r>
            <a:endParaRPr lang="zh-TW" altLang="en-US" sz="3200" b="1" dirty="0">
              <a:solidFill>
                <a:schemeClr val="tx1"/>
              </a:solidFill>
            </a:endParaRPr>
          </a:p>
        </p:txBody>
      </p:sp>
      <p:sp>
        <p:nvSpPr>
          <p:cNvPr id="2" name="標題 1"/>
          <p:cNvSpPr>
            <a:spLocks noGrp="1"/>
          </p:cNvSpPr>
          <p:nvPr>
            <p:ph type="ctrTitle"/>
          </p:nvPr>
        </p:nvSpPr>
        <p:spPr/>
        <p:txBody>
          <a:bodyPr/>
          <a:lstStyle/>
          <a:p>
            <a:r>
              <a:rPr lang="zh-TW" altLang="zh-TW" dirty="0" smtClean="0"/>
              <a:t>第</a:t>
            </a:r>
            <a:r>
              <a:rPr lang="zh-TW" altLang="en-US" dirty="0" smtClean="0"/>
              <a:t>二</a:t>
            </a:r>
            <a:r>
              <a:rPr lang="zh-TW" altLang="zh-TW" dirty="0" smtClean="0"/>
              <a:t>篇</a:t>
            </a:r>
            <a:r>
              <a:rPr lang="en-US" altLang="zh-TW" dirty="0" smtClean="0"/>
              <a:t>  </a:t>
            </a:r>
            <a:r>
              <a:rPr lang="zh-TW" altLang="zh-TW" dirty="0" smtClean="0"/>
              <a:t>國際</a:t>
            </a:r>
            <a:r>
              <a:rPr lang="zh-TW" altLang="zh-TW" dirty="0"/>
              <a:t>買賣法篇</a:t>
            </a:r>
            <a:endParaRPr lang="zh-TW" altLang="en-US" dirty="0"/>
          </a:p>
        </p:txBody>
      </p:sp>
    </p:spTree>
    <p:extLst>
      <p:ext uri="{BB962C8B-B14F-4D97-AF65-F5344CB8AC3E}">
        <p14:creationId xmlns:p14="http://schemas.microsoft.com/office/powerpoint/2010/main" val="334726725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764704"/>
            <a:ext cx="7920880"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t>
            </a: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b="1" dirty="0" smtClean="0"/>
              <a:t>         </a:t>
            </a:r>
            <a:endParaRPr lang="en-US" altLang="zh-TW" b="1" dirty="0">
              <a:solidFill>
                <a:schemeClr val="tx1"/>
              </a:solidFill>
            </a:endParaRPr>
          </a:p>
        </p:txBody>
      </p:sp>
      <p:sp>
        <p:nvSpPr>
          <p:cNvPr id="3" name="文字版面配置區 2"/>
          <p:cNvSpPr>
            <a:spLocks noGrp="1"/>
          </p:cNvSpPr>
          <p:nvPr>
            <p:ph type="body" idx="1"/>
          </p:nvPr>
        </p:nvSpPr>
        <p:spPr>
          <a:xfrm>
            <a:off x="611560" y="2636912"/>
            <a:ext cx="7992888" cy="817240"/>
          </a:xfrm>
        </p:spPr>
        <p:txBody>
          <a:bodyPr>
            <a:noAutofit/>
          </a:bodyPr>
          <a:lstStyle/>
          <a:p>
            <a:r>
              <a:rPr lang="zh-TW" altLang="zh-TW" sz="3600" b="1" dirty="0">
                <a:solidFill>
                  <a:schemeClr val="tx1"/>
                </a:solidFill>
              </a:rPr>
              <a:t>一 </a:t>
            </a:r>
            <a:r>
              <a:rPr lang="zh-TW" altLang="zh-TW" sz="3600" b="1" dirty="0" smtClean="0">
                <a:solidFill>
                  <a:schemeClr val="tx1"/>
                </a:solidFill>
              </a:rPr>
              <a:t>、貿易</a:t>
            </a:r>
            <a:r>
              <a:rPr lang="zh-TW" altLang="zh-TW" sz="3600" b="1" dirty="0">
                <a:solidFill>
                  <a:schemeClr val="tx1"/>
                </a:solidFill>
              </a:rPr>
              <a:t>契約</a:t>
            </a:r>
            <a:r>
              <a:rPr lang="zh-TW" altLang="zh-TW" sz="3600" b="1" dirty="0" smtClean="0">
                <a:solidFill>
                  <a:schemeClr val="tx1"/>
                </a:solidFill>
              </a:rPr>
              <a:t>的意義</a:t>
            </a:r>
            <a:r>
              <a:rPr lang="en-US" altLang="zh-TW" sz="3600" b="1" dirty="0" smtClean="0">
                <a:solidFill>
                  <a:schemeClr val="tx1"/>
                </a:solidFill>
              </a:rPr>
              <a:t> :    CISG</a:t>
            </a:r>
            <a:r>
              <a:rPr lang="zh-TW" altLang="zh-TW" sz="3600" b="1" dirty="0" smtClean="0">
                <a:solidFill>
                  <a:schemeClr val="tx1"/>
                </a:solidFill>
              </a:rPr>
              <a:t>定義</a:t>
            </a:r>
            <a:endParaRPr lang="en-US" altLang="zh-TW" sz="3600" b="1" dirty="0" smtClean="0">
              <a:solidFill>
                <a:schemeClr val="tx1"/>
              </a:solidFill>
            </a:endParaRPr>
          </a:p>
          <a:p>
            <a:r>
              <a:rPr lang="en-US" altLang="zh-TW" sz="3600" b="1" dirty="0">
                <a:solidFill>
                  <a:schemeClr val="tx1"/>
                </a:solidFill>
              </a:rPr>
              <a:t> </a:t>
            </a:r>
            <a:r>
              <a:rPr lang="en-US" altLang="zh-TW" sz="3600" b="1" dirty="0" smtClean="0">
                <a:solidFill>
                  <a:schemeClr val="tx1"/>
                </a:solidFill>
              </a:rPr>
              <a:t>      </a:t>
            </a:r>
            <a:r>
              <a:rPr lang="zh-TW" altLang="en-US" sz="3600" b="1" dirty="0" smtClean="0">
                <a:solidFill>
                  <a:schemeClr val="tx1"/>
                </a:solidFill>
              </a:rPr>
              <a:t>「</a:t>
            </a:r>
            <a:r>
              <a:rPr lang="zh-TW" altLang="zh-TW" sz="3600" b="1" dirty="0" smtClean="0">
                <a:solidFill>
                  <a:schemeClr val="tx1"/>
                </a:solidFill>
              </a:rPr>
              <a:t>營業</a:t>
            </a:r>
            <a:r>
              <a:rPr lang="zh-TW" altLang="zh-TW" sz="3600" b="1" dirty="0">
                <a:solidFill>
                  <a:schemeClr val="tx1"/>
                </a:solidFill>
              </a:rPr>
              <a:t>地位處在不同</a:t>
            </a:r>
            <a:r>
              <a:rPr lang="zh-TW" altLang="zh-TW" sz="3600" b="1" dirty="0" smtClean="0">
                <a:solidFill>
                  <a:schemeClr val="tx1"/>
                </a:solidFill>
              </a:rPr>
              <a:t>國家</a:t>
            </a:r>
            <a:r>
              <a:rPr lang="zh-TW" altLang="zh-TW" sz="3600" b="1" dirty="0">
                <a:solidFill>
                  <a:schemeClr val="tx1"/>
                </a:solidFill>
              </a:rPr>
              <a:t>的</a:t>
            </a:r>
            <a:r>
              <a:rPr lang="zh-TW" altLang="zh-TW" sz="3600" b="1" dirty="0" smtClean="0">
                <a:solidFill>
                  <a:schemeClr val="tx1"/>
                </a:solidFill>
              </a:rPr>
              <a:t>當事人</a:t>
            </a:r>
            <a:endParaRPr lang="en-US" altLang="zh-TW" sz="3600" b="1" dirty="0" smtClean="0">
              <a:solidFill>
                <a:schemeClr val="tx1"/>
              </a:solidFill>
            </a:endParaRPr>
          </a:p>
          <a:p>
            <a:r>
              <a:rPr lang="en-US" altLang="zh-TW" sz="3600" b="1" dirty="0">
                <a:solidFill>
                  <a:schemeClr val="tx1"/>
                </a:solidFill>
              </a:rPr>
              <a:t> </a:t>
            </a:r>
            <a:r>
              <a:rPr lang="en-US" altLang="zh-TW" sz="3600" b="1" dirty="0" smtClean="0">
                <a:solidFill>
                  <a:schemeClr val="tx1"/>
                </a:solidFill>
              </a:rPr>
              <a:t>           </a:t>
            </a:r>
            <a:r>
              <a:rPr lang="zh-TW" altLang="zh-TW" sz="3600" b="1" dirty="0" smtClean="0">
                <a:solidFill>
                  <a:schemeClr val="tx1"/>
                </a:solidFill>
              </a:rPr>
              <a:t>所</a:t>
            </a:r>
            <a:r>
              <a:rPr lang="zh-TW" altLang="zh-TW" sz="3600" b="1" dirty="0">
                <a:solidFill>
                  <a:schemeClr val="tx1"/>
                </a:solidFill>
              </a:rPr>
              <a:t>訂立的貨物買賣</a:t>
            </a:r>
            <a:r>
              <a:rPr lang="zh-TW" altLang="zh-TW" sz="3600" b="1" dirty="0" smtClean="0">
                <a:solidFill>
                  <a:schemeClr val="tx1"/>
                </a:solidFill>
              </a:rPr>
              <a:t>契約</a:t>
            </a:r>
            <a:r>
              <a:rPr lang="zh-TW" altLang="en-US" sz="3600" b="1" dirty="0" smtClean="0">
                <a:solidFill>
                  <a:schemeClr val="tx1"/>
                </a:solidFill>
              </a:rPr>
              <a:t>」</a:t>
            </a:r>
            <a:r>
              <a:rPr lang="zh-TW" altLang="zh-TW" sz="3600" b="1" dirty="0" smtClean="0">
                <a:solidFill>
                  <a:schemeClr val="tx1"/>
                </a:solidFill>
              </a:rPr>
              <a:t>。</a:t>
            </a:r>
            <a:endParaRPr lang="en-US" altLang="zh-TW" sz="3600" b="1" dirty="0" smtClean="0">
              <a:solidFill>
                <a:schemeClr val="tx1"/>
              </a:solidFill>
            </a:endParaRPr>
          </a:p>
          <a:p>
            <a:r>
              <a:rPr lang="en-US" altLang="zh-TW" sz="3600" b="1" dirty="0" smtClean="0">
                <a:solidFill>
                  <a:schemeClr val="tx1"/>
                </a:solidFill>
              </a:rPr>
              <a:t>          1</a:t>
            </a:r>
            <a:r>
              <a:rPr lang="en-US" altLang="zh-TW" sz="3600" b="1" dirty="0">
                <a:solidFill>
                  <a:schemeClr val="tx1"/>
                </a:solidFill>
              </a:rPr>
              <a:t>.</a:t>
            </a:r>
            <a:r>
              <a:rPr lang="zh-TW" altLang="zh-TW" sz="3600" b="1" dirty="0">
                <a:solidFill>
                  <a:schemeClr val="tx1"/>
                </a:solidFill>
              </a:rPr>
              <a:t>貿易契約著重在貨物 。</a:t>
            </a:r>
          </a:p>
          <a:p>
            <a:r>
              <a:rPr lang="en-US" altLang="zh-TW" sz="3600" b="1" dirty="0" smtClean="0">
                <a:solidFill>
                  <a:schemeClr val="tx1"/>
                </a:solidFill>
              </a:rPr>
              <a:t>          2</a:t>
            </a:r>
            <a:r>
              <a:rPr lang="en-US" altLang="zh-TW" sz="3600" b="1" dirty="0">
                <a:solidFill>
                  <a:schemeClr val="tx1"/>
                </a:solidFill>
              </a:rPr>
              <a:t>. </a:t>
            </a:r>
            <a:r>
              <a:rPr lang="zh-TW" altLang="zh-TW" sz="3600" b="1" dirty="0">
                <a:solidFill>
                  <a:schemeClr val="tx1"/>
                </a:solidFill>
              </a:rPr>
              <a:t>貿易契約具有當事人自治性。</a:t>
            </a:r>
            <a:endParaRPr lang="en-US" altLang="zh-TW" sz="3600" b="1" dirty="0" smtClean="0">
              <a:solidFill>
                <a:schemeClr val="tx1"/>
              </a:solidFill>
            </a:endParaRPr>
          </a:p>
        </p:txBody>
      </p:sp>
    </p:spTree>
    <p:extLst>
      <p:ext uri="{BB962C8B-B14F-4D97-AF65-F5344CB8AC3E}">
        <p14:creationId xmlns:p14="http://schemas.microsoft.com/office/powerpoint/2010/main" val="385798401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764704"/>
            <a:ext cx="7920880" cy="1362075"/>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t>
            </a: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b="1" dirty="0" smtClean="0"/>
              <a:t>         </a:t>
            </a:r>
            <a:endParaRPr lang="en-US" altLang="zh-TW" b="1" dirty="0">
              <a:solidFill>
                <a:schemeClr val="tx1"/>
              </a:solidFill>
            </a:endParaRPr>
          </a:p>
        </p:txBody>
      </p:sp>
      <p:sp>
        <p:nvSpPr>
          <p:cNvPr id="3" name="文字版面配置區 2"/>
          <p:cNvSpPr>
            <a:spLocks noGrp="1"/>
          </p:cNvSpPr>
          <p:nvPr>
            <p:ph type="body" idx="1"/>
          </p:nvPr>
        </p:nvSpPr>
        <p:spPr>
          <a:xfrm>
            <a:off x="107504" y="2492896"/>
            <a:ext cx="8928992" cy="961256"/>
          </a:xfrm>
        </p:spPr>
        <p:txBody>
          <a:bodyPr>
            <a:noAutofit/>
          </a:bodyPr>
          <a:lstStyle/>
          <a:p>
            <a:r>
              <a:rPr lang="zh-TW" altLang="en-US" sz="2800" b="1" dirty="0" smtClean="0">
                <a:solidFill>
                  <a:schemeClr val="tx1"/>
                </a:solidFill>
              </a:rPr>
              <a:t>二、</a:t>
            </a:r>
            <a:r>
              <a:rPr lang="zh-TW" altLang="zh-TW" sz="2800" b="1" dirty="0">
                <a:solidFill>
                  <a:schemeClr val="tx1"/>
                </a:solidFill>
              </a:rPr>
              <a:t>貿易契約成立的有效</a:t>
            </a:r>
            <a:r>
              <a:rPr lang="zh-TW" altLang="zh-TW" sz="2800" b="1" dirty="0" smtClean="0">
                <a:solidFill>
                  <a:schemeClr val="tx1"/>
                </a:solidFill>
              </a:rPr>
              <a:t>要件</a:t>
            </a:r>
            <a:r>
              <a:rPr lang="en-US" altLang="zh-TW" sz="2800" b="1" dirty="0" smtClean="0">
                <a:solidFill>
                  <a:schemeClr val="tx1"/>
                </a:solidFill>
              </a:rPr>
              <a:t> :</a:t>
            </a:r>
            <a:endParaRPr lang="zh-TW" altLang="zh-TW" sz="2800" b="1" dirty="0">
              <a:solidFill>
                <a:schemeClr val="tx1"/>
              </a:solidFill>
            </a:endParaRPr>
          </a:p>
          <a:p>
            <a:r>
              <a:rPr lang="en-US" altLang="zh-TW" sz="2800" b="1" dirty="0" smtClean="0">
                <a:solidFill>
                  <a:schemeClr val="tx1"/>
                </a:solidFill>
              </a:rPr>
              <a:t> (</a:t>
            </a:r>
            <a:r>
              <a:rPr lang="zh-TW" altLang="zh-TW" sz="2800" b="1" dirty="0">
                <a:solidFill>
                  <a:schemeClr val="tx1"/>
                </a:solidFill>
              </a:rPr>
              <a:t>一</a:t>
            </a:r>
            <a:r>
              <a:rPr lang="en-US" altLang="zh-TW" sz="2800" b="1" dirty="0" smtClean="0">
                <a:solidFill>
                  <a:schemeClr val="tx1"/>
                </a:solidFill>
              </a:rPr>
              <a:t>)</a:t>
            </a:r>
            <a:r>
              <a:rPr lang="zh-TW" altLang="zh-TW" sz="2800" b="1" dirty="0" smtClean="0">
                <a:solidFill>
                  <a:schemeClr val="tx1"/>
                </a:solidFill>
              </a:rPr>
              <a:t> 當事人</a:t>
            </a:r>
            <a:r>
              <a:rPr lang="zh-TW" altLang="zh-TW" sz="2800" b="1" dirty="0">
                <a:solidFill>
                  <a:schemeClr val="tx1"/>
                </a:solidFill>
              </a:rPr>
              <a:t>須具有合法的當事人</a:t>
            </a:r>
            <a:r>
              <a:rPr lang="zh-TW" altLang="zh-TW" sz="2800" b="1" dirty="0" smtClean="0">
                <a:solidFill>
                  <a:schemeClr val="tx1"/>
                </a:solidFill>
              </a:rPr>
              <a:t>資格</a:t>
            </a:r>
            <a:r>
              <a:rPr lang="en-US" altLang="zh-TW" sz="2800" b="1" dirty="0" smtClean="0">
                <a:solidFill>
                  <a:schemeClr val="tx1"/>
                </a:solidFill>
              </a:rPr>
              <a:t>: </a:t>
            </a:r>
            <a:r>
              <a:rPr lang="zh-TW" altLang="zh-TW" sz="2800" b="1" dirty="0" smtClean="0">
                <a:solidFill>
                  <a:schemeClr val="tx1"/>
                </a:solidFill>
              </a:rPr>
              <a:t>有權利</a:t>
            </a:r>
            <a:r>
              <a:rPr lang="zh-TW" altLang="zh-TW" sz="2800" b="1" dirty="0">
                <a:solidFill>
                  <a:schemeClr val="tx1"/>
                </a:solidFill>
              </a:rPr>
              <a:t>能力</a:t>
            </a:r>
            <a:r>
              <a:rPr lang="zh-TW" altLang="zh-TW" sz="2800" b="1" dirty="0" smtClean="0">
                <a:solidFill>
                  <a:schemeClr val="tx1"/>
                </a:solidFill>
              </a:rPr>
              <a:t>與</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行為能力。</a:t>
            </a:r>
            <a:endParaRPr lang="en-US" altLang="zh-TW" sz="2800" b="1" dirty="0" smtClean="0">
              <a:solidFill>
                <a:schemeClr val="tx1"/>
              </a:solidFill>
            </a:endParaRPr>
          </a:p>
          <a:p>
            <a:r>
              <a:rPr lang="zh-TW" altLang="zh-TW" sz="2800" b="1" dirty="0" smtClean="0">
                <a:solidFill>
                  <a:schemeClr val="tx1"/>
                </a:solidFill>
              </a:rPr>
              <a:t> </a:t>
            </a:r>
            <a:r>
              <a:rPr lang="en-US" altLang="zh-TW" sz="2800" b="1" dirty="0" smtClean="0">
                <a:solidFill>
                  <a:schemeClr val="tx1"/>
                </a:solidFill>
              </a:rPr>
              <a:t>(</a:t>
            </a:r>
            <a:r>
              <a:rPr lang="zh-TW" altLang="zh-TW" sz="2800" b="1" dirty="0" smtClean="0">
                <a:solidFill>
                  <a:schemeClr val="tx1"/>
                </a:solidFill>
              </a:rPr>
              <a:t>二</a:t>
            </a:r>
            <a:r>
              <a:rPr lang="en-US" altLang="zh-TW" sz="2800" b="1" dirty="0" smtClean="0">
                <a:solidFill>
                  <a:schemeClr val="tx1"/>
                </a:solidFill>
              </a:rPr>
              <a:t>) </a:t>
            </a:r>
            <a:r>
              <a:rPr lang="zh-TW" altLang="zh-TW" sz="2800" b="1" dirty="0" smtClean="0">
                <a:solidFill>
                  <a:schemeClr val="tx1"/>
                </a:solidFill>
              </a:rPr>
              <a:t>當事人的意思表示真實</a:t>
            </a:r>
            <a:r>
              <a:rPr lang="en-US" altLang="zh-TW" sz="2800" b="1" dirty="0" smtClean="0">
                <a:solidFill>
                  <a:schemeClr val="tx1"/>
                </a:solidFill>
              </a:rPr>
              <a:t>(</a:t>
            </a:r>
            <a:r>
              <a:rPr lang="zh-TW" altLang="zh-TW" sz="2800" b="1" dirty="0" smtClean="0">
                <a:solidFill>
                  <a:schemeClr val="tx1"/>
                </a:solidFill>
              </a:rPr>
              <a:t>無受詐欺脅迫與錯誤的</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意思表示</a:t>
            </a:r>
            <a:r>
              <a:rPr lang="en-US" altLang="zh-TW" sz="2800" b="1" dirty="0" smtClean="0">
                <a:solidFill>
                  <a:schemeClr val="tx1"/>
                </a:solidFill>
              </a:rPr>
              <a:t>)</a:t>
            </a:r>
            <a:r>
              <a:rPr lang="zh-TW" altLang="zh-TW" sz="2800" b="1" dirty="0" smtClean="0">
                <a:solidFill>
                  <a:schemeClr val="tx1"/>
                </a:solidFill>
              </a:rPr>
              <a:t>。</a:t>
            </a:r>
          </a:p>
          <a:p>
            <a:r>
              <a:rPr lang="en-US" altLang="zh-TW" sz="2800" b="1" dirty="0" smtClean="0">
                <a:solidFill>
                  <a:schemeClr val="tx1"/>
                </a:solidFill>
              </a:rPr>
              <a:t>(</a:t>
            </a:r>
            <a:r>
              <a:rPr lang="zh-TW" altLang="zh-TW" sz="2800" b="1" dirty="0">
                <a:solidFill>
                  <a:schemeClr val="tx1"/>
                </a:solidFill>
              </a:rPr>
              <a:t>三</a:t>
            </a:r>
            <a:r>
              <a:rPr lang="en-US" altLang="zh-TW" sz="2800" b="1" dirty="0">
                <a:solidFill>
                  <a:schemeClr val="tx1"/>
                </a:solidFill>
              </a:rPr>
              <a:t>) </a:t>
            </a:r>
            <a:r>
              <a:rPr lang="zh-TW" altLang="zh-TW" sz="2800" b="1" dirty="0" smtClean="0">
                <a:solidFill>
                  <a:schemeClr val="tx1"/>
                </a:solidFill>
              </a:rPr>
              <a:t>當事人</a:t>
            </a:r>
            <a:r>
              <a:rPr lang="zh-TW" altLang="zh-TW" sz="2800" b="1" dirty="0">
                <a:solidFill>
                  <a:schemeClr val="tx1"/>
                </a:solidFill>
              </a:rPr>
              <a:t>的意思表示一致</a:t>
            </a:r>
            <a:r>
              <a:rPr lang="en-US" altLang="zh-TW" sz="2800" b="1" dirty="0">
                <a:solidFill>
                  <a:schemeClr val="tx1"/>
                </a:solidFill>
              </a:rPr>
              <a:t>(</a:t>
            </a:r>
            <a:r>
              <a:rPr lang="zh-TW" altLang="zh-TW" sz="2800" b="1" dirty="0">
                <a:solidFill>
                  <a:schemeClr val="tx1"/>
                </a:solidFill>
              </a:rPr>
              <a:t>要與承諾一致</a:t>
            </a:r>
            <a:r>
              <a:rPr lang="en-US" altLang="zh-TW" sz="2800" b="1" dirty="0">
                <a:solidFill>
                  <a:schemeClr val="tx1"/>
                </a:solidFill>
              </a:rPr>
              <a:t>)(</a:t>
            </a:r>
            <a:r>
              <a:rPr lang="zh-TW" altLang="zh-TW" sz="2800" b="1" dirty="0">
                <a:solidFill>
                  <a:schemeClr val="tx1"/>
                </a:solidFill>
              </a:rPr>
              <a:t>合意</a:t>
            </a:r>
            <a:r>
              <a:rPr lang="en-US" altLang="zh-TW" sz="2800" b="1" dirty="0">
                <a:solidFill>
                  <a:schemeClr val="tx1"/>
                </a:solidFill>
              </a:rPr>
              <a:t>)</a:t>
            </a:r>
            <a:r>
              <a:rPr lang="zh-TW" altLang="zh-TW" sz="2800" b="1" dirty="0">
                <a:solidFill>
                  <a:schemeClr val="tx1"/>
                </a:solidFill>
              </a:rPr>
              <a:t>。</a:t>
            </a:r>
          </a:p>
          <a:p>
            <a:r>
              <a:rPr lang="en-US" altLang="zh-TW" sz="2800" b="1" dirty="0">
                <a:solidFill>
                  <a:schemeClr val="tx1"/>
                </a:solidFill>
              </a:rPr>
              <a:t>(</a:t>
            </a:r>
            <a:r>
              <a:rPr lang="zh-TW" altLang="zh-TW" sz="2800" b="1" dirty="0">
                <a:solidFill>
                  <a:schemeClr val="tx1"/>
                </a:solidFill>
              </a:rPr>
              <a:t>四</a:t>
            </a:r>
            <a:r>
              <a:rPr lang="en-US" altLang="zh-TW" sz="2800" b="1" dirty="0">
                <a:solidFill>
                  <a:schemeClr val="tx1"/>
                </a:solidFill>
              </a:rPr>
              <a:t>) </a:t>
            </a:r>
            <a:r>
              <a:rPr lang="zh-TW" altLang="zh-TW" sz="2800" b="1" dirty="0" smtClean="0">
                <a:solidFill>
                  <a:schemeClr val="tx1"/>
                </a:solidFill>
              </a:rPr>
              <a:t>內容</a:t>
            </a:r>
            <a:r>
              <a:rPr lang="zh-TW" altLang="zh-TW" sz="2800" b="1" dirty="0">
                <a:solidFill>
                  <a:schemeClr val="tx1"/>
                </a:solidFill>
              </a:rPr>
              <a:t>合法無違反強制禁止規定與公共秩序善良風俗。</a:t>
            </a:r>
          </a:p>
          <a:p>
            <a:r>
              <a:rPr lang="en-US" altLang="zh-TW" sz="2800" b="1" dirty="0">
                <a:solidFill>
                  <a:schemeClr val="tx1"/>
                </a:solidFill>
              </a:rPr>
              <a:t>(</a:t>
            </a:r>
            <a:r>
              <a:rPr lang="zh-TW" altLang="zh-TW" sz="2800" b="1" dirty="0">
                <a:solidFill>
                  <a:schemeClr val="tx1"/>
                </a:solidFill>
              </a:rPr>
              <a:t>五</a:t>
            </a:r>
            <a:r>
              <a:rPr lang="en-US" altLang="zh-TW" sz="2800" b="1" dirty="0" smtClean="0">
                <a:solidFill>
                  <a:schemeClr val="tx1"/>
                </a:solidFill>
              </a:rPr>
              <a:t>) </a:t>
            </a:r>
            <a:r>
              <a:rPr lang="zh-TW" altLang="zh-TW" sz="2800" b="1" dirty="0" smtClean="0">
                <a:solidFill>
                  <a:schemeClr val="tx1"/>
                </a:solidFill>
              </a:rPr>
              <a:t>貿易</a:t>
            </a:r>
            <a:r>
              <a:rPr lang="zh-TW" altLang="zh-TW" sz="2800" b="1" dirty="0">
                <a:solidFill>
                  <a:schemeClr val="tx1"/>
                </a:solidFill>
              </a:rPr>
              <a:t>契約不以訂立契約為必要</a:t>
            </a:r>
          </a:p>
        </p:txBody>
      </p:sp>
    </p:spTree>
    <p:extLst>
      <p:ext uri="{BB962C8B-B14F-4D97-AF65-F5344CB8AC3E}">
        <p14:creationId xmlns:p14="http://schemas.microsoft.com/office/powerpoint/2010/main" val="203520046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692696"/>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b="1" dirty="0" smtClean="0"/>
              <a:t>         </a:t>
            </a:r>
            <a:r>
              <a:rPr lang="zh-TW" altLang="zh-TW" b="1" dirty="0" smtClean="0"/>
              <a:t>第</a:t>
            </a:r>
            <a:r>
              <a:rPr lang="zh-TW" altLang="en-US" b="1" dirty="0" smtClean="0"/>
              <a:t>一</a:t>
            </a:r>
            <a:r>
              <a:rPr lang="zh-TW" altLang="zh-TW" b="1" dirty="0" smtClean="0"/>
              <a:t>節</a:t>
            </a:r>
            <a:r>
              <a:rPr lang="zh-TW" altLang="zh-TW" b="1" dirty="0"/>
              <a:t>　</a:t>
            </a:r>
            <a:r>
              <a:rPr lang="zh-TW" altLang="zh-TW" b="1" dirty="0">
                <a:solidFill>
                  <a:schemeClr val="tx1"/>
                </a:solidFill>
              </a:rPr>
              <a:t>要</a:t>
            </a:r>
            <a:r>
              <a:rPr lang="zh-TW" altLang="zh-TW" b="1" dirty="0" smtClean="0">
                <a:solidFill>
                  <a:schemeClr val="tx1"/>
                </a:solidFill>
              </a:rPr>
              <a:t>約</a:t>
            </a:r>
            <a:r>
              <a:rPr lang="en-US" altLang="zh-TW" b="1" dirty="0" smtClean="0">
                <a:solidFill>
                  <a:schemeClr val="tx1"/>
                </a:solidFill>
              </a:rPr>
              <a:t> (</a:t>
            </a:r>
            <a:r>
              <a:rPr lang="zh-TW" altLang="zh-TW" b="1" dirty="0" smtClean="0">
                <a:solidFill>
                  <a:schemeClr val="tx1"/>
                </a:solidFill>
              </a:rPr>
              <a:t>契約</a:t>
            </a:r>
            <a:r>
              <a:rPr lang="zh-TW" altLang="zh-TW" b="1" dirty="0">
                <a:solidFill>
                  <a:schemeClr val="tx1"/>
                </a:solidFill>
              </a:rPr>
              <a:t>成立要件之</a:t>
            </a:r>
            <a:r>
              <a:rPr lang="zh-TW" altLang="zh-TW" b="1" dirty="0" smtClean="0">
                <a:solidFill>
                  <a:schemeClr val="tx1"/>
                </a:solidFill>
              </a:rPr>
              <a:t>一</a:t>
            </a:r>
            <a:r>
              <a:rPr lang="en-US" altLang="zh-TW" b="1" dirty="0" smtClean="0">
                <a:solidFill>
                  <a:schemeClr val="tx1"/>
                </a:solidFill>
              </a:rPr>
              <a:t>)</a:t>
            </a:r>
            <a:br>
              <a:rPr lang="en-US" altLang="zh-TW" b="1" dirty="0" smtClean="0">
                <a:solidFill>
                  <a:schemeClr val="tx1"/>
                </a:solidFill>
              </a:rPr>
            </a:br>
            <a:r>
              <a:rPr lang="en-US" altLang="zh-TW" b="1" dirty="0" smtClean="0">
                <a:solidFill>
                  <a:schemeClr val="tx1"/>
                </a:solidFill>
              </a:rPr>
              <a:t>                 </a:t>
            </a:r>
            <a:endParaRPr lang="en-US" altLang="zh-TW" b="1" dirty="0">
              <a:solidFill>
                <a:schemeClr val="tx1"/>
              </a:solidFill>
            </a:endParaRPr>
          </a:p>
        </p:txBody>
      </p:sp>
      <p:sp>
        <p:nvSpPr>
          <p:cNvPr id="3" name="文字版面配置區 2"/>
          <p:cNvSpPr>
            <a:spLocks noGrp="1"/>
          </p:cNvSpPr>
          <p:nvPr>
            <p:ph type="body" idx="1"/>
          </p:nvPr>
        </p:nvSpPr>
        <p:spPr>
          <a:xfrm>
            <a:off x="179512" y="2492896"/>
            <a:ext cx="8568952" cy="961256"/>
          </a:xfrm>
        </p:spPr>
        <p:txBody>
          <a:bodyPr>
            <a:noAutofit/>
          </a:bodyPr>
          <a:lstStyle/>
          <a:p>
            <a:r>
              <a:rPr lang="zh-TW" altLang="en-US" sz="2800" b="1" dirty="0" smtClean="0">
                <a:solidFill>
                  <a:schemeClr val="tx1"/>
                </a:solidFill>
              </a:rPr>
              <a:t>一、定義 </a:t>
            </a:r>
            <a:r>
              <a:rPr lang="en-US" altLang="zh-TW" sz="2800" b="1" dirty="0">
                <a:solidFill>
                  <a:schemeClr val="tx1"/>
                </a:solidFill>
              </a:rPr>
              <a:t>: </a:t>
            </a:r>
            <a:r>
              <a:rPr lang="en-US" altLang="zh-TW" sz="2800" b="1" dirty="0" smtClean="0">
                <a:solidFill>
                  <a:schemeClr val="tx1"/>
                </a:solidFill>
              </a:rPr>
              <a:t> </a:t>
            </a:r>
            <a:r>
              <a:rPr lang="zh-TW" altLang="en-US" sz="2800" b="1" dirty="0" smtClean="0">
                <a:solidFill>
                  <a:schemeClr val="tx1"/>
                </a:solidFill>
              </a:rPr>
              <a:t>依</a:t>
            </a:r>
            <a:r>
              <a:rPr lang="en-US" altLang="zh-TW" sz="2800" b="1" dirty="0" smtClean="0">
                <a:solidFill>
                  <a:schemeClr val="tx1"/>
                </a:solidFill>
              </a:rPr>
              <a:t>CISG</a:t>
            </a:r>
            <a:r>
              <a:rPr lang="zh-TW" altLang="zh-TW" sz="2800" b="1" dirty="0">
                <a:solidFill>
                  <a:schemeClr val="tx1"/>
                </a:solidFill>
              </a:rPr>
              <a:t>第十四</a:t>
            </a:r>
            <a:r>
              <a:rPr lang="zh-TW" altLang="zh-TW" sz="2800" b="1" dirty="0" smtClean="0">
                <a:solidFill>
                  <a:schemeClr val="tx1"/>
                </a:solidFill>
              </a:rPr>
              <a:t>條</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1</a:t>
            </a:r>
            <a:r>
              <a:rPr lang="zh-TW" altLang="en-US" sz="2800" b="1" dirty="0" smtClean="0">
                <a:solidFill>
                  <a:schemeClr val="tx1"/>
                </a:solidFill>
              </a:rPr>
              <a:t>、</a:t>
            </a:r>
            <a:r>
              <a:rPr lang="zh-TW" altLang="zh-TW" sz="2800" b="1" dirty="0" smtClean="0">
                <a:solidFill>
                  <a:schemeClr val="tx1"/>
                </a:solidFill>
              </a:rPr>
              <a:t>向</a:t>
            </a:r>
            <a:r>
              <a:rPr lang="zh-TW" altLang="zh-TW" sz="2800" b="1" dirty="0">
                <a:solidFill>
                  <a:schemeClr val="tx1"/>
                </a:solidFill>
              </a:rPr>
              <a:t>一個或一個以上特定之人提出訂立契約之</a:t>
            </a:r>
            <a:r>
              <a:rPr lang="zh-TW" altLang="zh-TW" sz="2800" b="1" dirty="0" smtClean="0">
                <a:solidFill>
                  <a:schemeClr val="tx1"/>
                </a:solidFill>
              </a:rPr>
              <a:t>建議</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內容</a:t>
            </a:r>
            <a:r>
              <a:rPr lang="zh-TW" altLang="en-US" sz="2800" b="1" dirty="0" smtClean="0">
                <a:solidFill>
                  <a:schemeClr val="tx1"/>
                </a:solidFill>
              </a:rPr>
              <a:t>載</a:t>
            </a:r>
            <a:r>
              <a:rPr lang="zh-TW" altLang="zh-TW" sz="2800" b="1" dirty="0" smtClean="0">
                <a:solidFill>
                  <a:schemeClr val="tx1"/>
                </a:solidFill>
              </a:rPr>
              <a:t>明</a:t>
            </a:r>
            <a:r>
              <a:rPr lang="zh-TW" altLang="zh-TW" sz="2800" b="1" dirty="0">
                <a:solidFill>
                  <a:schemeClr val="tx1"/>
                </a:solidFill>
              </a:rPr>
              <a:t>貨物並且明示或默示的規定其數量</a:t>
            </a:r>
            <a:r>
              <a:rPr lang="zh-TW" altLang="zh-TW" sz="2800" b="1" dirty="0" smtClean="0">
                <a:solidFill>
                  <a:schemeClr val="tx1"/>
                </a:solidFill>
              </a:rPr>
              <a:t>及</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價</a:t>
            </a:r>
            <a:r>
              <a:rPr lang="zh-TW" altLang="zh-TW" sz="2800" b="1" dirty="0">
                <a:solidFill>
                  <a:schemeClr val="tx1"/>
                </a:solidFill>
              </a:rPr>
              <a:t>金</a:t>
            </a:r>
            <a:r>
              <a:rPr lang="zh-TW" altLang="zh-TW" sz="2800" b="1" dirty="0" smtClean="0">
                <a:solidFill>
                  <a:schemeClr val="tx1"/>
                </a:solidFill>
              </a:rPr>
              <a:t>且</a:t>
            </a:r>
            <a:r>
              <a:rPr lang="zh-TW" altLang="zh-TW" sz="2800" b="1" dirty="0">
                <a:solidFill>
                  <a:schemeClr val="tx1"/>
                </a:solidFill>
              </a:rPr>
              <a:t>表明要約人於接到承諾時願受拘束的</a:t>
            </a:r>
            <a:r>
              <a:rPr lang="zh-TW" altLang="zh-TW" sz="2800" b="1" dirty="0" smtClean="0">
                <a:solidFill>
                  <a:schemeClr val="tx1"/>
                </a:solidFill>
              </a:rPr>
              <a:t>意</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en-US" sz="2800" b="1" dirty="0" smtClean="0">
                <a:solidFill>
                  <a:schemeClr val="tx1"/>
                </a:solidFill>
              </a:rPr>
              <a:t>思表示</a:t>
            </a:r>
            <a:r>
              <a:rPr lang="zh-TW" altLang="zh-TW" sz="2800" b="1" dirty="0" smtClean="0">
                <a:solidFill>
                  <a:schemeClr val="tx1"/>
                </a:solidFill>
              </a:rPr>
              <a:t>，</a:t>
            </a:r>
            <a:r>
              <a:rPr lang="zh-TW" altLang="zh-TW" sz="2800" b="1" dirty="0">
                <a:solidFill>
                  <a:schemeClr val="tx1"/>
                </a:solidFill>
              </a:rPr>
              <a:t>即構成要約</a:t>
            </a:r>
            <a:r>
              <a:rPr lang="zh-TW" altLang="zh-TW" sz="2800" b="1" dirty="0" smtClean="0">
                <a:solidFill>
                  <a:schemeClr val="tx1"/>
                </a:solidFill>
              </a:rPr>
              <a:t>。</a:t>
            </a:r>
            <a:endParaRPr lang="en-US" altLang="zh-TW" sz="2800" b="1" dirty="0" smtClean="0">
              <a:solidFill>
                <a:schemeClr val="tx1"/>
              </a:solidFill>
            </a:endParaRPr>
          </a:p>
          <a:p>
            <a:r>
              <a:rPr lang="en-US" altLang="zh-TW" sz="2800" b="1" dirty="0" smtClean="0">
                <a:solidFill>
                  <a:schemeClr val="tx1"/>
                </a:solidFill>
              </a:rPr>
              <a:t>     2</a:t>
            </a:r>
            <a:r>
              <a:rPr lang="zh-TW" altLang="en-US" sz="2800" b="1" dirty="0" smtClean="0">
                <a:solidFill>
                  <a:schemeClr val="tx1"/>
                </a:solidFill>
              </a:rPr>
              <a:t>、</a:t>
            </a:r>
            <a:r>
              <a:rPr lang="en-US" altLang="zh-TW" sz="2800" b="1" dirty="0" smtClean="0">
                <a:solidFill>
                  <a:schemeClr val="tx1"/>
                </a:solidFill>
              </a:rPr>
              <a:t> </a:t>
            </a:r>
            <a:r>
              <a:rPr lang="zh-TW" altLang="zh-TW" sz="2800" b="1" dirty="0">
                <a:solidFill>
                  <a:schemeClr val="tx1"/>
                </a:solidFill>
              </a:rPr>
              <a:t>非向一個或一個以上特定的人提出的建議，</a:t>
            </a:r>
            <a:r>
              <a:rPr lang="zh-TW" altLang="zh-TW" sz="2800" b="1" dirty="0" smtClean="0">
                <a:solidFill>
                  <a:schemeClr val="tx1"/>
                </a:solidFill>
              </a:rPr>
              <a:t>僅</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應</a:t>
            </a:r>
            <a:r>
              <a:rPr lang="zh-TW" altLang="zh-TW" sz="2800" b="1" dirty="0">
                <a:solidFill>
                  <a:schemeClr val="tx1"/>
                </a:solidFill>
              </a:rPr>
              <a:t>視為要約引誘，除非提出建議的人明確的</a:t>
            </a:r>
            <a:r>
              <a:rPr lang="zh-TW" altLang="zh-TW" sz="2800" b="1" dirty="0" smtClean="0">
                <a:solidFill>
                  <a:schemeClr val="tx1"/>
                </a:solidFill>
              </a:rPr>
              <a:t>表</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示</a:t>
            </a:r>
            <a:r>
              <a:rPr lang="zh-TW" altLang="zh-TW" sz="2800" b="1" dirty="0">
                <a:solidFill>
                  <a:schemeClr val="tx1"/>
                </a:solidFill>
              </a:rPr>
              <a:t>相反的意向</a:t>
            </a:r>
            <a:r>
              <a:rPr lang="zh-TW" altLang="zh-TW" sz="2800" b="1" dirty="0" smtClean="0">
                <a:solidFill>
                  <a:schemeClr val="tx1"/>
                </a:solidFill>
              </a:rPr>
              <a:t>。</a:t>
            </a:r>
            <a:endParaRPr lang="zh-TW" altLang="zh-TW" sz="2800" b="1" dirty="0">
              <a:solidFill>
                <a:schemeClr val="tx1"/>
              </a:solidFill>
            </a:endParaRPr>
          </a:p>
        </p:txBody>
      </p:sp>
    </p:spTree>
    <p:extLst>
      <p:ext uri="{BB962C8B-B14F-4D97-AF65-F5344CB8AC3E}">
        <p14:creationId xmlns:p14="http://schemas.microsoft.com/office/powerpoint/2010/main" val="160978274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692696"/>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b="1" dirty="0" smtClean="0"/>
              <a:t>         </a:t>
            </a:r>
            <a:r>
              <a:rPr lang="zh-TW" altLang="zh-TW" b="1" dirty="0" smtClean="0"/>
              <a:t>第</a:t>
            </a:r>
            <a:r>
              <a:rPr lang="zh-TW" altLang="en-US" b="1" dirty="0" smtClean="0"/>
              <a:t>一</a:t>
            </a:r>
            <a:r>
              <a:rPr lang="zh-TW" altLang="zh-TW" b="1" dirty="0" smtClean="0"/>
              <a:t>節</a:t>
            </a:r>
            <a:r>
              <a:rPr lang="zh-TW" altLang="zh-TW" b="1" dirty="0"/>
              <a:t>　</a:t>
            </a:r>
            <a:r>
              <a:rPr lang="zh-TW" altLang="zh-TW" b="1" dirty="0">
                <a:solidFill>
                  <a:schemeClr val="tx1"/>
                </a:solidFill>
              </a:rPr>
              <a:t>要</a:t>
            </a:r>
            <a:r>
              <a:rPr lang="zh-TW" altLang="zh-TW" b="1" dirty="0" smtClean="0">
                <a:solidFill>
                  <a:schemeClr val="tx1"/>
                </a:solidFill>
              </a:rPr>
              <a:t>約</a:t>
            </a:r>
            <a:r>
              <a:rPr lang="en-US" altLang="zh-TW" b="1" dirty="0" smtClean="0">
                <a:solidFill>
                  <a:schemeClr val="tx1"/>
                </a:solidFill>
              </a:rPr>
              <a:t> (</a:t>
            </a:r>
            <a:r>
              <a:rPr lang="zh-TW" altLang="zh-TW" b="1" dirty="0" smtClean="0">
                <a:solidFill>
                  <a:schemeClr val="tx1"/>
                </a:solidFill>
              </a:rPr>
              <a:t>契約</a:t>
            </a:r>
            <a:r>
              <a:rPr lang="zh-TW" altLang="zh-TW" b="1" dirty="0">
                <a:solidFill>
                  <a:schemeClr val="tx1"/>
                </a:solidFill>
              </a:rPr>
              <a:t>成立要件之</a:t>
            </a:r>
            <a:r>
              <a:rPr lang="zh-TW" altLang="zh-TW" b="1" dirty="0" smtClean="0">
                <a:solidFill>
                  <a:schemeClr val="tx1"/>
                </a:solidFill>
              </a:rPr>
              <a:t>一</a:t>
            </a:r>
            <a:r>
              <a:rPr lang="en-US" altLang="zh-TW" b="1" dirty="0" smtClean="0">
                <a:solidFill>
                  <a:schemeClr val="tx1"/>
                </a:solidFill>
              </a:rPr>
              <a:t>)</a:t>
            </a:r>
            <a:br>
              <a:rPr lang="en-US" altLang="zh-TW" b="1" dirty="0" smtClean="0">
                <a:solidFill>
                  <a:schemeClr val="tx1"/>
                </a:solidFill>
              </a:rPr>
            </a:br>
            <a:r>
              <a:rPr lang="en-US" altLang="zh-TW" b="1" dirty="0" smtClean="0">
                <a:solidFill>
                  <a:schemeClr val="tx1"/>
                </a:solidFill>
              </a:rPr>
              <a:t>                 </a:t>
            </a:r>
            <a:endParaRPr lang="en-US" altLang="zh-TW" b="1" dirty="0">
              <a:solidFill>
                <a:schemeClr val="tx1"/>
              </a:solidFill>
            </a:endParaRPr>
          </a:p>
        </p:txBody>
      </p:sp>
      <p:sp>
        <p:nvSpPr>
          <p:cNvPr id="3" name="文字版面配置區 2"/>
          <p:cNvSpPr>
            <a:spLocks noGrp="1"/>
          </p:cNvSpPr>
          <p:nvPr>
            <p:ph type="body" idx="1"/>
          </p:nvPr>
        </p:nvSpPr>
        <p:spPr>
          <a:xfrm>
            <a:off x="179512" y="2636912"/>
            <a:ext cx="8568952" cy="961256"/>
          </a:xfrm>
        </p:spPr>
        <p:txBody>
          <a:bodyPr>
            <a:noAutofit/>
          </a:bodyPr>
          <a:lstStyle/>
          <a:p>
            <a:r>
              <a:rPr lang="zh-TW" altLang="zh-TW" b="1" dirty="0">
                <a:solidFill>
                  <a:schemeClr val="tx1"/>
                </a:solidFill>
              </a:rPr>
              <a:t>二 要約的要件</a:t>
            </a:r>
          </a:p>
          <a:p>
            <a:r>
              <a:rPr lang="en-US" altLang="zh-TW" b="1" dirty="0">
                <a:solidFill>
                  <a:schemeClr val="tx1"/>
                </a:solidFill>
              </a:rPr>
              <a:t> (</a:t>
            </a:r>
            <a:r>
              <a:rPr lang="zh-TW" altLang="zh-TW" b="1" dirty="0">
                <a:solidFill>
                  <a:schemeClr val="tx1"/>
                </a:solidFill>
              </a:rPr>
              <a:t>一</a:t>
            </a:r>
            <a:r>
              <a:rPr lang="en-US" altLang="zh-TW" b="1" dirty="0">
                <a:solidFill>
                  <a:schemeClr val="tx1"/>
                </a:solidFill>
              </a:rPr>
              <a:t>).</a:t>
            </a:r>
            <a:r>
              <a:rPr lang="zh-TW" altLang="zh-TW" b="1" dirty="0">
                <a:solidFill>
                  <a:schemeClr val="tx1"/>
                </a:solidFill>
              </a:rPr>
              <a:t>要約人應確定表明有訂立契約的</a:t>
            </a:r>
            <a:r>
              <a:rPr lang="zh-TW" altLang="zh-TW" b="1" dirty="0" smtClean="0">
                <a:solidFill>
                  <a:schemeClr val="tx1"/>
                </a:solidFill>
              </a:rPr>
              <a:t>意圖</a:t>
            </a:r>
            <a:r>
              <a:rPr lang="en-US" altLang="zh-TW" b="1" dirty="0" smtClean="0">
                <a:solidFill>
                  <a:schemeClr val="tx1"/>
                </a:solidFill>
              </a:rPr>
              <a:t> :  </a:t>
            </a:r>
            <a:r>
              <a:rPr lang="zh-TW" altLang="zh-TW" b="1" dirty="0" smtClean="0">
                <a:solidFill>
                  <a:schemeClr val="tx1"/>
                </a:solidFill>
              </a:rPr>
              <a:t>乃指</a:t>
            </a:r>
            <a:r>
              <a:rPr lang="zh-TW" altLang="en-US" b="1" dirty="0" smtClean="0">
                <a:solidFill>
                  <a:schemeClr val="tx1"/>
                </a:solidFill>
              </a:rPr>
              <a:t>要約載明</a:t>
            </a:r>
            <a:r>
              <a:rPr lang="zh-TW" altLang="zh-TW" b="1" dirty="0" smtClean="0">
                <a:solidFill>
                  <a:schemeClr val="tx1"/>
                </a:solidFill>
              </a:rPr>
              <a:t>有效</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期限</a:t>
            </a:r>
            <a:r>
              <a:rPr lang="zh-TW" altLang="en-US" b="1" dirty="0" smtClean="0">
                <a:solidFill>
                  <a:schemeClr val="tx1"/>
                </a:solidFill>
              </a:rPr>
              <a:t>，</a:t>
            </a:r>
            <a:r>
              <a:rPr lang="zh-TW" altLang="zh-TW" b="1" dirty="0">
                <a:solidFill>
                  <a:schemeClr val="tx1"/>
                </a:solidFill>
              </a:rPr>
              <a:t>在該期限內</a:t>
            </a:r>
            <a:r>
              <a:rPr lang="zh-TW" altLang="zh-TW" b="1" dirty="0" smtClean="0">
                <a:solidFill>
                  <a:schemeClr val="tx1"/>
                </a:solidFill>
              </a:rPr>
              <a:t>要</a:t>
            </a:r>
            <a:r>
              <a:rPr lang="zh-TW" altLang="zh-TW" b="1" dirty="0">
                <a:solidFill>
                  <a:schemeClr val="tx1"/>
                </a:solidFill>
              </a:rPr>
              <a:t>約人具有</a:t>
            </a:r>
            <a:r>
              <a:rPr lang="zh-TW" altLang="zh-TW" b="1" dirty="0" smtClean="0">
                <a:solidFill>
                  <a:schemeClr val="tx1"/>
                </a:solidFill>
              </a:rPr>
              <a:t>要約</a:t>
            </a:r>
            <a:r>
              <a:rPr lang="zh-TW" altLang="zh-TW" b="1" dirty="0">
                <a:solidFill>
                  <a:schemeClr val="tx1"/>
                </a:solidFill>
              </a:rPr>
              <a:t>一旦被接受</a:t>
            </a:r>
            <a:r>
              <a:rPr lang="en-US" altLang="zh-TW" b="1" dirty="0">
                <a:solidFill>
                  <a:schemeClr val="tx1"/>
                </a:solidFill>
              </a:rPr>
              <a:t>(</a:t>
            </a:r>
            <a:r>
              <a:rPr lang="zh-TW" altLang="zh-TW" b="1" dirty="0">
                <a:solidFill>
                  <a:schemeClr val="tx1"/>
                </a:solidFill>
              </a:rPr>
              <a:t>承諾</a:t>
            </a:r>
            <a:r>
              <a:rPr lang="en-US" altLang="zh-TW" b="1" dirty="0">
                <a:solidFill>
                  <a:schemeClr val="tx1"/>
                </a:solidFill>
              </a:rPr>
              <a:t>)</a:t>
            </a:r>
            <a:r>
              <a:rPr lang="zh-TW" altLang="zh-TW" b="1" dirty="0">
                <a:solidFill>
                  <a:schemeClr val="tx1"/>
                </a:solidFill>
              </a:rPr>
              <a:t>就</a:t>
            </a:r>
            <a:r>
              <a:rPr lang="zh-TW" altLang="zh-TW" b="1" dirty="0" smtClean="0">
                <a:solidFill>
                  <a:schemeClr val="tx1"/>
                </a:solidFill>
              </a:rPr>
              <a:t>受</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拘束</a:t>
            </a:r>
            <a:r>
              <a:rPr lang="zh-TW" altLang="zh-TW" b="1" dirty="0">
                <a:solidFill>
                  <a:schemeClr val="tx1"/>
                </a:solidFill>
              </a:rPr>
              <a:t>的</a:t>
            </a:r>
            <a:r>
              <a:rPr lang="zh-TW" altLang="zh-TW" b="1" dirty="0" smtClean="0">
                <a:solidFill>
                  <a:schemeClr val="tx1"/>
                </a:solidFill>
              </a:rPr>
              <a:t>意思</a:t>
            </a:r>
            <a:r>
              <a:rPr lang="zh-TW" altLang="en-US" b="1" dirty="0" smtClean="0">
                <a:solidFill>
                  <a:schemeClr val="tx1"/>
                </a:solidFill>
              </a:rPr>
              <a:t>。</a:t>
            </a:r>
            <a:r>
              <a:rPr lang="zh-TW" altLang="zh-TW" b="1" dirty="0" smtClean="0">
                <a:solidFill>
                  <a:schemeClr val="tx1"/>
                </a:solidFill>
              </a:rPr>
              <a:t>否則</a:t>
            </a:r>
            <a:r>
              <a:rPr lang="zh-TW" altLang="zh-TW" b="1" dirty="0">
                <a:solidFill>
                  <a:schemeClr val="tx1"/>
                </a:solidFill>
              </a:rPr>
              <a:t>即為要約</a:t>
            </a:r>
            <a:r>
              <a:rPr lang="zh-TW" altLang="zh-TW" b="1" dirty="0" smtClean="0">
                <a:solidFill>
                  <a:schemeClr val="tx1"/>
                </a:solidFill>
              </a:rPr>
              <a:t>引誘</a:t>
            </a:r>
            <a:r>
              <a:rPr lang="en-US" altLang="zh-TW" b="1" dirty="0">
                <a:solidFill>
                  <a:schemeClr val="tx1"/>
                </a:solidFill>
              </a:rPr>
              <a:t>(Invitation for offer)</a:t>
            </a:r>
            <a:r>
              <a:rPr lang="zh-TW" altLang="zh-TW" b="1" dirty="0" smtClean="0">
                <a:solidFill>
                  <a:schemeClr val="tx1"/>
                </a:solidFill>
              </a:rPr>
              <a:t>。</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a:t>
            </a:r>
            <a:r>
              <a:rPr lang="zh-TW" altLang="zh-TW" b="1" dirty="0">
                <a:solidFill>
                  <a:schemeClr val="tx1"/>
                </a:solidFill>
              </a:rPr>
              <a:t>二</a:t>
            </a:r>
            <a:r>
              <a:rPr lang="en-US" altLang="zh-TW" b="1" dirty="0">
                <a:solidFill>
                  <a:schemeClr val="tx1"/>
                </a:solidFill>
              </a:rPr>
              <a:t>) </a:t>
            </a:r>
            <a:r>
              <a:rPr lang="zh-TW" altLang="zh-TW" b="1" dirty="0">
                <a:solidFill>
                  <a:schemeClr val="tx1"/>
                </a:solidFill>
              </a:rPr>
              <a:t>要約應向特定人</a:t>
            </a:r>
            <a:r>
              <a:rPr lang="en-US" altLang="zh-TW" b="1" dirty="0">
                <a:solidFill>
                  <a:schemeClr val="tx1"/>
                </a:solidFill>
              </a:rPr>
              <a:t>(specific person)</a:t>
            </a:r>
            <a:r>
              <a:rPr lang="zh-TW" altLang="zh-TW" b="1" dirty="0" smtClean="0">
                <a:solidFill>
                  <a:schemeClr val="tx1"/>
                </a:solidFill>
              </a:rPr>
              <a:t>提出</a:t>
            </a:r>
            <a:r>
              <a:rPr lang="en-US" altLang="zh-TW" b="1" dirty="0" smtClean="0">
                <a:solidFill>
                  <a:schemeClr val="tx1"/>
                </a:solidFill>
              </a:rPr>
              <a:t> :  </a:t>
            </a:r>
            <a:r>
              <a:rPr lang="zh-TW" altLang="zh-TW" b="1" dirty="0" smtClean="0">
                <a:solidFill>
                  <a:schemeClr val="tx1"/>
                </a:solidFill>
              </a:rPr>
              <a:t>特定</a:t>
            </a:r>
            <a:r>
              <a:rPr lang="zh-TW" altLang="zh-TW" b="1" dirty="0">
                <a:solidFill>
                  <a:schemeClr val="tx1"/>
                </a:solidFill>
              </a:rPr>
              <a:t>的人可以是</a:t>
            </a:r>
            <a:r>
              <a:rPr lang="zh-TW" altLang="zh-TW" b="1" dirty="0" smtClean="0">
                <a:solidFill>
                  <a:schemeClr val="tx1"/>
                </a:solidFill>
              </a:rPr>
              <a:t>一</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個人</a:t>
            </a:r>
            <a:r>
              <a:rPr lang="zh-TW" altLang="zh-TW" b="1" dirty="0">
                <a:solidFill>
                  <a:schemeClr val="tx1"/>
                </a:solidFill>
              </a:rPr>
              <a:t>也可以是特定的</a:t>
            </a:r>
            <a:r>
              <a:rPr lang="zh-TW" altLang="zh-TW" b="1" dirty="0" smtClean="0">
                <a:solidFill>
                  <a:schemeClr val="tx1"/>
                </a:solidFill>
              </a:rPr>
              <a:t>多數人</a:t>
            </a:r>
            <a:r>
              <a:rPr lang="zh-TW" altLang="en-US" b="1" dirty="0" smtClean="0">
                <a:solidFill>
                  <a:schemeClr val="tx1"/>
                </a:solidFill>
              </a:rPr>
              <a:t>。</a:t>
            </a:r>
            <a:r>
              <a:rPr lang="zh-TW" altLang="zh-TW" b="1" dirty="0" smtClean="0">
                <a:solidFill>
                  <a:schemeClr val="tx1"/>
                </a:solidFill>
              </a:rPr>
              <a:t>但</a:t>
            </a:r>
            <a:r>
              <a:rPr lang="zh-TW" altLang="en-US" b="1" dirty="0" smtClean="0">
                <a:solidFill>
                  <a:schemeClr val="tx1"/>
                </a:solidFill>
              </a:rPr>
              <a:t>，</a:t>
            </a:r>
            <a:r>
              <a:rPr lang="zh-TW" altLang="zh-TW" b="1" dirty="0" smtClean="0">
                <a:solidFill>
                  <a:schemeClr val="tx1"/>
                </a:solidFill>
              </a:rPr>
              <a:t>如果</a:t>
            </a:r>
            <a:r>
              <a:rPr lang="zh-TW" altLang="zh-TW" b="1" dirty="0">
                <a:solidFill>
                  <a:schemeClr val="tx1"/>
                </a:solidFill>
              </a:rPr>
              <a:t>賣方僅對一人有</a:t>
            </a:r>
            <a:r>
              <a:rPr lang="zh-TW" altLang="zh-TW" b="1" dirty="0" smtClean="0">
                <a:solidFill>
                  <a:schemeClr val="tx1"/>
                </a:solidFill>
              </a:rPr>
              <a:t>供</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貨能力</a:t>
            </a:r>
            <a:r>
              <a:rPr lang="en-US" altLang="zh-TW" b="1" dirty="0" smtClean="0">
                <a:solidFill>
                  <a:schemeClr val="tx1"/>
                </a:solidFill>
              </a:rPr>
              <a:t>,</a:t>
            </a:r>
            <a:r>
              <a:rPr lang="zh-TW" altLang="zh-TW" b="1" dirty="0">
                <a:solidFill>
                  <a:schemeClr val="tx1"/>
                </a:solidFill>
              </a:rPr>
              <a:t>要註明</a:t>
            </a:r>
            <a:r>
              <a:rPr lang="en-US" altLang="zh-TW" b="1" dirty="0">
                <a:solidFill>
                  <a:schemeClr val="tx1"/>
                </a:solidFill>
              </a:rPr>
              <a:t>[</a:t>
            </a:r>
            <a:r>
              <a:rPr lang="zh-TW" altLang="zh-TW" b="1" dirty="0">
                <a:solidFill>
                  <a:schemeClr val="tx1"/>
                </a:solidFill>
              </a:rPr>
              <a:t>本貨將售予</a:t>
            </a:r>
            <a:r>
              <a:rPr lang="zh-TW" altLang="zh-TW" b="1" dirty="0" smtClean="0">
                <a:solidFill>
                  <a:schemeClr val="tx1"/>
                </a:solidFill>
              </a:rPr>
              <a:t>第一個</a:t>
            </a:r>
            <a:r>
              <a:rPr lang="zh-TW" altLang="zh-TW" b="1" dirty="0">
                <a:solidFill>
                  <a:schemeClr val="tx1"/>
                </a:solidFill>
              </a:rPr>
              <a:t>首先電匯款的人</a:t>
            </a:r>
            <a:r>
              <a:rPr lang="en-US" altLang="zh-TW" b="1" dirty="0">
                <a:solidFill>
                  <a:schemeClr val="tx1"/>
                </a:solidFill>
              </a:rPr>
              <a:t>]</a:t>
            </a:r>
            <a:r>
              <a:rPr lang="zh-TW" altLang="zh-TW" b="1" dirty="0" smtClean="0">
                <a:solidFill>
                  <a:schemeClr val="tx1"/>
                </a:solidFill>
              </a:rPr>
              <a:t>。</a:t>
            </a:r>
            <a:endParaRPr lang="en-US" altLang="zh-TW" b="1" dirty="0" smtClean="0">
              <a:solidFill>
                <a:schemeClr val="tx1"/>
              </a:solidFill>
            </a:endParaRPr>
          </a:p>
          <a:p>
            <a:r>
              <a:rPr lang="en-US" altLang="zh-TW" b="1" dirty="0" smtClean="0">
                <a:solidFill>
                  <a:schemeClr val="tx1"/>
                </a:solidFill>
              </a:rPr>
              <a:t> (</a:t>
            </a:r>
            <a:r>
              <a:rPr lang="zh-TW" altLang="zh-TW" b="1" dirty="0">
                <a:solidFill>
                  <a:schemeClr val="tx1"/>
                </a:solidFill>
              </a:rPr>
              <a:t>三</a:t>
            </a:r>
            <a:r>
              <a:rPr lang="en-US" altLang="zh-TW" b="1" dirty="0" smtClean="0">
                <a:solidFill>
                  <a:schemeClr val="tx1"/>
                </a:solidFill>
              </a:rPr>
              <a:t>) </a:t>
            </a:r>
            <a:r>
              <a:rPr lang="zh-TW" altLang="zh-TW" b="1" dirty="0" smtClean="0">
                <a:solidFill>
                  <a:schemeClr val="tx1"/>
                </a:solidFill>
              </a:rPr>
              <a:t>要</a:t>
            </a:r>
            <a:r>
              <a:rPr lang="zh-TW" altLang="zh-TW" b="1" dirty="0">
                <a:solidFill>
                  <a:schemeClr val="tx1"/>
                </a:solidFill>
              </a:rPr>
              <a:t>約的內容須明確與肯定</a:t>
            </a:r>
            <a:r>
              <a:rPr lang="en-US" altLang="zh-TW" b="1" dirty="0">
                <a:solidFill>
                  <a:schemeClr val="tx1"/>
                </a:solidFill>
              </a:rPr>
              <a:t> :</a:t>
            </a: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要</a:t>
            </a:r>
            <a:r>
              <a:rPr lang="zh-TW" altLang="zh-TW" b="1" dirty="0">
                <a:solidFill>
                  <a:schemeClr val="tx1"/>
                </a:solidFill>
              </a:rPr>
              <a:t>約須表明</a:t>
            </a:r>
            <a:r>
              <a:rPr lang="en-US" altLang="zh-TW" b="1" dirty="0">
                <a:solidFill>
                  <a:schemeClr val="tx1"/>
                </a:solidFill>
              </a:rPr>
              <a:t> (1)</a:t>
            </a:r>
            <a:r>
              <a:rPr lang="zh-TW" altLang="zh-TW" b="1" dirty="0">
                <a:solidFill>
                  <a:schemeClr val="tx1"/>
                </a:solidFill>
              </a:rPr>
              <a:t> 貨物的名稱</a:t>
            </a:r>
            <a:r>
              <a:rPr lang="zh-TW" altLang="en-US" b="1" dirty="0">
                <a:solidFill>
                  <a:schemeClr val="tx1"/>
                </a:solidFill>
              </a:rPr>
              <a:t>、</a:t>
            </a:r>
            <a:r>
              <a:rPr lang="en-US" altLang="zh-TW" b="1" dirty="0">
                <a:solidFill>
                  <a:schemeClr val="tx1"/>
                </a:solidFill>
              </a:rPr>
              <a:t>  (2)</a:t>
            </a:r>
            <a:r>
              <a:rPr lang="zh-TW" altLang="zh-TW" b="1" dirty="0">
                <a:solidFill>
                  <a:schemeClr val="tx1"/>
                </a:solidFill>
              </a:rPr>
              <a:t> 數量</a:t>
            </a:r>
            <a:r>
              <a:rPr lang="en-US" altLang="zh-TW" b="1" dirty="0">
                <a:solidFill>
                  <a:schemeClr val="tx1"/>
                </a:solidFill>
              </a:rPr>
              <a:t> </a:t>
            </a:r>
            <a:r>
              <a:rPr lang="zh-TW" altLang="en-US" b="1" dirty="0">
                <a:solidFill>
                  <a:schemeClr val="tx1"/>
                </a:solidFill>
              </a:rPr>
              <a:t>、</a:t>
            </a:r>
            <a:r>
              <a:rPr lang="en-US" altLang="zh-TW" b="1" dirty="0">
                <a:solidFill>
                  <a:schemeClr val="tx1"/>
                </a:solidFill>
              </a:rPr>
              <a:t>(3)</a:t>
            </a:r>
            <a:r>
              <a:rPr lang="zh-TW" altLang="zh-TW" b="1" dirty="0">
                <a:solidFill>
                  <a:schemeClr val="tx1"/>
                </a:solidFill>
              </a:rPr>
              <a:t> 價格。</a:t>
            </a:r>
          </a:p>
          <a:p>
            <a:endParaRPr lang="zh-TW" altLang="zh-TW" b="1" dirty="0">
              <a:solidFill>
                <a:schemeClr val="tx1"/>
              </a:solidFill>
            </a:endParaRPr>
          </a:p>
        </p:txBody>
      </p:sp>
    </p:spTree>
    <p:extLst>
      <p:ext uri="{BB962C8B-B14F-4D97-AF65-F5344CB8AC3E}">
        <p14:creationId xmlns:p14="http://schemas.microsoft.com/office/powerpoint/2010/main" val="252013102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692696"/>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b="1" dirty="0" smtClean="0"/>
              <a:t>         </a:t>
            </a:r>
            <a:r>
              <a:rPr lang="zh-TW" altLang="zh-TW" b="1" dirty="0" smtClean="0"/>
              <a:t>第</a:t>
            </a:r>
            <a:r>
              <a:rPr lang="zh-TW" altLang="en-US" b="1" dirty="0" smtClean="0"/>
              <a:t>一</a:t>
            </a:r>
            <a:r>
              <a:rPr lang="zh-TW" altLang="zh-TW" b="1" dirty="0" smtClean="0"/>
              <a:t>節</a:t>
            </a:r>
            <a:r>
              <a:rPr lang="zh-TW" altLang="zh-TW" b="1" dirty="0"/>
              <a:t>　</a:t>
            </a:r>
            <a:r>
              <a:rPr lang="zh-TW" altLang="zh-TW" b="1" dirty="0">
                <a:solidFill>
                  <a:schemeClr val="tx1"/>
                </a:solidFill>
              </a:rPr>
              <a:t>要</a:t>
            </a:r>
            <a:r>
              <a:rPr lang="zh-TW" altLang="zh-TW" b="1" dirty="0" smtClean="0">
                <a:solidFill>
                  <a:schemeClr val="tx1"/>
                </a:solidFill>
              </a:rPr>
              <a:t>約</a:t>
            </a:r>
            <a:r>
              <a:rPr lang="en-US" altLang="zh-TW" b="1" dirty="0" smtClean="0">
                <a:solidFill>
                  <a:schemeClr val="tx1"/>
                </a:solidFill>
              </a:rPr>
              <a:t> (</a:t>
            </a:r>
            <a:r>
              <a:rPr lang="zh-TW" altLang="zh-TW" b="1" dirty="0" smtClean="0">
                <a:solidFill>
                  <a:schemeClr val="tx1"/>
                </a:solidFill>
              </a:rPr>
              <a:t>契約</a:t>
            </a:r>
            <a:r>
              <a:rPr lang="zh-TW" altLang="zh-TW" b="1" dirty="0">
                <a:solidFill>
                  <a:schemeClr val="tx1"/>
                </a:solidFill>
              </a:rPr>
              <a:t>成立要件之</a:t>
            </a:r>
            <a:r>
              <a:rPr lang="zh-TW" altLang="zh-TW" b="1" dirty="0" smtClean="0">
                <a:solidFill>
                  <a:schemeClr val="tx1"/>
                </a:solidFill>
              </a:rPr>
              <a:t>一</a:t>
            </a:r>
            <a:r>
              <a:rPr lang="en-US" altLang="zh-TW" b="1" dirty="0" smtClean="0">
                <a:solidFill>
                  <a:schemeClr val="tx1"/>
                </a:solidFill>
              </a:rPr>
              <a:t>)</a:t>
            </a:r>
            <a:br>
              <a:rPr lang="en-US" altLang="zh-TW" b="1" dirty="0" smtClean="0">
                <a:solidFill>
                  <a:schemeClr val="tx1"/>
                </a:solidFill>
              </a:rPr>
            </a:br>
            <a:r>
              <a:rPr lang="en-US" altLang="zh-TW" b="1" dirty="0" smtClean="0">
                <a:solidFill>
                  <a:schemeClr val="tx1"/>
                </a:solidFill>
              </a:rPr>
              <a:t>                 </a:t>
            </a:r>
            <a:endParaRPr lang="en-US" altLang="zh-TW" b="1" dirty="0">
              <a:solidFill>
                <a:schemeClr val="tx1"/>
              </a:solidFill>
            </a:endParaRPr>
          </a:p>
        </p:txBody>
      </p:sp>
      <p:sp>
        <p:nvSpPr>
          <p:cNvPr id="3" name="文字版面配置區 2"/>
          <p:cNvSpPr>
            <a:spLocks noGrp="1"/>
          </p:cNvSpPr>
          <p:nvPr>
            <p:ph type="body" idx="1"/>
          </p:nvPr>
        </p:nvSpPr>
        <p:spPr>
          <a:xfrm>
            <a:off x="179512" y="2636912"/>
            <a:ext cx="8568952" cy="961256"/>
          </a:xfrm>
        </p:spPr>
        <p:txBody>
          <a:bodyPr>
            <a:noAutofit/>
          </a:bodyPr>
          <a:lstStyle/>
          <a:p>
            <a:r>
              <a:rPr lang="zh-TW" altLang="zh-TW" b="1" dirty="0">
                <a:solidFill>
                  <a:schemeClr val="tx1"/>
                </a:solidFill>
              </a:rPr>
              <a:t>二 要約的要件</a:t>
            </a:r>
          </a:p>
          <a:p>
            <a:r>
              <a:rPr lang="en-US" altLang="zh-TW" b="1" dirty="0">
                <a:solidFill>
                  <a:schemeClr val="tx1"/>
                </a:solidFill>
              </a:rPr>
              <a:t> (</a:t>
            </a:r>
            <a:r>
              <a:rPr lang="zh-TW" altLang="zh-TW" b="1" dirty="0">
                <a:solidFill>
                  <a:schemeClr val="tx1"/>
                </a:solidFill>
              </a:rPr>
              <a:t>一</a:t>
            </a:r>
            <a:r>
              <a:rPr lang="en-US" altLang="zh-TW" b="1" dirty="0">
                <a:solidFill>
                  <a:schemeClr val="tx1"/>
                </a:solidFill>
              </a:rPr>
              <a:t>).</a:t>
            </a:r>
            <a:r>
              <a:rPr lang="zh-TW" altLang="zh-TW" b="1" dirty="0">
                <a:solidFill>
                  <a:schemeClr val="tx1"/>
                </a:solidFill>
              </a:rPr>
              <a:t>要約人應確定表明有訂立契約的</a:t>
            </a:r>
            <a:r>
              <a:rPr lang="zh-TW" altLang="zh-TW" b="1" dirty="0" smtClean="0">
                <a:solidFill>
                  <a:schemeClr val="tx1"/>
                </a:solidFill>
              </a:rPr>
              <a:t>意圖</a:t>
            </a:r>
            <a:r>
              <a:rPr lang="en-US" altLang="zh-TW" b="1" dirty="0" smtClean="0">
                <a:solidFill>
                  <a:schemeClr val="tx1"/>
                </a:solidFill>
              </a:rPr>
              <a:t> :  </a:t>
            </a:r>
            <a:r>
              <a:rPr lang="zh-TW" altLang="zh-TW" b="1" dirty="0" smtClean="0">
                <a:solidFill>
                  <a:schemeClr val="tx1"/>
                </a:solidFill>
              </a:rPr>
              <a:t>乃指</a:t>
            </a:r>
            <a:r>
              <a:rPr lang="zh-TW" altLang="en-US" b="1" dirty="0" smtClean="0">
                <a:solidFill>
                  <a:schemeClr val="tx1"/>
                </a:solidFill>
              </a:rPr>
              <a:t>要約載明</a:t>
            </a:r>
            <a:r>
              <a:rPr lang="zh-TW" altLang="zh-TW" b="1" dirty="0" smtClean="0">
                <a:solidFill>
                  <a:schemeClr val="tx1"/>
                </a:solidFill>
              </a:rPr>
              <a:t>有效</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期限</a:t>
            </a:r>
            <a:r>
              <a:rPr lang="zh-TW" altLang="en-US" b="1" dirty="0" smtClean="0">
                <a:solidFill>
                  <a:schemeClr val="tx1"/>
                </a:solidFill>
              </a:rPr>
              <a:t>，</a:t>
            </a:r>
            <a:r>
              <a:rPr lang="zh-TW" altLang="zh-TW" b="1" dirty="0">
                <a:solidFill>
                  <a:schemeClr val="tx1"/>
                </a:solidFill>
              </a:rPr>
              <a:t>在該期限內</a:t>
            </a:r>
            <a:r>
              <a:rPr lang="zh-TW" altLang="zh-TW" b="1" dirty="0" smtClean="0">
                <a:solidFill>
                  <a:schemeClr val="tx1"/>
                </a:solidFill>
              </a:rPr>
              <a:t>要</a:t>
            </a:r>
            <a:r>
              <a:rPr lang="zh-TW" altLang="zh-TW" b="1" dirty="0">
                <a:solidFill>
                  <a:schemeClr val="tx1"/>
                </a:solidFill>
              </a:rPr>
              <a:t>約人具有</a:t>
            </a:r>
            <a:r>
              <a:rPr lang="zh-TW" altLang="zh-TW" b="1" dirty="0" smtClean="0">
                <a:solidFill>
                  <a:schemeClr val="tx1"/>
                </a:solidFill>
              </a:rPr>
              <a:t>要約</a:t>
            </a:r>
            <a:r>
              <a:rPr lang="zh-TW" altLang="zh-TW" b="1" dirty="0">
                <a:solidFill>
                  <a:schemeClr val="tx1"/>
                </a:solidFill>
              </a:rPr>
              <a:t>一旦被接受</a:t>
            </a:r>
            <a:r>
              <a:rPr lang="en-US" altLang="zh-TW" b="1" dirty="0">
                <a:solidFill>
                  <a:schemeClr val="tx1"/>
                </a:solidFill>
              </a:rPr>
              <a:t>(</a:t>
            </a:r>
            <a:r>
              <a:rPr lang="zh-TW" altLang="zh-TW" b="1" dirty="0">
                <a:solidFill>
                  <a:schemeClr val="tx1"/>
                </a:solidFill>
              </a:rPr>
              <a:t>承諾</a:t>
            </a:r>
            <a:r>
              <a:rPr lang="en-US" altLang="zh-TW" b="1" dirty="0">
                <a:solidFill>
                  <a:schemeClr val="tx1"/>
                </a:solidFill>
              </a:rPr>
              <a:t>)</a:t>
            </a:r>
            <a:r>
              <a:rPr lang="zh-TW" altLang="zh-TW" b="1" dirty="0">
                <a:solidFill>
                  <a:schemeClr val="tx1"/>
                </a:solidFill>
              </a:rPr>
              <a:t>就</a:t>
            </a:r>
            <a:r>
              <a:rPr lang="zh-TW" altLang="zh-TW" b="1" dirty="0" smtClean="0">
                <a:solidFill>
                  <a:schemeClr val="tx1"/>
                </a:solidFill>
              </a:rPr>
              <a:t>受</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拘束</a:t>
            </a:r>
            <a:r>
              <a:rPr lang="zh-TW" altLang="zh-TW" b="1" dirty="0">
                <a:solidFill>
                  <a:schemeClr val="tx1"/>
                </a:solidFill>
              </a:rPr>
              <a:t>的</a:t>
            </a:r>
            <a:r>
              <a:rPr lang="zh-TW" altLang="zh-TW" b="1" dirty="0" smtClean="0">
                <a:solidFill>
                  <a:schemeClr val="tx1"/>
                </a:solidFill>
              </a:rPr>
              <a:t>意思</a:t>
            </a:r>
            <a:r>
              <a:rPr lang="zh-TW" altLang="en-US" b="1" dirty="0" smtClean="0">
                <a:solidFill>
                  <a:schemeClr val="tx1"/>
                </a:solidFill>
              </a:rPr>
              <a:t>。</a:t>
            </a:r>
            <a:r>
              <a:rPr lang="zh-TW" altLang="zh-TW" b="1" dirty="0" smtClean="0">
                <a:solidFill>
                  <a:schemeClr val="tx1"/>
                </a:solidFill>
              </a:rPr>
              <a:t>否則</a:t>
            </a:r>
            <a:r>
              <a:rPr lang="zh-TW" altLang="zh-TW" b="1" dirty="0">
                <a:solidFill>
                  <a:schemeClr val="tx1"/>
                </a:solidFill>
              </a:rPr>
              <a:t>即為要約</a:t>
            </a:r>
            <a:r>
              <a:rPr lang="zh-TW" altLang="zh-TW" b="1" dirty="0" smtClean="0">
                <a:solidFill>
                  <a:schemeClr val="tx1"/>
                </a:solidFill>
              </a:rPr>
              <a:t>引誘</a:t>
            </a:r>
            <a:r>
              <a:rPr lang="en-US" altLang="zh-TW" b="1" dirty="0">
                <a:solidFill>
                  <a:schemeClr val="tx1"/>
                </a:solidFill>
              </a:rPr>
              <a:t>(Invitation for offer)</a:t>
            </a:r>
            <a:r>
              <a:rPr lang="zh-TW" altLang="zh-TW" b="1" dirty="0" smtClean="0">
                <a:solidFill>
                  <a:schemeClr val="tx1"/>
                </a:solidFill>
              </a:rPr>
              <a:t>。</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a:t>
            </a:r>
            <a:r>
              <a:rPr lang="zh-TW" altLang="zh-TW" b="1" dirty="0">
                <a:solidFill>
                  <a:schemeClr val="tx1"/>
                </a:solidFill>
              </a:rPr>
              <a:t>二</a:t>
            </a:r>
            <a:r>
              <a:rPr lang="en-US" altLang="zh-TW" b="1" dirty="0">
                <a:solidFill>
                  <a:schemeClr val="tx1"/>
                </a:solidFill>
              </a:rPr>
              <a:t>) </a:t>
            </a:r>
            <a:r>
              <a:rPr lang="zh-TW" altLang="zh-TW" b="1" dirty="0">
                <a:solidFill>
                  <a:schemeClr val="tx1"/>
                </a:solidFill>
              </a:rPr>
              <a:t>要約應向特定人</a:t>
            </a:r>
            <a:r>
              <a:rPr lang="en-US" altLang="zh-TW" b="1" dirty="0">
                <a:solidFill>
                  <a:schemeClr val="tx1"/>
                </a:solidFill>
              </a:rPr>
              <a:t>(specific person)</a:t>
            </a:r>
            <a:r>
              <a:rPr lang="zh-TW" altLang="zh-TW" b="1" dirty="0" smtClean="0">
                <a:solidFill>
                  <a:schemeClr val="tx1"/>
                </a:solidFill>
              </a:rPr>
              <a:t>提出</a:t>
            </a:r>
            <a:r>
              <a:rPr lang="en-US" altLang="zh-TW" b="1" dirty="0" smtClean="0">
                <a:solidFill>
                  <a:schemeClr val="tx1"/>
                </a:solidFill>
              </a:rPr>
              <a:t> :  </a:t>
            </a:r>
            <a:r>
              <a:rPr lang="zh-TW" altLang="zh-TW" b="1" dirty="0" smtClean="0">
                <a:solidFill>
                  <a:schemeClr val="tx1"/>
                </a:solidFill>
              </a:rPr>
              <a:t>特定</a:t>
            </a:r>
            <a:r>
              <a:rPr lang="zh-TW" altLang="zh-TW" b="1" dirty="0">
                <a:solidFill>
                  <a:schemeClr val="tx1"/>
                </a:solidFill>
              </a:rPr>
              <a:t>的人可以是</a:t>
            </a:r>
            <a:r>
              <a:rPr lang="zh-TW" altLang="zh-TW" b="1" dirty="0" smtClean="0">
                <a:solidFill>
                  <a:schemeClr val="tx1"/>
                </a:solidFill>
              </a:rPr>
              <a:t>一</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個人</a:t>
            </a:r>
            <a:r>
              <a:rPr lang="zh-TW" altLang="zh-TW" b="1" dirty="0">
                <a:solidFill>
                  <a:schemeClr val="tx1"/>
                </a:solidFill>
              </a:rPr>
              <a:t>也可以是特定的</a:t>
            </a:r>
            <a:r>
              <a:rPr lang="zh-TW" altLang="zh-TW" b="1" dirty="0" smtClean="0">
                <a:solidFill>
                  <a:schemeClr val="tx1"/>
                </a:solidFill>
              </a:rPr>
              <a:t>多數人</a:t>
            </a:r>
            <a:r>
              <a:rPr lang="zh-TW" altLang="en-US" b="1" dirty="0" smtClean="0">
                <a:solidFill>
                  <a:schemeClr val="tx1"/>
                </a:solidFill>
              </a:rPr>
              <a:t>。</a:t>
            </a:r>
            <a:r>
              <a:rPr lang="zh-TW" altLang="zh-TW" b="1" dirty="0" smtClean="0">
                <a:solidFill>
                  <a:schemeClr val="tx1"/>
                </a:solidFill>
              </a:rPr>
              <a:t>但</a:t>
            </a:r>
            <a:r>
              <a:rPr lang="zh-TW" altLang="en-US" b="1" dirty="0" smtClean="0">
                <a:solidFill>
                  <a:schemeClr val="tx1"/>
                </a:solidFill>
              </a:rPr>
              <a:t>，</a:t>
            </a:r>
            <a:r>
              <a:rPr lang="zh-TW" altLang="zh-TW" b="1" dirty="0" smtClean="0">
                <a:solidFill>
                  <a:schemeClr val="tx1"/>
                </a:solidFill>
              </a:rPr>
              <a:t>如果</a:t>
            </a:r>
            <a:r>
              <a:rPr lang="zh-TW" altLang="zh-TW" b="1" dirty="0">
                <a:solidFill>
                  <a:schemeClr val="tx1"/>
                </a:solidFill>
              </a:rPr>
              <a:t>賣方僅對一人有</a:t>
            </a:r>
            <a:r>
              <a:rPr lang="zh-TW" altLang="zh-TW" b="1" dirty="0" smtClean="0">
                <a:solidFill>
                  <a:schemeClr val="tx1"/>
                </a:solidFill>
              </a:rPr>
              <a:t>供</a:t>
            </a:r>
            <a:endParaRPr lang="en-US" altLang="zh-TW" b="1" dirty="0" smtClean="0">
              <a:solidFill>
                <a:schemeClr val="tx1"/>
              </a:solidFill>
            </a:endParaRP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貨能力</a:t>
            </a:r>
            <a:r>
              <a:rPr lang="en-US" altLang="zh-TW" b="1" dirty="0" smtClean="0">
                <a:solidFill>
                  <a:schemeClr val="tx1"/>
                </a:solidFill>
              </a:rPr>
              <a:t>,</a:t>
            </a:r>
            <a:r>
              <a:rPr lang="zh-TW" altLang="zh-TW" b="1" dirty="0">
                <a:solidFill>
                  <a:schemeClr val="tx1"/>
                </a:solidFill>
              </a:rPr>
              <a:t>要註明</a:t>
            </a:r>
            <a:r>
              <a:rPr lang="en-US" altLang="zh-TW" b="1" dirty="0">
                <a:solidFill>
                  <a:schemeClr val="tx1"/>
                </a:solidFill>
              </a:rPr>
              <a:t>[</a:t>
            </a:r>
            <a:r>
              <a:rPr lang="zh-TW" altLang="zh-TW" b="1" dirty="0">
                <a:solidFill>
                  <a:schemeClr val="tx1"/>
                </a:solidFill>
              </a:rPr>
              <a:t>本貨將售予</a:t>
            </a:r>
            <a:r>
              <a:rPr lang="zh-TW" altLang="zh-TW" b="1" dirty="0" smtClean="0">
                <a:solidFill>
                  <a:schemeClr val="tx1"/>
                </a:solidFill>
              </a:rPr>
              <a:t>第一個</a:t>
            </a:r>
            <a:r>
              <a:rPr lang="zh-TW" altLang="zh-TW" b="1" dirty="0">
                <a:solidFill>
                  <a:schemeClr val="tx1"/>
                </a:solidFill>
              </a:rPr>
              <a:t>首先電匯款的人</a:t>
            </a:r>
            <a:r>
              <a:rPr lang="en-US" altLang="zh-TW" b="1" dirty="0">
                <a:solidFill>
                  <a:schemeClr val="tx1"/>
                </a:solidFill>
              </a:rPr>
              <a:t>]</a:t>
            </a:r>
            <a:r>
              <a:rPr lang="zh-TW" altLang="zh-TW" b="1" dirty="0" smtClean="0">
                <a:solidFill>
                  <a:schemeClr val="tx1"/>
                </a:solidFill>
              </a:rPr>
              <a:t>。</a:t>
            </a:r>
            <a:endParaRPr lang="en-US" altLang="zh-TW" b="1" dirty="0" smtClean="0">
              <a:solidFill>
                <a:schemeClr val="tx1"/>
              </a:solidFill>
            </a:endParaRPr>
          </a:p>
          <a:p>
            <a:r>
              <a:rPr lang="en-US" altLang="zh-TW" b="1" dirty="0" smtClean="0">
                <a:solidFill>
                  <a:schemeClr val="tx1"/>
                </a:solidFill>
              </a:rPr>
              <a:t> (</a:t>
            </a:r>
            <a:r>
              <a:rPr lang="zh-TW" altLang="zh-TW" b="1" dirty="0">
                <a:solidFill>
                  <a:schemeClr val="tx1"/>
                </a:solidFill>
              </a:rPr>
              <a:t>三</a:t>
            </a:r>
            <a:r>
              <a:rPr lang="en-US" altLang="zh-TW" b="1" dirty="0" smtClean="0">
                <a:solidFill>
                  <a:schemeClr val="tx1"/>
                </a:solidFill>
              </a:rPr>
              <a:t>) </a:t>
            </a:r>
            <a:r>
              <a:rPr lang="zh-TW" altLang="zh-TW" b="1" dirty="0" smtClean="0">
                <a:solidFill>
                  <a:schemeClr val="tx1"/>
                </a:solidFill>
              </a:rPr>
              <a:t>要</a:t>
            </a:r>
            <a:r>
              <a:rPr lang="zh-TW" altLang="zh-TW" b="1" dirty="0">
                <a:solidFill>
                  <a:schemeClr val="tx1"/>
                </a:solidFill>
              </a:rPr>
              <a:t>約的內容須明確與肯定</a:t>
            </a:r>
            <a:r>
              <a:rPr lang="en-US" altLang="zh-TW" b="1" dirty="0">
                <a:solidFill>
                  <a:schemeClr val="tx1"/>
                </a:solidFill>
              </a:rPr>
              <a:t> :</a:t>
            </a:r>
          </a:p>
          <a:p>
            <a:r>
              <a:rPr lang="en-US" altLang="zh-TW" b="1" dirty="0">
                <a:solidFill>
                  <a:schemeClr val="tx1"/>
                </a:solidFill>
              </a:rPr>
              <a:t>        </a:t>
            </a:r>
            <a:r>
              <a:rPr lang="en-US" altLang="zh-TW" b="1" dirty="0" smtClean="0">
                <a:solidFill>
                  <a:schemeClr val="tx1"/>
                </a:solidFill>
              </a:rPr>
              <a:t>  </a:t>
            </a:r>
            <a:r>
              <a:rPr lang="zh-TW" altLang="zh-TW" b="1" dirty="0" smtClean="0">
                <a:solidFill>
                  <a:schemeClr val="tx1"/>
                </a:solidFill>
              </a:rPr>
              <a:t>要</a:t>
            </a:r>
            <a:r>
              <a:rPr lang="zh-TW" altLang="zh-TW" b="1" dirty="0">
                <a:solidFill>
                  <a:schemeClr val="tx1"/>
                </a:solidFill>
              </a:rPr>
              <a:t>約須表明</a:t>
            </a:r>
            <a:r>
              <a:rPr lang="en-US" altLang="zh-TW" b="1" dirty="0">
                <a:solidFill>
                  <a:schemeClr val="tx1"/>
                </a:solidFill>
              </a:rPr>
              <a:t> (1)</a:t>
            </a:r>
            <a:r>
              <a:rPr lang="zh-TW" altLang="zh-TW" b="1" dirty="0">
                <a:solidFill>
                  <a:schemeClr val="tx1"/>
                </a:solidFill>
              </a:rPr>
              <a:t> 貨物的名稱</a:t>
            </a:r>
            <a:r>
              <a:rPr lang="zh-TW" altLang="en-US" b="1" dirty="0">
                <a:solidFill>
                  <a:schemeClr val="tx1"/>
                </a:solidFill>
              </a:rPr>
              <a:t>、</a:t>
            </a:r>
            <a:r>
              <a:rPr lang="en-US" altLang="zh-TW" b="1" dirty="0">
                <a:solidFill>
                  <a:schemeClr val="tx1"/>
                </a:solidFill>
              </a:rPr>
              <a:t>  (2)</a:t>
            </a:r>
            <a:r>
              <a:rPr lang="zh-TW" altLang="zh-TW" b="1" dirty="0">
                <a:solidFill>
                  <a:schemeClr val="tx1"/>
                </a:solidFill>
              </a:rPr>
              <a:t> 數量</a:t>
            </a:r>
            <a:r>
              <a:rPr lang="en-US" altLang="zh-TW" b="1" dirty="0">
                <a:solidFill>
                  <a:schemeClr val="tx1"/>
                </a:solidFill>
              </a:rPr>
              <a:t> </a:t>
            </a:r>
            <a:r>
              <a:rPr lang="zh-TW" altLang="en-US" b="1" dirty="0">
                <a:solidFill>
                  <a:schemeClr val="tx1"/>
                </a:solidFill>
              </a:rPr>
              <a:t>、</a:t>
            </a:r>
            <a:r>
              <a:rPr lang="en-US" altLang="zh-TW" b="1" dirty="0">
                <a:solidFill>
                  <a:schemeClr val="tx1"/>
                </a:solidFill>
              </a:rPr>
              <a:t>(3)</a:t>
            </a:r>
            <a:r>
              <a:rPr lang="zh-TW" altLang="zh-TW" b="1" dirty="0">
                <a:solidFill>
                  <a:schemeClr val="tx1"/>
                </a:solidFill>
              </a:rPr>
              <a:t> 價格。</a:t>
            </a:r>
          </a:p>
          <a:p>
            <a:endParaRPr lang="zh-TW" altLang="zh-TW" b="1" dirty="0">
              <a:solidFill>
                <a:schemeClr val="tx1"/>
              </a:solidFill>
            </a:endParaRPr>
          </a:p>
        </p:txBody>
      </p:sp>
    </p:spTree>
    <p:extLst>
      <p:ext uri="{BB962C8B-B14F-4D97-AF65-F5344CB8AC3E}">
        <p14:creationId xmlns:p14="http://schemas.microsoft.com/office/powerpoint/2010/main" val="334994409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692696"/>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b="1" dirty="0" smtClean="0"/>
              <a:t>         </a:t>
            </a:r>
            <a:r>
              <a:rPr lang="zh-TW" altLang="zh-TW" b="1" dirty="0" smtClean="0"/>
              <a:t>第</a:t>
            </a:r>
            <a:r>
              <a:rPr lang="zh-TW" altLang="en-US" b="1" dirty="0" smtClean="0"/>
              <a:t>一</a:t>
            </a:r>
            <a:r>
              <a:rPr lang="zh-TW" altLang="zh-TW" b="1" dirty="0" smtClean="0"/>
              <a:t>節</a:t>
            </a:r>
            <a:r>
              <a:rPr lang="zh-TW" altLang="zh-TW" b="1" dirty="0"/>
              <a:t>　</a:t>
            </a:r>
            <a:r>
              <a:rPr lang="zh-TW" altLang="zh-TW" b="1" dirty="0">
                <a:solidFill>
                  <a:schemeClr val="tx1"/>
                </a:solidFill>
              </a:rPr>
              <a:t>要</a:t>
            </a:r>
            <a:r>
              <a:rPr lang="zh-TW" altLang="zh-TW" b="1" dirty="0" smtClean="0">
                <a:solidFill>
                  <a:schemeClr val="tx1"/>
                </a:solidFill>
              </a:rPr>
              <a:t>約</a:t>
            </a:r>
            <a:r>
              <a:rPr lang="en-US" altLang="zh-TW" b="1" dirty="0" smtClean="0">
                <a:solidFill>
                  <a:schemeClr val="tx1"/>
                </a:solidFill>
              </a:rPr>
              <a:t> (</a:t>
            </a:r>
            <a:r>
              <a:rPr lang="zh-TW" altLang="zh-TW" b="1" dirty="0" smtClean="0">
                <a:solidFill>
                  <a:schemeClr val="tx1"/>
                </a:solidFill>
              </a:rPr>
              <a:t>契約</a:t>
            </a:r>
            <a:r>
              <a:rPr lang="zh-TW" altLang="zh-TW" b="1" dirty="0">
                <a:solidFill>
                  <a:schemeClr val="tx1"/>
                </a:solidFill>
              </a:rPr>
              <a:t>成立要件之</a:t>
            </a:r>
            <a:r>
              <a:rPr lang="zh-TW" altLang="zh-TW" b="1" dirty="0" smtClean="0">
                <a:solidFill>
                  <a:schemeClr val="tx1"/>
                </a:solidFill>
              </a:rPr>
              <a:t>一</a:t>
            </a:r>
            <a:r>
              <a:rPr lang="en-US" altLang="zh-TW" b="1" dirty="0" smtClean="0">
                <a:solidFill>
                  <a:schemeClr val="tx1"/>
                </a:solidFill>
              </a:rPr>
              <a:t>)</a:t>
            </a:r>
            <a:br>
              <a:rPr lang="en-US" altLang="zh-TW" b="1" dirty="0" smtClean="0">
                <a:solidFill>
                  <a:schemeClr val="tx1"/>
                </a:solidFill>
              </a:rPr>
            </a:br>
            <a:r>
              <a:rPr lang="en-US" altLang="zh-TW" b="1" dirty="0" smtClean="0">
                <a:solidFill>
                  <a:schemeClr val="tx1"/>
                </a:solidFill>
              </a:rPr>
              <a:t>                 </a:t>
            </a:r>
            <a:endParaRPr lang="en-US" altLang="zh-TW" b="1" dirty="0">
              <a:solidFill>
                <a:schemeClr val="tx1"/>
              </a:solidFill>
            </a:endParaRPr>
          </a:p>
        </p:txBody>
      </p:sp>
      <p:sp>
        <p:nvSpPr>
          <p:cNvPr id="3" name="文字版面配置區 2"/>
          <p:cNvSpPr>
            <a:spLocks noGrp="1"/>
          </p:cNvSpPr>
          <p:nvPr>
            <p:ph type="body" idx="1"/>
          </p:nvPr>
        </p:nvSpPr>
        <p:spPr>
          <a:xfrm>
            <a:off x="539552" y="2564904"/>
            <a:ext cx="8712968" cy="961256"/>
          </a:xfrm>
        </p:spPr>
        <p:txBody>
          <a:bodyPr>
            <a:noAutofit/>
          </a:bodyPr>
          <a:lstStyle/>
          <a:p>
            <a:r>
              <a:rPr lang="zh-TW" altLang="zh-TW" sz="2200" b="1" dirty="0">
                <a:solidFill>
                  <a:schemeClr val="tx1"/>
                </a:solidFill>
              </a:rPr>
              <a:t>三、要</a:t>
            </a:r>
            <a:r>
              <a:rPr lang="zh-TW" altLang="zh-TW" sz="2200" b="1" dirty="0" smtClean="0">
                <a:solidFill>
                  <a:schemeClr val="tx1"/>
                </a:solidFill>
              </a:rPr>
              <a:t>約的生效</a:t>
            </a:r>
            <a:endParaRPr lang="en-US" altLang="zh-TW" sz="2200" b="1" dirty="0" smtClean="0">
              <a:solidFill>
                <a:schemeClr val="tx1"/>
              </a:solidFill>
            </a:endParaRPr>
          </a:p>
          <a:p>
            <a:r>
              <a:rPr lang="en-US" altLang="zh-TW" sz="2200" b="1" dirty="0">
                <a:solidFill>
                  <a:schemeClr val="tx1"/>
                </a:solidFill>
              </a:rPr>
              <a:t> </a:t>
            </a:r>
            <a:r>
              <a:rPr lang="en-US" altLang="zh-TW" sz="2200" b="1" dirty="0" smtClean="0">
                <a:solidFill>
                  <a:schemeClr val="tx1"/>
                </a:solidFill>
              </a:rPr>
              <a:t>    (</a:t>
            </a:r>
            <a:r>
              <a:rPr lang="zh-TW" altLang="en-US" sz="2200" b="1" dirty="0" smtClean="0">
                <a:solidFill>
                  <a:schemeClr val="tx1"/>
                </a:solidFill>
              </a:rPr>
              <a:t>一</a:t>
            </a:r>
            <a:r>
              <a:rPr lang="en-US" altLang="zh-TW" sz="2200" b="1" dirty="0" smtClean="0">
                <a:solidFill>
                  <a:schemeClr val="tx1"/>
                </a:solidFill>
              </a:rPr>
              <a:t>)</a:t>
            </a:r>
            <a:r>
              <a:rPr lang="zh-TW" altLang="zh-TW" sz="2200" b="1" dirty="0">
                <a:solidFill>
                  <a:schemeClr val="tx1"/>
                </a:solidFill>
              </a:rPr>
              <a:t>非對話意思</a:t>
            </a:r>
            <a:r>
              <a:rPr lang="zh-TW" altLang="zh-TW" sz="2200" b="1" dirty="0" smtClean="0">
                <a:solidFill>
                  <a:schemeClr val="tx1"/>
                </a:solidFill>
              </a:rPr>
              <a:t>表示</a:t>
            </a:r>
            <a:r>
              <a:rPr lang="en-US" altLang="zh-TW" sz="2200" b="1" dirty="0" smtClean="0">
                <a:solidFill>
                  <a:schemeClr val="tx1"/>
                </a:solidFill>
              </a:rPr>
              <a:t> : </a:t>
            </a:r>
            <a:r>
              <a:rPr lang="zh-TW" altLang="en-US" sz="2200" b="1" dirty="0" smtClean="0">
                <a:solidFill>
                  <a:schemeClr val="tx1"/>
                </a:solidFill>
              </a:rPr>
              <a:t>採送達主義</a:t>
            </a:r>
            <a:endParaRPr lang="en-US" altLang="zh-TW" sz="2200" b="1" dirty="0" smtClean="0">
              <a:solidFill>
                <a:schemeClr val="tx1"/>
              </a:solidFill>
            </a:endParaRPr>
          </a:p>
          <a:p>
            <a:r>
              <a:rPr lang="en-US" altLang="zh-TW" sz="2200" b="1" dirty="0">
                <a:solidFill>
                  <a:schemeClr val="tx1"/>
                </a:solidFill>
              </a:rPr>
              <a:t> </a:t>
            </a:r>
            <a:r>
              <a:rPr lang="en-US" altLang="zh-TW" sz="2200" b="1" dirty="0" smtClean="0">
                <a:solidFill>
                  <a:schemeClr val="tx1"/>
                </a:solidFill>
              </a:rPr>
              <a:t>            1</a:t>
            </a:r>
            <a:r>
              <a:rPr lang="zh-TW" altLang="en-US" sz="2200" b="1" dirty="0" smtClean="0">
                <a:solidFill>
                  <a:schemeClr val="tx1"/>
                </a:solidFill>
              </a:rPr>
              <a:t>、</a:t>
            </a:r>
            <a:r>
              <a:rPr lang="en-US" altLang="zh-TW" sz="2200" b="1" dirty="0" smtClean="0">
                <a:solidFill>
                  <a:schemeClr val="tx1"/>
                </a:solidFill>
              </a:rPr>
              <a:t>CISG</a:t>
            </a:r>
            <a:r>
              <a:rPr lang="zh-TW" altLang="zh-TW" sz="2200" b="1" dirty="0" smtClean="0">
                <a:solidFill>
                  <a:schemeClr val="tx1"/>
                </a:solidFill>
              </a:rPr>
              <a:t>第</a:t>
            </a:r>
            <a:r>
              <a:rPr lang="en-US" altLang="zh-TW" sz="2200" b="1" dirty="0" smtClean="0">
                <a:solidFill>
                  <a:schemeClr val="tx1"/>
                </a:solidFill>
              </a:rPr>
              <a:t>15</a:t>
            </a:r>
            <a:r>
              <a:rPr lang="zh-TW" altLang="zh-TW" sz="2200" b="1" dirty="0" smtClean="0">
                <a:solidFill>
                  <a:schemeClr val="tx1"/>
                </a:solidFill>
              </a:rPr>
              <a:t>條規定</a:t>
            </a:r>
            <a:r>
              <a:rPr lang="zh-TW" altLang="zh-TW" sz="2200" b="1" dirty="0">
                <a:solidFill>
                  <a:schemeClr val="tx1"/>
                </a:solidFill>
              </a:rPr>
              <a:t>：「要約於送達被要約人時生效。」</a:t>
            </a:r>
            <a:r>
              <a:rPr lang="en-US" altLang="zh-TW" sz="2200" b="1" dirty="0" smtClean="0">
                <a:solidFill>
                  <a:schemeClr val="tx1"/>
                </a:solidFill>
              </a:rPr>
              <a:t> </a:t>
            </a:r>
          </a:p>
          <a:p>
            <a:r>
              <a:rPr lang="en-US" altLang="zh-TW" sz="2200" b="1" dirty="0">
                <a:solidFill>
                  <a:schemeClr val="tx1"/>
                </a:solidFill>
              </a:rPr>
              <a:t> </a:t>
            </a:r>
            <a:r>
              <a:rPr lang="en-US" altLang="zh-TW" sz="2200" b="1" dirty="0" smtClean="0">
                <a:solidFill>
                  <a:schemeClr val="tx1"/>
                </a:solidFill>
              </a:rPr>
              <a:t>            2</a:t>
            </a:r>
            <a:r>
              <a:rPr lang="zh-TW" altLang="en-US" sz="2200" b="1" dirty="0" smtClean="0">
                <a:solidFill>
                  <a:schemeClr val="tx1"/>
                </a:solidFill>
              </a:rPr>
              <a:t>、</a:t>
            </a:r>
            <a:r>
              <a:rPr lang="zh-TW" altLang="zh-TW" sz="2200" b="1" dirty="0">
                <a:solidFill>
                  <a:schemeClr val="tx1"/>
                </a:solidFill>
              </a:rPr>
              <a:t>我民法</a:t>
            </a:r>
            <a:r>
              <a:rPr lang="zh-TW" altLang="zh-TW" sz="2200" b="1" dirty="0" smtClean="0">
                <a:solidFill>
                  <a:schemeClr val="tx1"/>
                </a:solidFill>
              </a:rPr>
              <a:t>第</a:t>
            </a:r>
            <a:r>
              <a:rPr lang="en-US" altLang="zh-TW" sz="2200" b="1" dirty="0" smtClean="0">
                <a:solidFill>
                  <a:schemeClr val="tx1"/>
                </a:solidFill>
              </a:rPr>
              <a:t>95</a:t>
            </a:r>
            <a:r>
              <a:rPr lang="zh-TW" altLang="zh-TW" sz="2200" b="1" dirty="0" smtClean="0">
                <a:solidFill>
                  <a:schemeClr val="tx1"/>
                </a:solidFill>
              </a:rPr>
              <a:t>條：</a:t>
            </a:r>
            <a:r>
              <a:rPr lang="zh-TW" altLang="zh-TW" sz="2200" b="1" dirty="0">
                <a:solidFill>
                  <a:schemeClr val="tx1"/>
                </a:solidFill>
              </a:rPr>
              <a:t>「非對話而為意思表示者，其意思</a:t>
            </a:r>
            <a:r>
              <a:rPr lang="zh-TW" altLang="zh-TW" sz="2200" b="1" dirty="0" smtClean="0">
                <a:solidFill>
                  <a:schemeClr val="tx1"/>
                </a:solidFill>
              </a:rPr>
              <a:t>表</a:t>
            </a:r>
            <a:endParaRPr lang="en-US" altLang="zh-TW" sz="2200" b="1" dirty="0" smtClean="0">
              <a:solidFill>
                <a:schemeClr val="tx1"/>
              </a:solidFill>
            </a:endParaRPr>
          </a:p>
          <a:p>
            <a:r>
              <a:rPr lang="en-US" altLang="zh-TW" sz="2200" b="1" dirty="0">
                <a:solidFill>
                  <a:schemeClr val="tx1"/>
                </a:solidFill>
              </a:rPr>
              <a:t> </a:t>
            </a:r>
            <a:r>
              <a:rPr lang="en-US" altLang="zh-TW" sz="2200" b="1" dirty="0" smtClean="0">
                <a:solidFill>
                  <a:schemeClr val="tx1"/>
                </a:solidFill>
              </a:rPr>
              <a:t>                  </a:t>
            </a:r>
            <a:r>
              <a:rPr lang="zh-TW" altLang="zh-TW" sz="2200" b="1" dirty="0" smtClean="0">
                <a:solidFill>
                  <a:schemeClr val="tx1"/>
                </a:solidFill>
              </a:rPr>
              <a:t>示</a:t>
            </a:r>
            <a:r>
              <a:rPr lang="zh-TW" altLang="zh-TW" sz="2200" b="1" dirty="0">
                <a:solidFill>
                  <a:schemeClr val="tx1"/>
                </a:solidFill>
              </a:rPr>
              <a:t>，以通知到達相對人時，發生效力。」</a:t>
            </a:r>
            <a:r>
              <a:rPr lang="en-US" altLang="zh-TW" sz="2200" b="1" dirty="0" smtClean="0">
                <a:solidFill>
                  <a:schemeClr val="tx1"/>
                </a:solidFill>
              </a:rPr>
              <a:t>    </a:t>
            </a:r>
          </a:p>
          <a:p>
            <a:r>
              <a:rPr lang="en-US" altLang="zh-TW" sz="2200" b="1" dirty="0" smtClean="0">
                <a:solidFill>
                  <a:schemeClr val="tx1"/>
                </a:solidFill>
              </a:rPr>
              <a:t>     (</a:t>
            </a:r>
            <a:r>
              <a:rPr lang="zh-TW" altLang="en-US" sz="2200" b="1" dirty="0" smtClean="0">
                <a:solidFill>
                  <a:schemeClr val="tx1"/>
                </a:solidFill>
              </a:rPr>
              <a:t>二</a:t>
            </a:r>
            <a:r>
              <a:rPr lang="en-US" altLang="zh-TW" sz="2200" b="1" dirty="0" smtClean="0">
                <a:solidFill>
                  <a:schemeClr val="tx1"/>
                </a:solidFill>
              </a:rPr>
              <a:t>)</a:t>
            </a:r>
            <a:r>
              <a:rPr lang="zh-TW" altLang="zh-TW" sz="2200" b="1" dirty="0">
                <a:solidFill>
                  <a:schemeClr val="tx1"/>
                </a:solidFill>
              </a:rPr>
              <a:t>對話意思</a:t>
            </a:r>
            <a:r>
              <a:rPr lang="zh-TW" altLang="zh-TW" sz="2200" b="1" dirty="0" smtClean="0">
                <a:solidFill>
                  <a:schemeClr val="tx1"/>
                </a:solidFill>
              </a:rPr>
              <a:t>表示</a:t>
            </a:r>
            <a:r>
              <a:rPr lang="en-US" altLang="zh-TW" sz="2200" b="1" dirty="0" smtClean="0">
                <a:solidFill>
                  <a:schemeClr val="tx1"/>
                </a:solidFill>
              </a:rPr>
              <a:t> : </a:t>
            </a:r>
            <a:r>
              <a:rPr lang="zh-TW" altLang="en-US" sz="2200" b="1" dirty="0" smtClean="0">
                <a:solidFill>
                  <a:schemeClr val="tx1"/>
                </a:solidFill>
              </a:rPr>
              <a:t>採了解主義</a:t>
            </a:r>
            <a:endParaRPr lang="en-US" altLang="zh-TW" sz="2200" b="1" dirty="0" smtClean="0">
              <a:solidFill>
                <a:schemeClr val="tx1"/>
              </a:solidFill>
            </a:endParaRPr>
          </a:p>
          <a:p>
            <a:r>
              <a:rPr lang="en-US" altLang="zh-TW" sz="2200" b="1" dirty="0" smtClean="0">
                <a:solidFill>
                  <a:schemeClr val="tx1"/>
                </a:solidFill>
              </a:rPr>
              <a:t>             1</a:t>
            </a:r>
            <a:r>
              <a:rPr lang="zh-TW" altLang="en-US" sz="2200" b="1" dirty="0" smtClean="0">
                <a:solidFill>
                  <a:schemeClr val="tx1"/>
                </a:solidFill>
              </a:rPr>
              <a:t>、</a:t>
            </a:r>
            <a:r>
              <a:rPr lang="en-US" altLang="zh-TW" sz="2200" b="1" dirty="0" smtClean="0">
                <a:solidFill>
                  <a:schemeClr val="tx1"/>
                </a:solidFill>
              </a:rPr>
              <a:t>CISG</a:t>
            </a:r>
            <a:r>
              <a:rPr lang="zh-TW" altLang="zh-TW" sz="2200" b="1" dirty="0" smtClean="0">
                <a:solidFill>
                  <a:schemeClr val="tx1"/>
                </a:solidFill>
              </a:rPr>
              <a:t>第</a:t>
            </a:r>
            <a:r>
              <a:rPr lang="en-US" altLang="zh-TW" sz="2200" b="1" dirty="0" smtClean="0">
                <a:solidFill>
                  <a:schemeClr val="tx1"/>
                </a:solidFill>
              </a:rPr>
              <a:t>18</a:t>
            </a:r>
            <a:r>
              <a:rPr lang="zh-TW" altLang="zh-TW" sz="2200" b="1" dirty="0" smtClean="0">
                <a:solidFill>
                  <a:schemeClr val="tx1"/>
                </a:solidFill>
              </a:rPr>
              <a:t>：「</a:t>
            </a:r>
            <a:r>
              <a:rPr lang="zh-TW" altLang="zh-TW" sz="2200" b="1" dirty="0">
                <a:solidFill>
                  <a:schemeClr val="tx1"/>
                </a:solidFill>
              </a:rPr>
              <a:t>對口頭要約必須立即接受，但情況另</a:t>
            </a:r>
            <a:r>
              <a:rPr lang="zh-TW" altLang="zh-TW" sz="2200" b="1" dirty="0" smtClean="0">
                <a:solidFill>
                  <a:schemeClr val="tx1"/>
                </a:solidFill>
              </a:rPr>
              <a:t>有</a:t>
            </a:r>
            <a:endParaRPr lang="en-US" altLang="zh-TW" sz="2200" b="1" dirty="0" smtClean="0">
              <a:solidFill>
                <a:schemeClr val="tx1"/>
              </a:solidFill>
            </a:endParaRPr>
          </a:p>
          <a:p>
            <a:r>
              <a:rPr lang="en-US" altLang="zh-TW" sz="2200" b="1" dirty="0">
                <a:solidFill>
                  <a:schemeClr val="tx1"/>
                </a:solidFill>
              </a:rPr>
              <a:t> </a:t>
            </a:r>
            <a:r>
              <a:rPr lang="en-US" altLang="zh-TW" sz="2200" b="1" dirty="0" smtClean="0">
                <a:solidFill>
                  <a:schemeClr val="tx1"/>
                </a:solidFill>
              </a:rPr>
              <a:t>                  </a:t>
            </a:r>
            <a:r>
              <a:rPr lang="zh-TW" altLang="zh-TW" sz="2200" b="1" dirty="0" smtClean="0">
                <a:solidFill>
                  <a:schemeClr val="tx1"/>
                </a:solidFill>
              </a:rPr>
              <a:t>所示</a:t>
            </a:r>
            <a:r>
              <a:rPr lang="zh-TW" altLang="zh-TW" sz="2200" b="1" dirty="0">
                <a:solidFill>
                  <a:schemeClr val="tx1"/>
                </a:solidFill>
              </a:rPr>
              <a:t>者不在此限。</a:t>
            </a:r>
            <a:r>
              <a:rPr lang="zh-TW" altLang="zh-TW" sz="2200" b="1" dirty="0" smtClean="0">
                <a:solidFill>
                  <a:schemeClr val="tx1"/>
                </a:solidFill>
              </a:rPr>
              <a:t>」</a:t>
            </a:r>
            <a:endParaRPr lang="en-US" altLang="zh-TW" sz="2200" b="1" dirty="0" smtClean="0">
              <a:solidFill>
                <a:schemeClr val="tx1"/>
              </a:solidFill>
            </a:endParaRPr>
          </a:p>
          <a:p>
            <a:r>
              <a:rPr lang="en-US" altLang="zh-TW" sz="2200" b="1" dirty="0" smtClean="0">
                <a:solidFill>
                  <a:schemeClr val="tx1"/>
                </a:solidFill>
              </a:rPr>
              <a:t>             2</a:t>
            </a:r>
            <a:r>
              <a:rPr lang="zh-TW" altLang="en-US" sz="2200" b="1" dirty="0" smtClean="0">
                <a:solidFill>
                  <a:schemeClr val="tx1"/>
                </a:solidFill>
              </a:rPr>
              <a:t>、</a:t>
            </a:r>
            <a:r>
              <a:rPr lang="zh-TW" altLang="zh-TW" sz="2200" b="1" dirty="0" smtClean="0">
                <a:solidFill>
                  <a:schemeClr val="tx1"/>
                </a:solidFill>
              </a:rPr>
              <a:t>我國</a:t>
            </a:r>
            <a:r>
              <a:rPr lang="zh-TW" altLang="zh-TW" sz="2200" b="1" dirty="0">
                <a:solidFill>
                  <a:schemeClr val="tx1"/>
                </a:solidFill>
              </a:rPr>
              <a:t>民法</a:t>
            </a:r>
            <a:r>
              <a:rPr lang="zh-TW" altLang="zh-TW" sz="2200" b="1" dirty="0" smtClean="0">
                <a:solidFill>
                  <a:schemeClr val="tx1"/>
                </a:solidFill>
              </a:rPr>
              <a:t>第</a:t>
            </a:r>
            <a:r>
              <a:rPr lang="en-US" altLang="zh-TW" sz="2200" b="1" dirty="0" smtClean="0">
                <a:solidFill>
                  <a:schemeClr val="tx1"/>
                </a:solidFill>
              </a:rPr>
              <a:t>156</a:t>
            </a:r>
            <a:r>
              <a:rPr lang="zh-TW" altLang="zh-TW" sz="2200" b="1" dirty="0" smtClean="0">
                <a:solidFill>
                  <a:schemeClr val="tx1"/>
                </a:solidFill>
              </a:rPr>
              <a:t>條</a:t>
            </a:r>
            <a:r>
              <a:rPr lang="zh-TW" altLang="zh-TW" sz="2200" b="1" dirty="0">
                <a:solidFill>
                  <a:schemeClr val="tx1"/>
                </a:solidFill>
              </a:rPr>
              <a:t>：「對話為要約者，非立時承諾，</a:t>
            </a:r>
            <a:r>
              <a:rPr lang="zh-TW" altLang="zh-TW" sz="2200" b="1" dirty="0" smtClean="0">
                <a:solidFill>
                  <a:schemeClr val="tx1"/>
                </a:solidFill>
              </a:rPr>
              <a:t>即</a:t>
            </a:r>
            <a:endParaRPr lang="en-US" altLang="zh-TW" sz="2200" b="1" dirty="0" smtClean="0">
              <a:solidFill>
                <a:schemeClr val="tx1"/>
              </a:solidFill>
            </a:endParaRPr>
          </a:p>
          <a:p>
            <a:r>
              <a:rPr lang="en-US" altLang="zh-TW" sz="2200" b="1" dirty="0">
                <a:solidFill>
                  <a:schemeClr val="tx1"/>
                </a:solidFill>
              </a:rPr>
              <a:t> </a:t>
            </a:r>
            <a:r>
              <a:rPr lang="en-US" altLang="zh-TW" sz="2200" b="1" dirty="0" smtClean="0">
                <a:solidFill>
                  <a:schemeClr val="tx1"/>
                </a:solidFill>
              </a:rPr>
              <a:t>                  </a:t>
            </a:r>
            <a:r>
              <a:rPr lang="zh-TW" altLang="zh-TW" sz="2200" b="1" dirty="0" smtClean="0">
                <a:solidFill>
                  <a:schemeClr val="tx1"/>
                </a:solidFill>
              </a:rPr>
              <a:t>失</a:t>
            </a:r>
            <a:r>
              <a:rPr lang="zh-TW" altLang="zh-TW" sz="2200" b="1" dirty="0">
                <a:solidFill>
                  <a:schemeClr val="tx1"/>
                </a:solidFill>
              </a:rPr>
              <a:t>其拘束力。</a:t>
            </a:r>
            <a:r>
              <a:rPr lang="zh-TW" altLang="zh-TW" sz="2200" dirty="0"/>
              <a:t>」</a:t>
            </a:r>
            <a:endParaRPr lang="zh-TW" altLang="zh-TW" sz="2200" b="1" dirty="0">
              <a:solidFill>
                <a:schemeClr val="tx1"/>
              </a:solidFill>
            </a:endParaRPr>
          </a:p>
        </p:txBody>
      </p:sp>
    </p:spTree>
    <p:extLst>
      <p:ext uri="{BB962C8B-B14F-4D97-AF65-F5344CB8AC3E}">
        <p14:creationId xmlns:p14="http://schemas.microsoft.com/office/powerpoint/2010/main" val="334994409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692696"/>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b="1" dirty="0" smtClean="0"/>
              <a:t>         </a:t>
            </a:r>
            <a:r>
              <a:rPr lang="zh-TW" altLang="zh-TW" b="1" dirty="0" smtClean="0"/>
              <a:t>第</a:t>
            </a:r>
            <a:r>
              <a:rPr lang="zh-TW" altLang="en-US" b="1" dirty="0" smtClean="0"/>
              <a:t>一</a:t>
            </a:r>
            <a:r>
              <a:rPr lang="zh-TW" altLang="zh-TW" b="1" dirty="0" smtClean="0"/>
              <a:t>節</a:t>
            </a:r>
            <a:r>
              <a:rPr lang="zh-TW" altLang="zh-TW" b="1" dirty="0"/>
              <a:t>　</a:t>
            </a:r>
            <a:r>
              <a:rPr lang="zh-TW" altLang="zh-TW" b="1" dirty="0">
                <a:solidFill>
                  <a:schemeClr val="tx1"/>
                </a:solidFill>
              </a:rPr>
              <a:t>要</a:t>
            </a:r>
            <a:r>
              <a:rPr lang="zh-TW" altLang="zh-TW" b="1" dirty="0" smtClean="0">
                <a:solidFill>
                  <a:schemeClr val="tx1"/>
                </a:solidFill>
              </a:rPr>
              <a:t>約</a:t>
            </a:r>
            <a:r>
              <a:rPr lang="en-US" altLang="zh-TW" b="1" dirty="0" smtClean="0">
                <a:solidFill>
                  <a:schemeClr val="tx1"/>
                </a:solidFill>
              </a:rPr>
              <a:t> (</a:t>
            </a:r>
            <a:r>
              <a:rPr lang="zh-TW" altLang="zh-TW" b="1" dirty="0" smtClean="0">
                <a:solidFill>
                  <a:schemeClr val="tx1"/>
                </a:solidFill>
              </a:rPr>
              <a:t>契約</a:t>
            </a:r>
            <a:r>
              <a:rPr lang="zh-TW" altLang="zh-TW" b="1" dirty="0">
                <a:solidFill>
                  <a:schemeClr val="tx1"/>
                </a:solidFill>
              </a:rPr>
              <a:t>成立要件之</a:t>
            </a:r>
            <a:r>
              <a:rPr lang="zh-TW" altLang="zh-TW" b="1" dirty="0" smtClean="0">
                <a:solidFill>
                  <a:schemeClr val="tx1"/>
                </a:solidFill>
              </a:rPr>
              <a:t>一</a:t>
            </a:r>
            <a:r>
              <a:rPr lang="en-US" altLang="zh-TW" b="1" dirty="0" smtClean="0">
                <a:solidFill>
                  <a:schemeClr val="tx1"/>
                </a:solidFill>
              </a:rPr>
              <a:t>)</a:t>
            </a:r>
            <a:br>
              <a:rPr lang="en-US" altLang="zh-TW" b="1" dirty="0" smtClean="0">
                <a:solidFill>
                  <a:schemeClr val="tx1"/>
                </a:solidFill>
              </a:rPr>
            </a:br>
            <a:r>
              <a:rPr lang="en-US" altLang="zh-TW" b="1" dirty="0" smtClean="0">
                <a:solidFill>
                  <a:schemeClr val="tx1"/>
                </a:solidFill>
              </a:rPr>
              <a:t>                 </a:t>
            </a:r>
            <a:endParaRPr lang="en-US" altLang="zh-TW" b="1" dirty="0">
              <a:solidFill>
                <a:schemeClr val="tx1"/>
              </a:solidFill>
            </a:endParaRPr>
          </a:p>
        </p:txBody>
      </p:sp>
      <p:sp>
        <p:nvSpPr>
          <p:cNvPr id="3" name="文字版面配置區 2"/>
          <p:cNvSpPr>
            <a:spLocks noGrp="1"/>
          </p:cNvSpPr>
          <p:nvPr>
            <p:ph type="body" idx="1"/>
          </p:nvPr>
        </p:nvSpPr>
        <p:spPr>
          <a:xfrm>
            <a:off x="251520" y="2492896"/>
            <a:ext cx="8712968" cy="961256"/>
          </a:xfrm>
        </p:spPr>
        <p:txBody>
          <a:bodyPr>
            <a:noAutofit/>
          </a:bodyPr>
          <a:lstStyle/>
          <a:p>
            <a:r>
              <a:rPr lang="zh-TW" altLang="zh-TW" sz="2600" b="1" dirty="0">
                <a:solidFill>
                  <a:schemeClr val="tx1"/>
                </a:solidFill>
              </a:rPr>
              <a:t>三、要</a:t>
            </a:r>
            <a:r>
              <a:rPr lang="zh-TW" altLang="zh-TW" sz="2600" b="1" dirty="0" smtClean="0">
                <a:solidFill>
                  <a:schemeClr val="tx1"/>
                </a:solidFill>
              </a:rPr>
              <a:t>約的生效</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zh-TW" altLang="en-US" sz="2600" b="1" dirty="0" smtClean="0">
                <a:solidFill>
                  <a:schemeClr val="tx1"/>
                </a:solidFill>
              </a:rPr>
              <a:t>三</a:t>
            </a:r>
            <a:r>
              <a:rPr lang="en-US" altLang="zh-TW" sz="2600" b="1" dirty="0" smtClean="0">
                <a:solidFill>
                  <a:schemeClr val="tx1"/>
                </a:solidFill>
              </a:rPr>
              <a:t>)</a:t>
            </a:r>
            <a:r>
              <a:rPr lang="en-US" altLang="zh-TW" sz="2600" b="1" dirty="0">
                <a:solidFill>
                  <a:schemeClr val="tx1"/>
                </a:solidFill>
              </a:rPr>
              <a:t> CISG</a:t>
            </a:r>
            <a:r>
              <a:rPr lang="zh-TW" altLang="zh-TW" sz="2600" b="1" dirty="0">
                <a:solidFill>
                  <a:schemeClr val="tx1"/>
                </a:solidFill>
              </a:rPr>
              <a:t>就要約之成立、撤回、撤銷及承諾等係</a:t>
            </a:r>
            <a:r>
              <a:rPr lang="zh-TW" altLang="zh-TW" sz="2600" b="1" dirty="0" smtClean="0">
                <a:solidFill>
                  <a:schemeClr val="tx1"/>
                </a:solidFill>
              </a:rPr>
              <a:t>採</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zh-TW" altLang="zh-TW" sz="2600" b="1" dirty="0" smtClean="0">
                <a:solidFill>
                  <a:schemeClr val="tx1"/>
                </a:solidFill>
              </a:rPr>
              <a:t>到達主義</a:t>
            </a:r>
            <a:r>
              <a:rPr lang="en-US" altLang="zh-TW" sz="2600" b="1" dirty="0" smtClean="0">
                <a:solidFill>
                  <a:schemeClr val="tx1"/>
                </a:solidFill>
              </a:rPr>
              <a:t> :  </a:t>
            </a:r>
            <a:r>
              <a:rPr lang="zh-TW" altLang="zh-TW" sz="2600" b="1" dirty="0" smtClean="0">
                <a:solidFill>
                  <a:schemeClr val="tx1"/>
                </a:solidFill>
              </a:rPr>
              <a:t>郵寄</a:t>
            </a:r>
            <a:r>
              <a:rPr lang="zh-TW" altLang="zh-TW" sz="2600" b="1" dirty="0">
                <a:solidFill>
                  <a:schemeClr val="tx1"/>
                </a:solidFill>
              </a:rPr>
              <a:t>途中信件遺失等不</a:t>
            </a:r>
            <a:r>
              <a:rPr lang="zh-TW" altLang="zh-TW" sz="2600" b="1" dirty="0" smtClean="0">
                <a:solidFill>
                  <a:schemeClr val="tx1"/>
                </a:solidFill>
              </a:rPr>
              <a:t>利益</a:t>
            </a:r>
            <a:r>
              <a:rPr lang="zh-TW" altLang="en-US" sz="2600" b="1" dirty="0" smtClean="0">
                <a:solidFill>
                  <a:schemeClr val="tx1"/>
                </a:solidFill>
              </a:rPr>
              <a:t>，</a:t>
            </a:r>
            <a:r>
              <a:rPr lang="zh-TW" altLang="zh-TW" sz="2600" b="1" dirty="0" smtClean="0">
                <a:solidFill>
                  <a:schemeClr val="tx1"/>
                </a:solidFill>
              </a:rPr>
              <a:t>因為尚未</a:t>
            </a:r>
            <a:endParaRPr lang="en-US" altLang="zh-TW" sz="2600" b="1" dirty="0" smtClean="0">
              <a:solidFill>
                <a:schemeClr val="tx1"/>
              </a:solidFill>
            </a:endParaRPr>
          </a:p>
          <a:p>
            <a:r>
              <a:rPr lang="en-US" altLang="zh-TW" sz="2600" b="1" dirty="0" smtClean="0">
                <a:solidFill>
                  <a:schemeClr val="tx1"/>
                </a:solidFill>
              </a:rPr>
              <a:t>                                    </a:t>
            </a:r>
            <a:r>
              <a:rPr lang="zh-TW" altLang="zh-TW" sz="2600" b="1" dirty="0" smtClean="0">
                <a:solidFill>
                  <a:schemeClr val="tx1"/>
                </a:solidFill>
              </a:rPr>
              <a:t>到達</a:t>
            </a:r>
            <a:r>
              <a:rPr lang="zh-TW" altLang="en-US" sz="2600" b="1" dirty="0" smtClean="0">
                <a:solidFill>
                  <a:schemeClr val="tx1"/>
                </a:solidFill>
              </a:rPr>
              <a:t>，</a:t>
            </a:r>
            <a:r>
              <a:rPr lang="zh-TW" altLang="zh-TW" sz="2600" b="1" dirty="0" smtClean="0">
                <a:solidFill>
                  <a:schemeClr val="tx1"/>
                </a:solidFill>
              </a:rPr>
              <a:t>應</a:t>
            </a:r>
            <a:r>
              <a:rPr lang="zh-TW" altLang="zh-TW" sz="2600" b="1" dirty="0">
                <a:solidFill>
                  <a:schemeClr val="tx1"/>
                </a:solidFill>
              </a:rPr>
              <a:t>由要約人負擔</a:t>
            </a:r>
            <a:r>
              <a:rPr lang="zh-TW" altLang="zh-TW" sz="2600" b="1" dirty="0" smtClean="0">
                <a:solidFill>
                  <a:schemeClr val="tx1"/>
                </a:solidFill>
              </a:rPr>
              <a:t>。</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zh-TW" altLang="en-US" sz="2600" b="1" dirty="0" smtClean="0">
                <a:solidFill>
                  <a:schemeClr val="tx1"/>
                </a:solidFill>
              </a:rPr>
              <a:t>四</a:t>
            </a:r>
            <a:r>
              <a:rPr lang="en-US" altLang="zh-TW" sz="2600" b="1" dirty="0" smtClean="0">
                <a:solidFill>
                  <a:schemeClr val="tx1"/>
                </a:solidFill>
              </a:rPr>
              <a:t>)</a:t>
            </a:r>
            <a:r>
              <a:rPr lang="zh-TW" altLang="zh-TW" sz="2600" b="1" dirty="0">
                <a:solidFill>
                  <a:schemeClr val="tx1"/>
                </a:solidFill>
              </a:rPr>
              <a:t>英美法而言</a:t>
            </a:r>
            <a:r>
              <a:rPr lang="zh-TW" altLang="zh-TW" sz="2600" b="1" dirty="0" smtClean="0">
                <a:solidFill>
                  <a:schemeClr val="tx1"/>
                </a:solidFill>
              </a:rPr>
              <a:t>，</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1</a:t>
            </a:r>
            <a:r>
              <a:rPr lang="zh-TW" altLang="en-US" sz="2600" b="1" dirty="0" smtClean="0">
                <a:solidFill>
                  <a:schemeClr val="tx1"/>
                </a:solidFill>
              </a:rPr>
              <a:t>、</a:t>
            </a:r>
            <a:r>
              <a:rPr lang="zh-TW" altLang="zh-TW" sz="2600" b="1" dirty="0" smtClean="0">
                <a:solidFill>
                  <a:schemeClr val="tx1"/>
                </a:solidFill>
              </a:rPr>
              <a:t>要約</a:t>
            </a:r>
            <a:r>
              <a:rPr lang="zh-TW" altLang="en-US" sz="2600" b="1" dirty="0" smtClean="0">
                <a:solidFill>
                  <a:schemeClr val="tx1"/>
                </a:solidFill>
              </a:rPr>
              <a:t>的</a:t>
            </a:r>
            <a:r>
              <a:rPr lang="zh-TW" altLang="zh-TW" sz="2600" b="1" dirty="0" smtClean="0">
                <a:solidFill>
                  <a:schemeClr val="tx1"/>
                </a:solidFill>
              </a:rPr>
              <a:t>效力</a:t>
            </a:r>
            <a:r>
              <a:rPr lang="en-US" altLang="zh-TW" sz="2600" b="1" dirty="0" smtClean="0">
                <a:solidFill>
                  <a:schemeClr val="tx1"/>
                </a:solidFill>
              </a:rPr>
              <a:t> : </a:t>
            </a:r>
            <a:r>
              <a:rPr lang="zh-TW" altLang="zh-TW" sz="2600" b="1" dirty="0" smtClean="0">
                <a:solidFill>
                  <a:schemeClr val="tx1"/>
                </a:solidFill>
              </a:rPr>
              <a:t>採</a:t>
            </a:r>
            <a:r>
              <a:rPr lang="zh-TW" altLang="zh-TW" sz="2600" b="1" dirty="0">
                <a:solidFill>
                  <a:schemeClr val="tx1"/>
                </a:solidFill>
              </a:rPr>
              <a:t>達到</a:t>
            </a:r>
            <a:r>
              <a:rPr lang="zh-TW" altLang="zh-TW" sz="2600" b="1" dirty="0" smtClean="0">
                <a:solidFill>
                  <a:schemeClr val="tx1"/>
                </a:solidFill>
              </a:rPr>
              <a:t>主義</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2</a:t>
            </a:r>
            <a:r>
              <a:rPr lang="zh-TW" altLang="en-US" sz="2600" b="1" dirty="0" smtClean="0">
                <a:solidFill>
                  <a:schemeClr val="tx1"/>
                </a:solidFill>
              </a:rPr>
              <a:t>、</a:t>
            </a:r>
            <a:r>
              <a:rPr lang="zh-TW" altLang="zh-TW" sz="2600" b="1" dirty="0" smtClean="0">
                <a:solidFill>
                  <a:schemeClr val="tx1"/>
                </a:solidFill>
              </a:rPr>
              <a:t>承諾</a:t>
            </a:r>
            <a:r>
              <a:rPr lang="zh-TW" altLang="en-US" sz="2600" b="1" dirty="0">
                <a:solidFill>
                  <a:schemeClr val="tx1"/>
                </a:solidFill>
              </a:rPr>
              <a:t>的</a:t>
            </a:r>
            <a:r>
              <a:rPr lang="zh-TW" altLang="zh-TW" sz="2600" b="1" dirty="0">
                <a:solidFill>
                  <a:schemeClr val="tx1"/>
                </a:solidFill>
              </a:rPr>
              <a:t>效力</a:t>
            </a:r>
            <a:r>
              <a:rPr lang="en-US" altLang="zh-TW" sz="2600" b="1" dirty="0">
                <a:solidFill>
                  <a:schemeClr val="tx1"/>
                </a:solidFill>
              </a:rPr>
              <a:t> </a:t>
            </a:r>
            <a:r>
              <a:rPr lang="en-US" altLang="zh-TW" sz="2600" b="1" dirty="0" smtClean="0">
                <a:solidFill>
                  <a:schemeClr val="tx1"/>
                </a:solidFill>
              </a:rPr>
              <a:t>: </a:t>
            </a:r>
            <a:r>
              <a:rPr lang="zh-TW" altLang="zh-TW" sz="2600" b="1" dirty="0" smtClean="0">
                <a:solidFill>
                  <a:schemeClr val="tx1"/>
                </a:solidFill>
              </a:rPr>
              <a:t>採</a:t>
            </a:r>
            <a:r>
              <a:rPr lang="zh-TW" altLang="zh-TW" sz="2600" b="1" dirty="0">
                <a:solidFill>
                  <a:schemeClr val="tx1"/>
                </a:solidFill>
              </a:rPr>
              <a:t>發信主義，即信投入郵筒後</a:t>
            </a:r>
            <a:r>
              <a:rPr lang="zh-TW" altLang="zh-TW" sz="2600" b="1" dirty="0" smtClean="0">
                <a:solidFill>
                  <a:schemeClr val="tx1"/>
                </a:solidFill>
              </a:rPr>
              <a:t>，</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zh-TW" altLang="zh-TW" sz="2600" b="1" dirty="0" smtClean="0">
                <a:solidFill>
                  <a:schemeClr val="tx1"/>
                </a:solidFill>
              </a:rPr>
              <a:t>承諾</a:t>
            </a:r>
            <a:r>
              <a:rPr lang="zh-TW" altLang="zh-TW" sz="2600" b="1" dirty="0">
                <a:solidFill>
                  <a:schemeClr val="tx1"/>
                </a:solidFill>
              </a:rPr>
              <a:t>函是否到達則非所問，不</a:t>
            </a:r>
            <a:r>
              <a:rPr lang="zh-TW" altLang="zh-TW" sz="2600" b="1" dirty="0" smtClean="0">
                <a:solidFill>
                  <a:schemeClr val="tx1"/>
                </a:solidFill>
              </a:rPr>
              <a:t>利益</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zh-TW" altLang="zh-TW" sz="2600" b="1" dirty="0" smtClean="0">
                <a:solidFill>
                  <a:schemeClr val="tx1"/>
                </a:solidFill>
              </a:rPr>
              <a:t>歸</a:t>
            </a:r>
            <a:r>
              <a:rPr lang="zh-TW" altLang="zh-TW" sz="2600" b="1" dirty="0">
                <a:solidFill>
                  <a:schemeClr val="tx1"/>
                </a:solidFill>
              </a:rPr>
              <a:t>要約人負擔。</a:t>
            </a:r>
          </a:p>
        </p:txBody>
      </p:sp>
    </p:spTree>
    <p:extLst>
      <p:ext uri="{BB962C8B-B14F-4D97-AF65-F5344CB8AC3E}">
        <p14:creationId xmlns:p14="http://schemas.microsoft.com/office/powerpoint/2010/main" val="65870485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692696"/>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b="1" dirty="0" smtClean="0"/>
              <a:t>         </a:t>
            </a:r>
            <a:r>
              <a:rPr lang="zh-TW" altLang="zh-TW" b="1" dirty="0" smtClean="0"/>
              <a:t>第</a:t>
            </a:r>
            <a:r>
              <a:rPr lang="zh-TW" altLang="en-US" b="1" dirty="0" smtClean="0"/>
              <a:t>一</a:t>
            </a:r>
            <a:r>
              <a:rPr lang="zh-TW" altLang="zh-TW" b="1" dirty="0" smtClean="0"/>
              <a:t>節</a:t>
            </a:r>
            <a:r>
              <a:rPr lang="zh-TW" altLang="zh-TW" b="1" dirty="0"/>
              <a:t>　</a:t>
            </a:r>
            <a:r>
              <a:rPr lang="zh-TW" altLang="zh-TW" b="1" dirty="0">
                <a:solidFill>
                  <a:schemeClr val="tx1"/>
                </a:solidFill>
              </a:rPr>
              <a:t>要</a:t>
            </a:r>
            <a:r>
              <a:rPr lang="zh-TW" altLang="zh-TW" b="1" dirty="0" smtClean="0">
                <a:solidFill>
                  <a:schemeClr val="tx1"/>
                </a:solidFill>
              </a:rPr>
              <a:t>約</a:t>
            </a:r>
            <a:r>
              <a:rPr lang="en-US" altLang="zh-TW" b="1" dirty="0" smtClean="0">
                <a:solidFill>
                  <a:schemeClr val="tx1"/>
                </a:solidFill>
              </a:rPr>
              <a:t> (</a:t>
            </a:r>
            <a:r>
              <a:rPr lang="zh-TW" altLang="zh-TW" b="1" dirty="0" smtClean="0">
                <a:solidFill>
                  <a:schemeClr val="tx1"/>
                </a:solidFill>
              </a:rPr>
              <a:t>契約</a:t>
            </a:r>
            <a:r>
              <a:rPr lang="zh-TW" altLang="zh-TW" b="1" dirty="0">
                <a:solidFill>
                  <a:schemeClr val="tx1"/>
                </a:solidFill>
              </a:rPr>
              <a:t>成立要件之</a:t>
            </a:r>
            <a:r>
              <a:rPr lang="zh-TW" altLang="zh-TW" b="1" dirty="0" smtClean="0">
                <a:solidFill>
                  <a:schemeClr val="tx1"/>
                </a:solidFill>
              </a:rPr>
              <a:t>一</a:t>
            </a:r>
            <a:r>
              <a:rPr lang="en-US" altLang="zh-TW" b="1" dirty="0" smtClean="0">
                <a:solidFill>
                  <a:schemeClr val="tx1"/>
                </a:solidFill>
              </a:rPr>
              <a:t>)</a:t>
            </a:r>
            <a:br>
              <a:rPr lang="en-US" altLang="zh-TW" b="1" dirty="0" smtClean="0">
                <a:solidFill>
                  <a:schemeClr val="tx1"/>
                </a:solidFill>
              </a:rPr>
            </a:br>
            <a:r>
              <a:rPr lang="en-US" altLang="zh-TW" b="1" dirty="0" smtClean="0">
                <a:solidFill>
                  <a:schemeClr val="tx1"/>
                </a:solidFill>
              </a:rPr>
              <a:t>                 </a:t>
            </a:r>
            <a:endParaRPr lang="en-US" altLang="zh-TW" b="1" dirty="0">
              <a:solidFill>
                <a:schemeClr val="tx1"/>
              </a:solidFill>
            </a:endParaRPr>
          </a:p>
        </p:txBody>
      </p:sp>
      <p:sp>
        <p:nvSpPr>
          <p:cNvPr id="3" name="文字版面配置區 2"/>
          <p:cNvSpPr>
            <a:spLocks noGrp="1"/>
          </p:cNvSpPr>
          <p:nvPr>
            <p:ph type="body" idx="1"/>
          </p:nvPr>
        </p:nvSpPr>
        <p:spPr>
          <a:xfrm>
            <a:off x="251520" y="2492896"/>
            <a:ext cx="8712968" cy="961256"/>
          </a:xfrm>
        </p:spPr>
        <p:txBody>
          <a:bodyPr>
            <a:noAutofit/>
          </a:bodyPr>
          <a:lstStyle/>
          <a:p>
            <a:r>
              <a:rPr lang="zh-TW" altLang="zh-TW" sz="2800" b="1" dirty="0">
                <a:solidFill>
                  <a:schemeClr val="tx1"/>
                </a:solidFill>
              </a:rPr>
              <a:t>四、要約之拘束</a:t>
            </a:r>
            <a:r>
              <a:rPr lang="zh-TW" altLang="zh-TW" sz="2800" b="1" dirty="0" smtClean="0">
                <a:solidFill>
                  <a:schemeClr val="tx1"/>
                </a:solidFill>
              </a:rPr>
              <a:t>力</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en-US" sz="2800" b="1" dirty="0">
                <a:solidFill>
                  <a:schemeClr val="tx1"/>
                </a:solidFill>
              </a:rPr>
              <a:t>一</a:t>
            </a:r>
            <a:r>
              <a:rPr lang="en-US" altLang="zh-TW" sz="2800" b="1" dirty="0" smtClean="0">
                <a:solidFill>
                  <a:schemeClr val="tx1"/>
                </a:solidFill>
              </a:rPr>
              <a:t>) </a:t>
            </a:r>
            <a:r>
              <a:rPr lang="zh-TW" altLang="en-US" sz="2800" b="1" dirty="0" smtClean="0">
                <a:solidFill>
                  <a:schemeClr val="tx1"/>
                </a:solidFill>
              </a:rPr>
              <a:t>定義 </a:t>
            </a:r>
            <a:r>
              <a:rPr lang="en-US" altLang="zh-TW" sz="2800" b="1" dirty="0" smtClean="0">
                <a:solidFill>
                  <a:schemeClr val="tx1"/>
                </a:solidFill>
              </a:rPr>
              <a:t>: </a:t>
            </a:r>
            <a:r>
              <a:rPr lang="zh-TW" altLang="zh-TW" sz="2800" b="1" dirty="0" smtClean="0">
                <a:solidFill>
                  <a:schemeClr val="tx1"/>
                </a:solidFill>
              </a:rPr>
              <a:t>乃</a:t>
            </a:r>
            <a:r>
              <a:rPr lang="zh-TW" altLang="zh-TW" sz="2800" b="1" dirty="0">
                <a:solidFill>
                  <a:schemeClr val="tx1"/>
                </a:solidFill>
              </a:rPr>
              <a:t>指要約生效後，要約人應受其要約之</a:t>
            </a:r>
            <a:r>
              <a:rPr lang="zh-TW" altLang="zh-TW" sz="2800" b="1" dirty="0" smtClean="0">
                <a:solidFill>
                  <a:schemeClr val="tx1"/>
                </a:solidFill>
              </a:rPr>
              <a:t>拘</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束</a:t>
            </a:r>
            <a:r>
              <a:rPr lang="zh-TW" altLang="zh-TW" sz="2800" b="1" dirty="0">
                <a:solidFill>
                  <a:schemeClr val="tx1"/>
                </a:solidFill>
              </a:rPr>
              <a:t>，原則上不得單方面任意將要約加以</a:t>
            </a:r>
            <a:r>
              <a:rPr lang="zh-TW" altLang="zh-TW" sz="2800" b="1" dirty="0" smtClean="0">
                <a:solidFill>
                  <a:schemeClr val="tx1"/>
                </a:solidFill>
              </a:rPr>
              <a:t>擴</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張</a:t>
            </a:r>
            <a:r>
              <a:rPr lang="zh-TW" altLang="zh-TW" sz="2800" b="1" dirty="0">
                <a:solidFill>
                  <a:schemeClr val="tx1"/>
                </a:solidFill>
              </a:rPr>
              <a:t>、限制、變更或</a:t>
            </a:r>
            <a:r>
              <a:rPr lang="zh-TW" altLang="zh-TW" sz="2800" b="1" dirty="0" smtClean="0">
                <a:solidFill>
                  <a:schemeClr val="tx1"/>
                </a:solidFill>
              </a:rPr>
              <a:t>撤銷</a:t>
            </a:r>
            <a:r>
              <a:rPr lang="zh-TW" altLang="zh-TW" sz="2800" b="1" dirty="0">
                <a:solidFill>
                  <a:schemeClr val="tx1"/>
                </a:solidFill>
              </a:rPr>
              <a:t>。</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en-US" sz="2800" b="1" dirty="0" smtClean="0">
                <a:solidFill>
                  <a:schemeClr val="tx1"/>
                </a:solidFill>
              </a:rPr>
              <a:t>二</a:t>
            </a:r>
            <a:r>
              <a:rPr lang="en-US" altLang="zh-TW" sz="2800" b="1" dirty="0" smtClean="0">
                <a:solidFill>
                  <a:schemeClr val="tx1"/>
                </a:solidFill>
              </a:rPr>
              <a:t>) 1</a:t>
            </a:r>
            <a:r>
              <a:rPr lang="zh-TW" altLang="en-US" sz="2800" b="1" dirty="0" smtClean="0">
                <a:solidFill>
                  <a:schemeClr val="tx1"/>
                </a:solidFill>
              </a:rPr>
              <a:t>、</a:t>
            </a:r>
            <a:r>
              <a:rPr lang="zh-TW" altLang="zh-TW" sz="2800" b="1" dirty="0" smtClean="0">
                <a:solidFill>
                  <a:schemeClr val="tx1"/>
                </a:solidFill>
              </a:rPr>
              <a:t>大陸法系</a:t>
            </a:r>
            <a:r>
              <a:rPr lang="en-US" altLang="zh-TW" sz="2800" b="1" dirty="0" smtClean="0">
                <a:solidFill>
                  <a:schemeClr val="tx1"/>
                </a:solidFill>
              </a:rPr>
              <a:t> : </a:t>
            </a:r>
            <a:r>
              <a:rPr lang="zh-TW" altLang="zh-TW" sz="2800" b="1" dirty="0" smtClean="0">
                <a:solidFill>
                  <a:schemeClr val="tx1"/>
                </a:solidFill>
              </a:rPr>
              <a:t>原則</a:t>
            </a:r>
            <a:r>
              <a:rPr lang="zh-TW" altLang="zh-TW" sz="2800" b="1" dirty="0">
                <a:solidFill>
                  <a:schemeClr val="tx1"/>
                </a:solidFill>
              </a:rPr>
              <a:t>認要約具有拘束</a:t>
            </a:r>
            <a:r>
              <a:rPr lang="zh-TW" altLang="zh-TW" sz="2800" b="1" dirty="0" smtClean="0">
                <a:solidFill>
                  <a:schemeClr val="tx1"/>
                </a:solidFill>
              </a:rPr>
              <a:t>力</a:t>
            </a:r>
            <a:r>
              <a:rPr lang="zh-TW" altLang="zh-TW" sz="2800" b="1" dirty="0">
                <a:solidFill>
                  <a:schemeClr val="tx1"/>
                </a:solidFill>
              </a:rPr>
              <a:t>。</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2</a:t>
            </a:r>
            <a:r>
              <a:rPr lang="zh-TW" altLang="en-US" sz="2800" b="1" dirty="0" smtClean="0">
                <a:solidFill>
                  <a:schemeClr val="tx1"/>
                </a:solidFill>
              </a:rPr>
              <a:t>、</a:t>
            </a:r>
            <a:r>
              <a:rPr lang="zh-TW" altLang="zh-TW" sz="2800" b="1" dirty="0" smtClean="0">
                <a:solidFill>
                  <a:schemeClr val="tx1"/>
                </a:solidFill>
              </a:rPr>
              <a:t>英</a:t>
            </a:r>
            <a:r>
              <a:rPr lang="zh-TW" altLang="zh-TW" sz="2800" b="1" dirty="0">
                <a:solidFill>
                  <a:schemeClr val="tx1"/>
                </a:solidFill>
              </a:rPr>
              <a:t>美</a:t>
            </a:r>
            <a:r>
              <a:rPr lang="zh-TW" altLang="zh-TW" sz="2800" b="1" dirty="0" smtClean="0">
                <a:solidFill>
                  <a:schemeClr val="tx1"/>
                </a:solidFill>
              </a:rPr>
              <a:t>法系</a:t>
            </a:r>
            <a:r>
              <a:rPr lang="en-US" altLang="zh-TW" sz="2800" b="1" dirty="0" smtClean="0">
                <a:solidFill>
                  <a:schemeClr val="tx1"/>
                </a:solidFill>
              </a:rPr>
              <a:t>:  </a:t>
            </a:r>
            <a:r>
              <a:rPr lang="zh-TW" altLang="zh-TW" sz="2800" b="1" dirty="0" smtClean="0">
                <a:solidFill>
                  <a:schemeClr val="tx1"/>
                </a:solidFill>
              </a:rPr>
              <a:t>原則</a:t>
            </a:r>
            <a:r>
              <a:rPr lang="zh-TW" altLang="zh-TW" sz="2800" b="1" dirty="0">
                <a:solidFill>
                  <a:schemeClr val="tx1"/>
                </a:solidFill>
              </a:rPr>
              <a:t>認要約具有可撤銷性</a:t>
            </a:r>
            <a:r>
              <a:rPr lang="zh-TW" altLang="zh-TW" sz="2800" b="1" dirty="0" smtClean="0">
                <a:solidFill>
                  <a:schemeClr val="tx1"/>
                </a:solidFill>
              </a:rPr>
              <a:t>。</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3</a:t>
            </a:r>
            <a:r>
              <a:rPr lang="zh-TW" altLang="en-US" sz="2800" b="1" dirty="0" smtClean="0">
                <a:solidFill>
                  <a:schemeClr val="tx1"/>
                </a:solidFill>
              </a:rPr>
              <a:t>、</a:t>
            </a:r>
            <a:r>
              <a:rPr lang="en-US" altLang="zh-TW" sz="2800" b="1" dirty="0" smtClean="0">
                <a:solidFill>
                  <a:schemeClr val="tx1"/>
                </a:solidFill>
              </a:rPr>
              <a:t>CISG : </a:t>
            </a:r>
            <a:r>
              <a:rPr lang="zh-TW" altLang="zh-TW" sz="2800" b="1" dirty="0" smtClean="0">
                <a:solidFill>
                  <a:schemeClr val="tx1"/>
                </a:solidFill>
              </a:rPr>
              <a:t>原則</a:t>
            </a:r>
            <a:r>
              <a:rPr lang="zh-TW" altLang="zh-TW" sz="2800" b="1" dirty="0">
                <a:solidFill>
                  <a:schemeClr val="tx1"/>
                </a:solidFill>
              </a:rPr>
              <a:t>可以撤銷的，但若註明不可</a:t>
            </a:r>
            <a:r>
              <a:rPr lang="zh-TW" altLang="zh-TW" sz="2800" b="1" dirty="0" smtClean="0">
                <a:solidFill>
                  <a:schemeClr val="tx1"/>
                </a:solidFill>
              </a:rPr>
              <a:t>撤銷</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則</a:t>
            </a:r>
            <a:r>
              <a:rPr lang="zh-TW" altLang="zh-TW" sz="2800" b="1" dirty="0">
                <a:solidFill>
                  <a:schemeClr val="tx1"/>
                </a:solidFill>
              </a:rPr>
              <a:t>不能</a:t>
            </a:r>
            <a:r>
              <a:rPr lang="zh-TW" altLang="zh-TW" sz="2800" b="1" dirty="0" smtClean="0">
                <a:solidFill>
                  <a:schemeClr val="tx1"/>
                </a:solidFill>
              </a:rPr>
              <a:t>撤銷</a:t>
            </a:r>
            <a:r>
              <a:rPr lang="en-US" altLang="zh-TW" sz="2800" b="1" dirty="0" smtClean="0">
                <a:solidFill>
                  <a:schemeClr val="tx1"/>
                </a:solidFill>
              </a:rPr>
              <a:t>(</a:t>
            </a:r>
            <a:r>
              <a:rPr lang="zh-TW" altLang="en-US" sz="2800" b="1" dirty="0" smtClean="0">
                <a:solidFill>
                  <a:schemeClr val="tx1"/>
                </a:solidFill>
              </a:rPr>
              <a:t>如</a:t>
            </a:r>
            <a:r>
              <a:rPr lang="zh-TW" altLang="zh-TW" sz="2800" b="1" dirty="0" smtClean="0">
                <a:solidFill>
                  <a:schemeClr val="tx1"/>
                </a:solidFill>
              </a:rPr>
              <a:t>要</a:t>
            </a:r>
            <a:r>
              <a:rPr lang="zh-TW" altLang="zh-TW" sz="2800" b="1" dirty="0">
                <a:solidFill>
                  <a:schemeClr val="tx1"/>
                </a:solidFill>
              </a:rPr>
              <a:t>約已註明接受承諾</a:t>
            </a:r>
            <a:r>
              <a:rPr lang="zh-TW" altLang="zh-TW" sz="2800" b="1" dirty="0" smtClean="0">
                <a:solidFill>
                  <a:schemeClr val="tx1"/>
                </a:solidFill>
              </a:rPr>
              <a:t>期限</a:t>
            </a:r>
            <a:r>
              <a:rPr lang="zh-TW" altLang="en-US" sz="2800" b="1" dirty="0" smtClean="0">
                <a:solidFill>
                  <a:schemeClr val="tx1"/>
                </a:solidFill>
              </a:rPr>
              <a:t>等</a:t>
            </a:r>
            <a:r>
              <a:rPr lang="en-US" altLang="zh-TW" sz="2800" b="1" dirty="0" smtClean="0">
                <a:solidFill>
                  <a:schemeClr val="tx1"/>
                </a:solidFill>
              </a:rPr>
              <a:t>)</a:t>
            </a:r>
            <a:r>
              <a:rPr lang="zh-TW" altLang="zh-TW" sz="2800" b="1" dirty="0" smtClean="0">
                <a:solidFill>
                  <a:schemeClr val="tx1"/>
                </a:solidFill>
              </a:rPr>
              <a:t>。</a:t>
            </a:r>
            <a:endParaRPr lang="zh-TW" altLang="zh-TW" sz="2800" b="1" dirty="0">
              <a:solidFill>
                <a:schemeClr val="tx1"/>
              </a:solidFill>
            </a:endParaRPr>
          </a:p>
        </p:txBody>
      </p:sp>
    </p:spTree>
    <p:extLst>
      <p:ext uri="{BB962C8B-B14F-4D97-AF65-F5344CB8AC3E}">
        <p14:creationId xmlns:p14="http://schemas.microsoft.com/office/powerpoint/2010/main" val="411389216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692696"/>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b="1" dirty="0" smtClean="0"/>
              <a:t>         </a:t>
            </a:r>
            <a:r>
              <a:rPr lang="zh-TW" altLang="zh-TW" b="1" dirty="0" smtClean="0"/>
              <a:t>第</a:t>
            </a:r>
            <a:r>
              <a:rPr lang="zh-TW" altLang="en-US" b="1" dirty="0" smtClean="0"/>
              <a:t>一</a:t>
            </a:r>
            <a:r>
              <a:rPr lang="zh-TW" altLang="zh-TW" b="1" dirty="0" smtClean="0"/>
              <a:t>節</a:t>
            </a:r>
            <a:r>
              <a:rPr lang="zh-TW" altLang="zh-TW" b="1" dirty="0"/>
              <a:t>　</a:t>
            </a:r>
            <a:r>
              <a:rPr lang="zh-TW" altLang="zh-TW" b="1" dirty="0">
                <a:solidFill>
                  <a:schemeClr val="tx1"/>
                </a:solidFill>
              </a:rPr>
              <a:t>要</a:t>
            </a:r>
            <a:r>
              <a:rPr lang="zh-TW" altLang="zh-TW" b="1" dirty="0" smtClean="0">
                <a:solidFill>
                  <a:schemeClr val="tx1"/>
                </a:solidFill>
              </a:rPr>
              <a:t>約</a:t>
            </a:r>
            <a:r>
              <a:rPr lang="en-US" altLang="zh-TW" b="1" dirty="0" smtClean="0">
                <a:solidFill>
                  <a:schemeClr val="tx1"/>
                </a:solidFill>
              </a:rPr>
              <a:t> (</a:t>
            </a:r>
            <a:r>
              <a:rPr lang="zh-TW" altLang="zh-TW" b="1" dirty="0" smtClean="0">
                <a:solidFill>
                  <a:schemeClr val="tx1"/>
                </a:solidFill>
              </a:rPr>
              <a:t>契約</a:t>
            </a:r>
            <a:r>
              <a:rPr lang="zh-TW" altLang="zh-TW" b="1" dirty="0">
                <a:solidFill>
                  <a:schemeClr val="tx1"/>
                </a:solidFill>
              </a:rPr>
              <a:t>成立要件之</a:t>
            </a:r>
            <a:r>
              <a:rPr lang="zh-TW" altLang="zh-TW" b="1" dirty="0" smtClean="0">
                <a:solidFill>
                  <a:schemeClr val="tx1"/>
                </a:solidFill>
              </a:rPr>
              <a:t>一</a:t>
            </a:r>
            <a:r>
              <a:rPr lang="en-US" altLang="zh-TW" b="1" dirty="0" smtClean="0">
                <a:solidFill>
                  <a:schemeClr val="tx1"/>
                </a:solidFill>
              </a:rPr>
              <a:t>)</a:t>
            </a:r>
            <a:br>
              <a:rPr lang="en-US" altLang="zh-TW" b="1" dirty="0" smtClean="0">
                <a:solidFill>
                  <a:schemeClr val="tx1"/>
                </a:solidFill>
              </a:rPr>
            </a:br>
            <a:r>
              <a:rPr lang="en-US" altLang="zh-TW" b="1" dirty="0" smtClean="0">
                <a:solidFill>
                  <a:schemeClr val="tx1"/>
                </a:solidFill>
              </a:rPr>
              <a:t>                 </a:t>
            </a:r>
            <a:endParaRPr lang="en-US" altLang="zh-TW" b="1" dirty="0">
              <a:solidFill>
                <a:schemeClr val="tx1"/>
              </a:solidFill>
            </a:endParaRPr>
          </a:p>
        </p:txBody>
      </p:sp>
      <p:sp>
        <p:nvSpPr>
          <p:cNvPr id="3" name="文字版面配置區 2"/>
          <p:cNvSpPr>
            <a:spLocks noGrp="1"/>
          </p:cNvSpPr>
          <p:nvPr>
            <p:ph type="body" idx="1"/>
          </p:nvPr>
        </p:nvSpPr>
        <p:spPr>
          <a:xfrm>
            <a:off x="467544" y="2492896"/>
            <a:ext cx="8352928" cy="961256"/>
          </a:xfrm>
        </p:spPr>
        <p:txBody>
          <a:bodyPr>
            <a:noAutofit/>
          </a:bodyPr>
          <a:lstStyle/>
          <a:p>
            <a:r>
              <a:rPr lang="zh-TW" altLang="zh-TW" sz="3000" b="1" dirty="0">
                <a:solidFill>
                  <a:schemeClr val="tx1"/>
                </a:solidFill>
              </a:rPr>
              <a:t>五、 要約</a:t>
            </a:r>
            <a:r>
              <a:rPr lang="zh-TW" altLang="zh-TW" sz="3000" b="1" dirty="0" smtClean="0">
                <a:solidFill>
                  <a:schemeClr val="tx1"/>
                </a:solidFill>
              </a:rPr>
              <a:t>失效</a:t>
            </a:r>
            <a:r>
              <a:rPr lang="en-US" altLang="zh-TW" sz="3000" b="1" dirty="0" smtClean="0">
                <a:solidFill>
                  <a:schemeClr val="tx1"/>
                </a:solidFill>
              </a:rPr>
              <a:t> :  </a:t>
            </a:r>
            <a:r>
              <a:rPr lang="zh-TW" altLang="zh-TW" sz="3000" b="1" dirty="0" smtClean="0">
                <a:solidFill>
                  <a:schemeClr val="tx1"/>
                </a:solidFill>
              </a:rPr>
              <a:t>承諾</a:t>
            </a:r>
            <a:r>
              <a:rPr lang="zh-TW" altLang="zh-TW" sz="3000" b="1" dirty="0">
                <a:solidFill>
                  <a:schemeClr val="tx1"/>
                </a:solidFill>
              </a:rPr>
              <a:t>期限已</a:t>
            </a:r>
            <a:r>
              <a:rPr lang="zh-TW" altLang="zh-TW" sz="3000" b="1" dirty="0" smtClean="0">
                <a:solidFill>
                  <a:schemeClr val="tx1"/>
                </a:solidFill>
              </a:rPr>
              <a:t>過</a:t>
            </a:r>
            <a:r>
              <a:rPr lang="zh-TW" altLang="en-US" sz="3000" b="1" dirty="0" smtClean="0">
                <a:solidFill>
                  <a:schemeClr val="tx1"/>
                </a:solidFill>
              </a:rPr>
              <a:t>、</a:t>
            </a:r>
            <a:r>
              <a:rPr lang="en-US" altLang="zh-TW" sz="3000" b="1" dirty="0" smtClean="0">
                <a:solidFill>
                  <a:schemeClr val="tx1"/>
                </a:solidFill>
              </a:rPr>
              <a:t> </a:t>
            </a:r>
            <a:r>
              <a:rPr lang="zh-TW" altLang="zh-TW" sz="3000" b="1" dirty="0" smtClean="0">
                <a:solidFill>
                  <a:schemeClr val="tx1"/>
                </a:solidFill>
              </a:rPr>
              <a:t>要</a:t>
            </a:r>
            <a:r>
              <a:rPr lang="zh-TW" altLang="zh-TW" sz="3000" b="1" dirty="0">
                <a:solidFill>
                  <a:schemeClr val="tx1"/>
                </a:solidFill>
              </a:rPr>
              <a:t>約拒絕與撤回</a:t>
            </a:r>
            <a:endParaRPr lang="en-US" altLang="zh-TW" sz="3000" b="1" dirty="0" smtClean="0">
              <a:solidFill>
                <a:schemeClr val="tx1"/>
              </a:solidFill>
            </a:endParaRPr>
          </a:p>
          <a:p>
            <a:r>
              <a:rPr lang="en-US" altLang="zh-TW" sz="3000" b="1" dirty="0" smtClean="0">
                <a:solidFill>
                  <a:schemeClr val="tx1"/>
                </a:solidFill>
              </a:rPr>
              <a:t>    (</a:t>
            </a:r>
            <a:r>
              <a:rPr lang="zh-TW" altLang="zh-TW" sz="3000" b="1" dirty="0">
                <a:solidFill>
                  <a:schemeClr val="tx1"/>
                </a:solidFill>
              </a:rPr>
              <a:t>一</a:t>
            </a:r>
            <a:r>
              <a:rPr lang="en-US" altLang="zh-TW" sz="3000" b="1" dirty="0">
                <a:solidFill>
                  <a:schemeClr val="tx1"/>
                </a:solidFill>
              </a:rPr>
              <a:t>) </a:t>
            </a:r>
            <a:r>
              <a:rPr lang="zh-TW" altLang="zh-TW" sz="3000" b="1" dirty="0">
                <a:solidFill>
                  <a:schemeClr val="tx1"/>
                </a:solidFill>
              </a:rPr>
              <a:t>承諾期限已</a:t>
            </a:r>
            <a:r>
              <a:rPr lang="zh-TW" altLang="zh-TW" sz="3000" b="1" dirty="0" smtClean="0">
                <a:solidFill>
                  <a:schemeClr val="tx1"/>
                </a:solidFill>
              </a:rPr>
              <a:t>過</a:t>
            </a:r>
            <a:endParaRPr lang="en-US" altLang="zh-TW" sz="3000" b="1" dirty="0" smtClean="0">
              <a:solidFill>
                <a:schemeClr val="tx1"/>
              </a:solidFill>
            </a:endParaRPr>
          </a:p>
          <a:p>
            <a:r>
              <a:rPr lang="en-US" altLang="zh-TW" sz="3000" dirty="0" smtClean="0"/>
              <a:t>             </a:t>
            </a:r>
            <a:r>
              <a:rPr lang="zh-TW" altLang="zh-TW" sz="3000" b="1" dirty="0" smtClean="0">
                <a:solidFill>
                  <a:schemeClr val="tx1"/>
                </a:solidFill>
              </a:rPr>
              <a:t>有效期限</a:t>
            </a:r>
            <a:r>
              <a:rPr lang="zh-TW" altLang="zh-TW" sz="3000" b="1" dirty="0">
                <a:solidFill>
                  <a:schemeClr val="tx1"/>
                </a:solidFill>
              </a:rPr>
              <a:t>如何起算</a:t>
            </a:r>
            <a:r>
              <a:rPr lang="en-US" altLang="zh-TW" sz="3000" b="1" dirty="0" smtClean="0">
                <a:solidFill>
                  <a:schemeClr val="tx1"/>
                </a:solidFill>
              </a:rPr>
              <a:t>?  </a:t>
            </a:r>
            <a:r>
              <a:rPr lang="en-US" altLang="zh-TW" sz="3000" b="1" dirty="0">
                <a:solidFill>
                  <a:schemeClr val="tx1"/>
                </a:solidFill>
              </a:rPr>
              <a:t>CISG 20</a:t>
            </a:r>
            <a:r>
              <a:rPr lang="zh-TW" altLang="zh-TW" sz="3000" b="1" dirty="0" smtClean="0">
                <a:solidFill>
                  <a:schemeClr val="tx1"/>
                </a:solidFill>
              </a:rPr>
              <a:t>條</a:t>
            </a:r>
            <a:r>
              <a:rPr lang="en-US" altLang="zh-TW" sz="3000" b="1" dirty="0">
                <a:solidFill>
                  <a:schemeClr val="tx1"/>
                </a:solidFill>
              </a:rPr>
              <a:t>:</a:t>
            </a:r>
            <a:endParaRPr lang="zh-TW" altLang="zh-TW" sz="3000" b="1" dirty="0">
              <a:solidFill>
                <a:schemeClr val="tx1"/>
              </a:solidFill>
            </a:endParaRPr>
          </a:p>
          <a:p>
            <a:r>
              <a:rPr lang="en-US" altLang="zh-TW" sz="3000" b="1" dirty="0" smtClean="0">
                <a:solidFill>
                  <a:schemeClr val="tx1"/>
                </a:solidFill>
              </a:rPr>
              <a:t>              1</a:t>
            </a:r>
            <a:r>
              <a:rPr lang="zh-TW" altLang="en-US" sz="3000" b="1" dirty="0" smtClean="0">
                <a:solidFill>
                  <a:schemeClr val="tx1"/>
                </a:solidFill>
              </a:rPr>
              <a:t>、</a:t>
            </a:r>
            <a:r>
              <a:rPr lang="zh-TW" altLang="zh-TW" sz="3000" b="1" dirty="0" smtClean="0">
                <a:solidFill>
                  <a:schemeClr val="tx1"/>
                </a:solidFill>
              </a:rPr>
              <a:t>電報交</a:t>
            </a:r>
            <a:r>
              <a:rPr lang="zh-TW" altLang="en-US" sz="3000" b="1" dirty="0" smtClean="0">
                <a:solidFill>
                  <a:schemeClr val="tx1"/>
                </a:solidFill>
              </a:rPr>
              <a:t>換</a:t>
            </a:r>
            <a:r>
              <a:rPr lang="zh-TW" altLang="zh-TW" sz="3000" b="1" dirty="0" smtClean="0">
                <a:solidFill>
                  <a:schemeClr val="tx1"/>
                </a:solidFill>
              </a:rPr>
              <a:t>或信件</a:t>
            </a:r>
            <a:r>
              <a:rPr lang="en-US" altLang="zh-TW" sz="3000" b="1" dirty="0" smtClean="0">
                <a:solidFill>
                  <a:schemeClr val="tx1"/>
                </a:solidFill>
              </a:rPr>
              <a:t>: </a:t>
            </a:r>
            <a:r>
              <a:rPr lang="zh-TW" altLang="en-US" sz="3000" b="1" dirty="0" smtClean="0">
                <a:solidFill>
                  <a:schemeClr val="tx1"/>
                </a:solidFill>
              </a:rPr>
              <a:t>依其</a:t>
            </a:r>
            <a:r>
              <a:rPr lang="zh-TW" altLang="zh-TW" sz="3000" b="1" dirty="0" smtClean="0">
                <a:solidFill>
                  <a:schemeClr val="tx1"/>
                </a:solidFill>
              </a:rPr>
              <a:t>所</a:t>
            </a:r>
            <a:r>
              <a:rPr lang="zh-TW" altLang="zh-TW" sz="3000" b="1" dirty="0">
                <a:solidFill>
                  <a:schemeClr val="tx1"/>
                </a:solidFill>
              </a:rPr>
              <a:t>載發信日期</a:t>
            </a:r>
            <a:r>
              <a:rPr lang="zh-TW" altLang="zh-TW" sz="3000" b="1" dirty="0" smtClean="0">
                <a:solidFill>
                  <a:schemeClr val="tx1"/>
                </a:solidFill>
              </a:rPr>
              <a:t>起</a:t>
            </a:r>
            <a:endParaRPr lang="en-US" altLang="zh-TW" sz="3000" b="1" dirty="0" smtClean="0">
              <a:solidFill>
                <a:schemeClr val="tx1"/>
              </a:solidFill>
            </a:endParaRPr>
          </a:p>
          <a:p>
            <a:r>
              <a:rPr lang="en-US" altLang="zh-TW" sz="3000" b="1" dirty="0">
                <a:solidFill>
                  <a:schemeClr val="tx1"/>
                </a:solidFill>
              </a:rPr>
              <a:t> </a:t>
            </a:r>
            <a:r>
              <a:rPr lang="en-US" altLang="zh-TW" sz="3000" b="1" dirty="0" smtClean="0">
                <a:solidFill>
                  <a:schemeClr val="tx1"/>
                </a:solidFill>
              </a:rPr>
              <a:t>                    </a:t>
            </a:r>
            <a:r>
              <a:rPr lang="zh-TW" altLang="zh-TW" sz="3000" b="1" dirty="0" smtClean="0">
                <a:solidFill>
                  <a:schemeClr val="tx1"/>
                </a:solidFill>
              </a:rPr>
              <a:t>算</a:t>
            </a:r>
            <a:r>
              <a:rPr lang="en-US" altLang="zh-TW" sz="3000" b="1" dirty="0" smtClean="0">
                <a:solidFill>
                  <a:schemeClr val="tx1"/>
                </a:solidFill>
              </a:rPr>
              <a:t>,</a:t>
            </a:r>
            <a:r>
              <a:rPr lang="zh-TW" altLang="zh-TW" sz="3000" b="1" dirty="0" smtClean="0">
                <a:solidFill>
                  <a:schemeClr val="tx1"/>
                </a:solidFill>
              </a:rPr>
              <a:t>若信件</a:t>
            </a:r>
            <a:r>
              <a:rPr lang="zh-TW" altLang="zh-TW" sz="3000" b="1" dirty="0">
                <a:solidFill>
                  <a:schemeClr val="tx1"/>
                </a:solidFill>
              </a:rPr>
              <a:t>未載發信日期以郵戳日期</a:t>
            </a:r>
            <a:r>
              <a:rPr lang="zh-TW" altLang="zh-TW" sz="3000" b="1" dirty="0" smtClean="0">
                <a:solidFill>
                  <a:schemeClr val="tx1"/>
                </a:solidFill>
              </a:rPr>
              <a:t>為</a:t>
            </a:r>
            <a:endParaRPr lang="en-US" altLang="zh-TW" sz="3000" b="1" dirty="0" smtClean="0">
              <a:solidFill>
                <a:schemeClr val="tx1"/>
              </a:solidFill>
            </a:endParaRPr>
          </a:p>
          <a:p>
            <a:r>
              <a:rPr lang="en-US" altLang="zh-TW" sz="3000" b="1" dirty="0">
                <a:solidFill>
                  <a:schemeClr val="tx1"/>
                </a:solidFill>
              </a:rPr>
              <a:t> </a:t>
            </a:r>
            <a:r>
              <a:rPr lang="en-US" altLang="zh-TW" sz="3000" b="1" dirty="0" smtClean="0">
                <a:solidFill>
                  <a:schemeClr val="tx1"/>
                </a:solidFill>
              </a:rPr>
              <a:t>                    </a:t>
            </a:r>
            <a:r>
              <a:rPr lang="zh-TW" altLang="zh-TW" sz="3000" b="1" dirty="0" smtClean="0">
                <a:solidFill>
                  <a:schemeClr val="tx1"/>
                </a:solidFill>
              </a:rPr>
              <a:t>準</a:t>
            </a:r>
            <a:r>
              <a:rPr lang="zh-TW" altLang="zh-TW" sz="3000" b="1" dirty="0">
                <a:solidFill>
                  <a:schemeClr val="tx1"/>
                </a:solidFill>
              </a:rPr>
              <a:t>。</a:t>
            </a:r>
          </a:p>
          <a:p>
            <a:r>
              <a:rPr lang="en-US" altLang="zh-TW" sz="3000" b="1" dirty="0" smtClean="0">
                <a:solidFill>
                  <a:schemeClr val="tx1"/>
                </a:solidFill>
              </a:rPr>
              <a:t>              2</a:t>
            </a:r>
            <a:r>
              <a:rPr lang="zh-TW" altLang="en-US" sz="3000" b="1" dirty="0" smtClean="0">
                <a:solidFill>
                  <a:schemeClr val="tx1"/>
                </a:solidFill>
              </a:rPr>
              <a:t>、</a:t>
            </a:r>
            <a:r>
              <a:rPr lang="zh-TW" altLang="zh-TW" sz="3000" b="1" dirty="0" smtClean="0">
                <a:solidFill>
                  <a:schemeClr val="tx1"/>
                </a:solidFill>
              </a:rPr>
              <a:t>電話</a:t>
            </a:r>
            <a:r>
              <a:rPr lang="zh-TW" altLang="zh-TW" sz="3000" b="1" dirty="0">
                <a:solidFill>
                  <a:schemeClr val="tx1"/>
                </a:solidFill>
              </a:rPr>
              <a:t>電傳或其他更快數通信</a:t>
            </a:r>
            <a:r>
              <a:rPr lang="zh-TW" altLang="zh-TW" sz="3000" b="1" dirty="0" smtClean="0">
                <a:solidFill>
                  <a:schemeClr val="tx1"/>
                </a:solidFill>
              </a:rPr>
              <a:t>方法</a:t>
            </a:r>
            <a:r>
              <a:rPr lang="en-US" altLang="zh-TW" sz="3000" b="1" dirty="0" smtClean="0">
                <a:solidFill>
                  <a:schemeClr val="tx1"/>
                </a:solidFill>
              </a:rPr>
              <a:t>:  </a:t>
            </a:r>
            <a:r>
              <a:rPr lang="zh-TW" altLang="zh-TW" sz="3000" b="1" dirty="0" smtClean="0">
                <a:solidFill>
                  <a:schemeClr val="tx1"/>
                </a:solidFill>
              </a:rPr>
              <a:t>以要</a:t>
            </a:r>
            <a:endParaRPr lang="en-US" altLang="zh-TW" sz="3000" b="1" dirty="0" smtClean="0">
              <a:solidFill>
                <a:schemeClr val="tx1"/>
              </a:solidFill>
            </a:endParaRPr>
          </a:p>
          <a:p>
            <a:r>
              <a:rPr lang="en-US" altLang="zh-TW" sz="3000" b="1" dirty="0">
                <a:solidFill>
                  <a:schemeClr val="tx1"/>
                </a:solidFill>
              </a:rPr>
              <a:t> </a:t>
            </a:r>
            <a:r>
              <a:rPr lang="en-US" altLang="zh-TW" sz="3000" b="1" dirty="0" smtClean="0">
                <a:solidFill>
                  <a:schemeClr val="tx1"/>
                </a:solidFill>
              </a:rPr>
              <a:t>                    </a:t>
            </a:r>
            <a:r>
              <a:rPr lang="zh-TW" altLang="zh-TW" sz="3000" b="1" dirty="0" smtClean="0">
                <a:solidFill>
                  <a:schemeClr val="tx1"/>
                </a:solidFill>
              </a:rPr>
              <a:t>約送達被</a:t>
            </a:r>
            <a:r>
              <a:rPr lang="zh-TW" altLang="zh-TW" sz="3000" b="1" dirty="0">
                <a:solidFill>
                  <a:schemeClr val="tx1"/>
                </a:solidFill>
              </a:rPr>
              <a:t>要約人時起算。</a:t>
            </a:r>
          </a:p>
          <a:p>
            <a:endParaRPr lang="zh-TW" altLang="zh-TW" sz="2800" b="1" dirty="0">
              <a:solidFill>
                <a:schemeClr val="tx1"/>
              </a:solidFill>
            </a:endParaRPr>
          </a:p>
        </p:txBody>
      </p:sp>
    </p:spTree>
    <p:extLst>
      <p:ext uri="{BB962C8B-B14F-4D97-AF65-F5344CB8AC3E}">
        <p14:creationId xmlns:p14="http://schemas.microsoft.com/office/powerpoint/2010/main" val="3537984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548680"/>
            <a:ext cx="7772400" cy="1362075"/>
          </a:xfrm>
        </p:spPr>
        <p:txBody>
          <a:bodyPr>
            <a:normAutofit/>
          </a:bodyPr>
          <a:lstStyle/>
          <a:p>
            <a:r>
              <a:rPr lang="zh-TW" altLang="zh-TW" b="1" dirty="0"/>
              <a:t>第一章　國際貿易法的意義</a:t>
            </a:r>
            <a:r>
              <a:rPr lang="en-US" altLang="zh-TW" b="1" dirty="0"/>
              <a:t/>
            </a:r>
            <a:br>
              <a:rPr lang="en-US" altLang="zh-TW" b="1" dirty="0"/>
            </a:br>
            <a:r>
              <a:rPr lang="en-US" altLang="zh-TW" dirty="0" smtClean="0"/>
              <a:t>        </a:t>
            </a:r>
            <a:r>
              <a:rPr lang="zh-TW" altLang="zh-TW" b="1" dirty="0" smtClean="0">
                <a:solidFill>
                  <a:schemeClr val="tx1"/>
                </a:solidFill>
              </a:rPr>
              <a:t>三</a:t>
            </a:r>
            <a:r>
              <a:rPr lang="zh-TW" altLang="zh-TW" b="1" dirty="0">
                <a:solidFill>
                  <a:schemeClr val="tx1"/>
                </a:solidFill>
              </a:rPr>
              <a:t>、國際貿易法的發展階段</a:t>
            </a:r>
            <a:endParaRPr lang="zh-TW" altLang="en-US" b="1" dirty="0">
              <a:solidFill>
                <a:schemeClr val="tx1"/>
              </a:solidFill>
            </a:endParaRPr>
          </a:p>
        </p:txBody>
      </p:sp>
      <p:sp>
        <p:nvSpPr>
          <p:cNvPr id="3" name="文字版面配置區 2"/>
          <p:cNvSpPr>
            <a:spLocks noGrp="1"/>
          </p:cNvSpPr>
          <p:nvPr>
            <p:ph type="body" idx="1"/>
          </p:nvPr>
        </p:nvSpPr>
        <p:spPr>
          <a:xfrm>
            <a:off x="323528" y="2547938"/>
            <a:ext cx="8496944" cy="3545358"/>
          </a:xfrm>
        </p:spPr>
        <p:txBody>
          <a:bodyPr>
            <a:noAutofit/>
          </a:bodyPr>
          <a:lstStyle/>
          <a:p>
            <a:r>
              <a:rPr lang="zh-TW" altLang="zh-TW" sz="2800" b="1" dirty="0" smtClean="0">
                <a:solidFill>
                  <a:schemeClr val="tx1"/>
                </a:solidFill>
              </a:rPr>
              <a:t>二</a:t>
            </a:r>
            <a:r>
              <a:rPr lang="zh-TW" altLang="en-US" sz="2800" b="1" dirty="0" smtClean="0">
                <a:solidFill>
                  <a:schemeClr val="tx1"/>
                </a:solidFill>
              </a:rPr>
              <a:t>、</a:t>
            </a:r>
            <a:r>
              <a:rPr lang="zh-TW" altLang="zh-TW" sz="2800" b="1" dirty="0" smtClean="0">
                <a:solidFill>
                  <a:schemeClr val="tx1"/>
                </a:solidFill>
              </a:rPr>
              <a:t>第二</a:t>
            </a:r>
            <a:r>
              <a:rPr lang="zh-TW" altLang="zh-TW" sz="2800" b="1" dirty="0">
                <a:solidFill>
                  <a:schemeClr val="tx1"/>
                </a:solidFill>
              </a:rPr>
              <a:t>發展</a:t>
            </a:r>
            <a:r>
              <a:rPr lang="zh-TW" altLang="zh-TW" sz="2800" b="1" dirty="0" smtClean="0">
                <a:solidFill>
                  <a:schemeClr val="tx1"/>
                </a:solidFill>
              </a:rPr>
              <a:t>階段</a:t>
            </a:r>
            <a:r>
              <a:rPr lang="en-US" altLang="zh-TW" sz="2800" b="1" dirty="0" smtClean="0">
                <a:solidFill>
                  <a:schemeClr val="tx1"/>
                </a:solidFill>
              </a:rPr>
              <a:t> : 1947</a:t>
            </a:r>
            <a:r>
              <a:rPr lang="zh-TW" altLang="zh-TW" sz="2800" b="1" dirty="0">
                <a:solidFill>
                  <a:schemeClr val="tx1"/>
                </a:solidFill>
              </a:rPr>
              <a:t>年成立</a:t>
            </a:r>
            <a:r>
              <a:rPr lang="en-US" altLang="zh-TW" sz="2800" b="1" dirty="0">
                <a:solidFill>
                  <a:schemeClr val="tx1"/>
                </a:solidFill>
              </a:rPr>
              <a:t>GATT</a:t>
            </a:r>
            <a:r>
              <a:rPr lang="zh-TW" altLang="zh-TW" sz="2800" b="1" dirty="0">
                <a:solidFill>
                  <a:schemeClr val="tx1"/>
                </a:solidFill>
              </a:rPr>
              <a:t>到</a:t>
            </a:r>
            <a:r>
              <a:rPr lang="en-US" altLang="zh-TW" sz="2800" b="1" dirty="0">
                <a:solidFill>
                  <a:schemeClr val="tx1"/>
                </a:solidFill>
              </a:rPr>
              <a:t>1964</a:t>
            </a:r>
            <a:r>
              <a:rPr lang="zh-TW" altLang="zh-TW" sz="2800" b="1" dirty="0">
                <a:solidFill>
                  <a:schemeClr val="tx1"/>
                </a:solidFill>
              </a:rPr>
              <a:t>年</a:t>
            </a:r>
            <a:r>
              <a:rPr lang="zh-TW" altLang="zh-TW" sz="2800" b="1" dirty="0" smtClean="0">
                <a:solidFill>
                  <a:schemeClr val="tx1"/>
                </a:solidFill>
              </a:rPr>
              <a:t>成立</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UNCITRAL</a:t>
            </a:r>
            <a:r>
              <a:rPr lang="zh-TW" altLang="en-US" sz="2800" b="1" dirty="0" smtClean="0">
                <a:solidFill>
                  <a:schemeClr val="tx1"/>
                </a:solidFill>
              </a:rPr>
              <a:t>之前</a:t>
            </a:r>
            <a:endParaRPr lang="en-US" altLang="zh-TW" sz="2800" b="1" dirty="0" smtClean="0">
              <a:solidFill>
                <a:schemeClr val="tx1"/>
              </a:solidFill>
            </a:endParaRPr>
          </a:p>
          <a:p>
            <a:r>
              <a:rPr lang="en-US" altLang="zh-TW" sz="2800" b="1" dirty="0" smtClean="0">
                <a:solidFill>
                  <a:schemeClr val="tx1"/>
                </a:solidFill>
              </a:rPr>
              <a:t> (</a:t>
            </a:r>
            <a:r>
              <a:rPr lang="zh-TW" altLang="en-US" sz="2800" b="1" dirty="0" smtClean="0">
                <a:solidFill>
                  <a:schemeClr val="tx1"/>
                </a:solidFill>
              </a:rPr>
              <a:t>一</a:t>
            </a:r>
            <a:r>
              <a:rPr lang="en-US" altLang="zh-TW" sz="2800" b="1" dirty="0" smtClean="0">
                <a:solidFill>
                  <a:schemeClr val="tx1"/>
                </a:solidFill>
              </a:rPr>
              <a:t>)1929</a:t>
            </a:r>
            <a:r>
              <a:rPr lang="zh-TW" altLang="zh-TW" sz="2800" b="1" dirty="0" smtClean="0">
                <a:solidFill>
                  <a:schemeClr val="tx1"/>
                </a:solidFill>
              </a:rPr>
              <a:t>年紐約股票市場暴跌引發世界性經濟大恐慌</a:t>
            </a:r>
            <a:r>
              <a:rPr lang="zh-TW" altLang="en-US" sz="2800" b="1" dirty="0" smtClean="0">
                <a:solidFill>
                  <a:schemeClr val="tx1"/>
                </a:solidFill>
              </a:rPr>
              <a:t>，</a:t>
            </a:r>
            <a:r>
              <a:rPr lang="zh-TW" altLang="zh-TW" sz="2800" b="1" dirty="0" smtClean="0">
                <a:solidFill>
                  <a:schemeClr val="tx1"/>
                </a:solidFill>
              </a:rPr>
              <a:t>美國於</a:t>
            </a:r>
            <a:r>
              <a:rPr lang="en-US" altLang="zh-TW" sz="2800" b="1" dirty="0" smtClean="0">
                <a:solidFill>
                  <a:schemeClr val="tx1"/>
                </a:solidFill>
              </a:rPr>
              <a:t>1930</a:t>
            </a:r>
            <a:r>
              <a:rPr lang="zh-TW" altLang="zh-TW" sz="2800" b="1" dirty="0" smtClean="0">
                <a:solidFill>
                  <a:schemeClr val="tx1"/>
                </a:solidFill>
              </a:rPr>
              <a:t>年通過哈雷關稅法</a:t>
            </a:r>
            <a:r>
              <a:rPr lang="zh-TW" altLang="zh-TW" sz="2800" b="1" dirty="0">
                <a:solidFill>
                  <a:schemeClr val="tx1"/>
                </a:solidFill>
              </a:rPr>
              <a:t>案</a:t>
            </a:r>
            <a:r>
              <a:rPr lang="en-US" altLang="zh-TW" sz="2800" b="1" dirty="0" smtClean="0">
                <a:solidFill>
                  <a:schemeClr val="tx1"/>
                </a:solidFill>
              </a:rPr>
              <a:t>(Hawley-Smoot </a:t>
            </a:r>
            <a:r>
              <a:rPr lang="en-US" altLang="zh-TW" sz="2800" b="1" dirty="0">
                <a:solidFill>
                  <a:schemeClr val="tx1"/>
                </a:solidFill>
              </a:rPr>
              <a:t>Tariff </a:t>
            </a:r>
            <a:r>
              <a:rPr lang="en-US" altLang="zh-TW" sz="2800" b="1" dirty="0" smtClean="0">
                <a:solidFill>
                  <a:schemeClr val="tx1"/>
                </a:solidFill>
              </a:rPr>
              <a:t>Act)</a:t>
            </a:r>
            <a:r>
              <a:rPr lang="zh-TW" altLang="zh-TW" sz="2800" b="1" dirty="0" smtClean="0">
                <a:solidFill>
                  <a:schemeClr val="tx1"/>
                </a:solidFill>
              </a:rPr>
              <a:t>大幅提高關稅，引發全球高關稅壁壘的障礙。</a:t>
            </a:r>
            <a:r>
              <a:rPr lang="zh-TW" altLang="en-US" sz="2800" b="1" dirty="0" smtClean="0">
                <a:solidFill>
                  <a:schemeClr val="tx1"/>
                </a:solidFill>
              </a:rPr>
              <a:t>各</a:t>
            </a:r>
            <a:r>
              <a:rPr lang="zh-TW" altLang="zh-TW" sz="2800" b="1" dirty="0" smtClean="0">
                <a:solidFill>
                  <a:schemeClr val="tx1"/>
                </a:solidFill>
              </a:rPr>
              <a:t>國為求自保</a:t>
            </a:r>
            <a:r>
              <a:rPr lang="zh-TW" altLang="en-US" sz="2800" b="1" dirty="0" smtClean="0">
                <a:solidFill>
                  <a:schemeClr val="tx1"/>
                </a:solidFill>
              </a:rPr>
              <a:t>，</a:t>
            </a:r>
            <a:r>
              <a:rPr lang="zh-TW" altLang="zh-TW" sz="2800" b="1" dirty="0" smtClean="0">
                <a:solidFill>
                  <a:schemeClr val="tx1"/>
                </a:solidFill>
              </a:rPr>
              <a:t>高關稅、貨幣貶值、出口補貼、外匯管制、配額限制、歧視待遇等手段紛紛出籠，想達到限制進口、強迫出口之目的。</a:t>
            </a:r>
            <a:endParaRPr lang="zh-TW" altLang="en-US" sz="2600" b="1" dirty="0">
              <a:solidFill>
                <a:schemeClr val="tx1"/>
              </a:solidFill>
            </a:endParaRPr>
          </a:p>
        </p:txBody>
      </p:sp>
    </p:spTree>
    <p:extLst>
      <p:ext uri="{BB962C8B-B14F-4D97-AF65-F5344CB8AC3E}">
        <p14:creationId xmlns:p14="http://schemas.microsoft.com/office/powerpoint/2010/main" val="215788556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692696"/>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b="1" dirty="0" smtClean="0"/>
              <a:t>         </a:t>
            </a:r>
            <a:r>
              <a:rPr lang="zh-TW" altLang="zh-TW" b="1" dirty="0" smtClean="0"/>
              <a:t>第</a:t>
            </a:r>
            <a:r>
              <a:rPr lang="zh-TW" altLang="en-US" b="1" dirty="0" smtClean="0"/>
              <a:t>一</a:t>
            </a:r>
            <a:r>
              <a:rPr lang="zh-TW" altLang="zh-TW" b="1" dirty="0" smtClean="0"/>
              <a:t>節</a:t>
            </a:r>
            <a:r>
              <a:rPr lang="zh-TW" altLang="zh-TW" b="1" dirty="0"/>
              <a:t>　</a:t>
            </a:r>
            <a:r>
              <a:rPr lang="zh-TW" altLang="zh-TW" b="1" dirty="0">
                <a:solidFill>
                  <a:schemeClr val="tx1"/>
                </a:solidFill>
              </a:rPr>
              <a:t>要</a:t>
            </a:r>
            <a:r>
              <a:rPr lang="zh-TW" altLang="zh-TW" b="1" dirty="0" smtClean="0">
                <a:solidFill>
                  <a:schemeClr val="tx1"/>
                </a:solidFill>
              </a:rPr>
              <a:t>約</a:t>
            </a:r>
            <a:r>
              <a:rPr lang="en-US" altLang="zh-TW" b="1" dirty="0" smtClean="0">
                <a:solidFill>
                  <a:schemeClr val="tx1"/>
                </a:solidFill>
              </a:rPr>
              <a:t> (</a:t>
            </a:r>
            <a:r>
              <a:rPr lang="zh-TW" altLang="zh-TW" b="1" dirty="0" smtClean="0">
                <a:solidFill>
                  <a:schemeClr val="tx1"/>
                </a:solidFill>
              </a:rPr>
              <a:t>契約</a:t>
            </a:r>
            <a:r>
              <a:rPr lang="zh-TW" altLang="zh-TW" b="1" dirty="0">
                <a:solidFill>
                  <a:schemeClr val="tx1"/>
                </a:solidFill>
              </a:rPr>
              <a:t>成立要件之</a:t>
            </a:r>
            <a:r>
              <a:rPr lang="zh-TW" altLang="zh-TW" b="1" dirty="0" smtClean="0">
                <a:solidFill>
                  <a:schemeClr val="tx1"/>
                </a:solidFill>
              </a:rPr>
              <a:t>一</a:t>
            </a:r>
            <a:r>
              <a:rPr lang="en-US" altLang="zh-TW" b="1" dirty="0" smtClean="0">
                <a:solidFill>
                  <a:schemeClr val="tx1"/>
                </a:solidFill>
              </a:rPr>
              <a:t>)</a:t>
            </a:r>
            <a:br>
              <a:rPr lang="en-US" altLang="zh-TW" b="1" dirty="0" smtClean="0">
                <a:solidFill>
                  <a:schemeClr val="tx1"/>
                </a:solidFill>
              </a:rPr>
            </a:br>
            <a:r>
              <a:rPr lang="en-US" altLang="zh-TW" b="1" dirty="0" smtClean="0">
                <a:solidFill>
                  <a:schemeClr val="tx1"/>
                </a:solidFill>
              </a:rPr>
              <a:t>                 </a:t>
            </a:r>
            <a:endParaRPr lang="en-US" altLang="zh-TW" b="1" dirty="0">
              <a:solidFill>
                <a:schemeClr val="tx1"/>
              </a:solidFill>
            </a:endParaRPr>
          </a:p>
        </p:txBody>
      </p:sp>
      <p:sp>
        <p:nvSpPr>
          <p:cNvPr id="3" name="文字版面配置區 2"/>
          <p:cNvSpPr>
            <a:spLocks noGrp="1"/>
          </p:cNvSpPr>
          <p:nvPr>
            <p:ph type="body" idx="1"/>
          </p:nvPr>
        </p:nvSpPr>
        <p:spPr>
          <a:xfrm>
            <a:off x="251520" y="2492896"/>
            <a:ext cx="8496944" cy="961256"/>
          </a:xfrm>
        </p:spPr>
        <p:txBody>
          <a:bodyPr>
            <a:noAutofit/>
          </a:bodyPr>
          <a:lstStyle/>
          <a:p>
            <a:r>
              <a:rPr lang="zh-TW" altLang="zh-TW" sz="2800" b="1" dirty="0">
                <a:solidFill>
                  <a:schemeClr val="tx1"/>
                </a:solidFill>
              </a:rPr>
              <a:t>五、 要約</a:t>
            </a:r>
            <a:r>
              <a:rPr lang="zh-TW" altLang="zh-TW" sz="2800" b="1" dirty="0" smtClean="0">
                <a:solidFill>
                  <a:schemeClr val="tx1"/>
                </a:solidFill>
              </a:rPr>
              <a:t>失效</a:t>
            </a:r>
            <a:r>
              <a:rPr lang="en-US" altLang="zh-TW" sz="2800" b="1" dirty="0" smtClean="0">
                <a:solidFill>
                  <a:schemeClr val="tx1"/>
                </a:solidFill>
              </a:rPr>
              <a:t> : </a:t>
            </a:r>
            <a:r>
              <a:rPr lang="zh-TW" altLang="zh-TW" sz="2800" b="1" dirty="0" smtClean="0">
                <a:solidFill>
                  <a:schemeClr val="tx1"/>
                </a:solidFill>
              </a:rPr>
              <a:t>承諾</a:t>
            </a:r>
            <a:r>
              <a:rPr lang="zh-TW" altLang="zh-TW" sz="2800" b="1" dirty="0">
                <a:solidFill>
                  <a:schemeClr val="tx1"/>
                </a:solidFill>
              </a:rPr>
              <a:t>期限已過</a:t>
            </a:r>
            <a:r>
              <a:rPr lang="zh-TW" altLang="en-US" sz="2800" b="1" dirty="0">
                <a:solidFill>
                  <a:schemeClr val="tx1"/>
                </a:solidFill>
              </a:rPr>
              <a:t>、</a:t>
            </a:r>
            <a:r>
              <a:rPr lang="en-US" altLang="zh-TW" sz="2800" b="1" dirty="0">
                <a:solidFill>
                  <a:schemeClr val="tx1"/>
                </a:solidFill>
              </a:rPr>
              <a:t> </a:t>
            </a:r>
            <a:r>
              <a:rPr lang="zh-TW" altLang="zh-TW" sz="2800" b="1" dirty="0">
                <a:solidFill>
                  <a:schemeClr val="tx1"/>
                </a:solidFill>
              </a:rPr>
              <a:t>要約拒絕與</a:t>
            </a:r>
            <a:r>
              <a:rPr lang="zh-TW" altLang="zh-TW" sz="2800" b="1" dirty="0" smtClean="0">
                <a:solidFill>
                  <a:schemeClr val="tx1"/>
                </a:solidFill>
              </a:rPr>
              <a:t>撤回</a:t>
            </a:r>
            <a:endParaRPr lang="en-US" altLang="zh-TW" sz="2800" b="1" dirty="0" smtClean="0">
              <a:solidFill>
                <a:schemeClr val="tx1"/>
              </a:solidFill>
            </a:endParaRPr>
          </a:p>
          <a:p>
            <a:r>
              <a:rPr lang="en-US" altLang="zh-TW" sz="2800" b="1" dirty="0" smtClean="0">
                <a:solidFill>
                  <a:schemeClr val="tx1"/>
                </a:solidFill>
              </a:rPr>
              <a:t>   (</a:t>
            </a:r>
            <a:r>
              <a:rPr lang="zh-TW" altLang="zh-TW" sz="2800" b="1" dirty="0">
                <a:solidFill>
                  <a:schemeClr val="tx1"/>
                </a:solidFill>
              </a:rPr>
              <a:t>二</a:t>
            </a:r>
            <a:r>
              <a:rPr lang="en-US" altLang="zh-TW" sz="2800" b="1" dirty="0">
                <a:solidFill>
                  <a:schemeClr val="tx1"/>
                </a:solidFill>
              </a:rPr>
              <a:t>) </a:t>
            </a:r>
            <a:r>
              <a:rPr lang="zh-TW" altLang="zh-TW" sz="2800" b="1" dirty="0">
                <a:solidFill>
                  <a:schemeClr val="tx1"/>
                </a:solidFill>
              </a:rPr>
              <a:t>要約拒絕與撤回</a:t>
            </a:r>
            <a:r>
              <a:rPr lang="zh-TW" altLang="zh-TW" sz="2800" b="1" dirty="0" smtClean="0">
                <a:solidFill>
                  <a:schemeClr val="tx1"/>
                </a:solidFill>
              </a:rPr>
              <a:t>。</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1</a:t>
            </a:r>
            <a:r>
              <a:rPr lang="en-US" altLang="zh-TW" sz="2800" b="1" dirty="0">
                <a:solidFill>
                  <a:schemeClr val="tx1"/>
                </a:solidFill>
              </a:rPr>
              <a:t>. </a:t>
            </a:r>
            <a:r>
              <a:rPr lang="zh-TW" altLang="zh-TW" sz="2800" b="1" dirty="0">
                <a:solidFill>
                  <a:schemeClr val="tx1"/>
                </a:solidFill>
              </a:rPr>
              <a:t>要約</a:t>
            </a:r>
            <a:r>
              <a:rPr lang="zh-TW" altLang="zh-TW" sz="2800" b="1" dirty="0" smtClean="0">
                <a:solidFill>
                  <a:schemeClr val="tx1"/>
                </a:solidFill>
              </a:rPr>
              <a:t>拒絕</a:t>
            </a:r>
            <a:r>
              <a:rPr lang="en-US" altLang="zh-TW" sz="2800" b="1" dirty="0" smtClean="0">
                <a:solidFill>
                  <a:schemeClr val="tx1"/>
                </a:solidFill>
              </a:rPr>
              <a:t> :  (1)CISG</a:t>
            </a:r>
            <a:r>
              <a:rPr lang="zh-TW" altLang="zh-TW" sz="2800" b="1" dirty="0" smtClean="0">
                <a:solidFill>
                  <a:schemeClr val="tx1"/>
                </a:solidFill>
              </a:rPr>
              <a:t>第</a:t>
            </a:r>
            <a:r>
              <a:rPr lang="en-US" altLang="zh-TW" sz="2800" b="1" dirty="0" smtClean="0">
                <a:solidFill>
                  <a:schemeClr val="tx1"/>
                </a:solidFill>
              </a:rPr>
              <a:t>17</a:t>
            </a:r>
            <a:r>
              <a:rPr lang="zh-TW" altLang="zh-TW" sz="2800" b="1" dirty="0" smtClean="0">
                <a:solidFill>
                  <a:schemeClr val="tx1"/>
                </a:solidFill>
              </a:rPr>
              <a:t>條</a:t>
            </a:r>
            <a:r>
              <a:rPr lang="zh-TW" altLang="zh-TW" sz="2800" b="1" dirty="0">
                <a:solidFill>
                  <a:schemeClr val="tx1"/>
                </a:solidFill>
              </a:rPr>
              <a:t>規定：「要約，即使是不可撤銷，於拒絕通知送達要約人時，失其效力。</a:t>
            </a:r>
            <a:r>
              <a:rPr lang="zh-TW" altLang="zh-TW" sz="2800" b="1" dirty="0" smtClean="0">
                <a:solidFill>
                  <a:schemeClr val="tx1"/>
                </a:solidFill>
              </a:rPr>
              <a:t>」</a:t>
            </a:r>
            <a:r>
              <a:rPr lang="en-US" altLang="zh-TW" sz="2800" b="1" dirty="0" smtClean="0">
                <a:solidFill>
                  <a:schemeClr val="tx1"/>
                </a:solidFill>
              </a:rPr>
              <a:t>;  (2)</a:t>
            </a:r>
            <a:r>
              <a:rPr lang="zh-TW" altLang="zh-TW" sz="2800" b="1" dirty="0">
                <a:solidFill>
                  <a:schemeClr val="tx1"/>
                </a:solidFill>
              </a:rPr>
              <a:t>民法</a:t>
            </a:r>
            <a:r>
              <a:rPr lang="zh-TW" altLang="zh-TW" sz="2800" b="1" dirty="0" smtClean="0">
                <a:solidFill>
                  <a:schemeClr val="tx1"/>
                </a:solidFill>
              </a:rPr>
              <a:t>第</a:t>
            </a:r>
            <a:r>
              <a:rPr lang="en-US" altLang="zh-TW" sz="2800" b="1" dirty="0" smtClean="0">
                <a:solidFill>
                  <a:schemeClr val="tx1"/>
                </a:solidFill>
              </a:rPr>
              <a:t>155</a:t>
            </a:r>
            <a:r>
              <a:rPr lang="zh-TW" altLang="zh-TW" sz="2800" b="1" dirty="0" smtClean="0">
                <a:solidFill>
                  <a:schemeClr val="tx1"/>
                </a:solidFill>
              </a:rPr>
              <a:t>條</a:t>
            </a:r>
            <a:r>
              <a:rPr lang="zh-TW" altLang="zh-TW" sz="2800" b="1" dirty="0">
                <a:solidFill>
                  <a:schemeClr val="tx1"/>
                </a:solidFill>
              </a:rPr>
              <a:t>亦規定：「要約經拒絕者，失其效力。</a:t>
            </a:r>
            <a:r>
              <a:rPr lang="zh-TW" altLang="zh-TW" sz="2800" b="1" dirty="0" smtClean="0">
                <a:solidFill>
                  <a:schemeClr val="tx1"/>
                </a:solidFill>
              </a:rPr>
              <a:t>」</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2</a:t>
            </a:r>
            <a:r>
              <a:rPr lang="en-US" altLang="zh-TW" sz="2800" b="1" dirty="0">
                <a:solidFill>
                  <a:schemeClr val="tx1"/>
                </a:solidFill>
              </a:rPr>
              <a:t>.</a:t>
            </a:r>
            <a:r>
              <a:rPr lang="zh-TW" altLang="zh-TW" sz="2800" b="1" dirty="0">
                <a:solidFill>
                  <a:schemeClr val="tx1"/>
                </a:solidFill>
              </a:rPr>
              <a:t>要約之撤回</a:t>
            </a:r>
            <a:r>
              <a:rPr lang="en-US" altLang="zh-TW" sz="2800" b="1" dirty="0">
                <a:solidFill>
                  <a:schemeClr val="tx1"/>
                </a:solidFill>
              </a:rPr>
              <a:t>(Withdrawal</a:t>
            </a:r>
            <a:r>
              <a:rPr lang="en-US" altLang="zh-TW" sz="2800" b="1" dirty="0" smtClean="0">
                <a:solidFill>
                  <a:schemeClr val="tx1"/>
                </a:solidFill>
              </a:rPr>
              <a:t>) : CISG</a:t>
            </a:r>
            <a:r>
              <a:rPr lang="zh-TW" altLang="zh-TW" sz="2800" b="1" dirty="0" smtClean="0">
                <a:solidFill>
                  <a:schemeClr val="tx1"/>
                </a:solidFill>
              </a:rPr>
              <a:t>第</a:t>
            </a:r>
            <a:r>
              <a:rPr lang="en-US" altLang="zh-TW" sz="2800" b="1" dirty="0" smtClean="0">
                <a:solidFill>
                  <a:schemeClr val="tx1"/>
                </a:solidFill>
              </a:rPr>
              <a:t>15</a:t>
            </a:r>
            <a:r>
              <a:rPr lang="zh-TW" altLang="zh-TW" sz="2800" b="1" dirty="0" smtClean="0">
                <a:solidFill>
                  <a:schemeClr val="tx1"/>
                </a:solidFill>
              </a:rPr>
              <a:t>條：</a:t>
            </a:r>
            <a:r>
              <a:rPr lang="zh-TW" altLang="zh-TW" sz="2800" b="1" dirty="0">
                <a:solidFill>
                  <a:schemeClr val="tx1"/>
                </a:solidFill>
              </a:rPr>
              <a:t>「縱為不可撤銷之要約，仍得予以撤回，但以撤回之通知於要約到達被要約人之前或同時到達被要約人為限。」</a:t>
            </a:r>
            <a:r>
              <a:rPr lang="en-US" altLang="zh-TW" sz="2800" b="1" dirty="0" smtClean="0">
                <a:solidFill>
                  <a:schemeClr val="tx1"/>
                </a:solidFill>
              </a:rPr>
              <a:t> </a:t>
            </a:r>
            <a:endParaRPr lang="zh-TW" altLang="zh-TW" sz="2800" b="1" dirty="0">
              <a:solidFill>
                <a:schemeClr val="tx1"/>
              </a:solidFill>
            </a:endParaRPr>
          </a:p>
        </p:txBody>
      </p:sp>
    </p:spTree>
    <p:extLst>
      <p:ext uri="{BB962C8B-B14F-4D97-AF65-F5344CB8AC3E}">
        <p14:creationId xmlns:p14="http://schemas.microsoft.com/office/powerpoint/2010/main" val="301282700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692696"/>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b="1" dirty="0" smtClean="0"/>
              <a:t>         </a:t>
            </a:r>
            <a:r>
              <a:rPr lang="zh-TW" altLang="zh-TW" b="1" dirty="0" smtClean="0"/>
              <a:t>第</a:t>
            </a:r>
            <a:r>
              <a:rPr lang="zh-TW" altLang="en-US" b="1" dirty="0" smtClean="0"/>
              <a:t>一</a:t>
            </a:r>
            <a:r>
              <a:rPr lang="zh-TW" altLang="zh-TW" b="1" dirty="0" smtClean="0"/>
              <a:t>節</a:t>
            </a:r>
            <a:r>
              <a:rPr lang="zh-TW" altLang="zh-TW" b="1" dirty="0"/>
              <a:t>　</a:t>
            </a:r>
            <a:r>
              <a:rPr lang="zh-TW" altLang="zh-TW" b="1" dirty="0">
                <a:solidFill>
                  <a:schemeClr val="tx1"/>
                </a:solidFill>
              </a:rPr>
              <a:t>要</a:t>
            </a:r>
            <a:r>
              <a:rPr lang="zh-TW" altLang="zh-TW" b="1" dirty="0" smtClean="0">
                <a:solidFill>
                  <a:schemeClr val="tx1"/>
                </a:solidFill>
              </a:rPr>
              <a:t>約</a:t>
            </a:r>
            <a:r>
              <a:rPr lang="en-US" altLang="zh-TW" b="1" dirty="0" smtClean="0">
                <a:solidFill>
                  <a:schemeClr val="tx1"/>
                </a:solidFill>
              </a:rPr>
              <a:t> (</a:t>
            </a:r>
            <a:r>
              <a:rPr lang="zh-TW" altLang="zh-TW" b="1" dirty="0" smtClean="0">
                <a:solidFill>
                  <a:schemeClr val="tx1"/>
                </a:solidFill>
              </a:rPr>
              <a:t>契約</a:t>
            </a:r>
            <a:r>
              <a:rPr lang="zh-TW" altLang="zh-TW" b="1" dirty="0">
                <a:solidFill>
                  <a:schemeClr val="tx1"/>
                </a:solidFill>
              </a:rPr>
              <a:t>成立要件之</a:t>
            </a:r>
            <a:r>
              <a:rPr lang="zh-TW" altLang="zh-TW" b="1" dirty="0" smtClean="0">
                <a:solidFill>
                  <a:schemeClr val="tx1"/>
                </a:solidFill>
              </a:rPr>
              <a:t>一</a:t>
            </a:r>
            <a:r>
              <a:rPr lang="en-US" altLang="zh-TW" b="1" dirty="0" smtClean="0">
                <a:solidFill>
                  <a:schemeClr val="tx1"/>
                </a:solidFill>
              </a:rPr>
              <a:t>)</a:t>
            </a:r>
            <a:br>
              <a:rPr lang="en-US" altLang="zh-TW" b="1" dirty="0" smtClean="0">
                <a:solidFill>
                  <a:schemeClr val="tx1"/>
                </a:solidFill>
              </a:rPr>
            </a:br>
            <a:r>
              <a:rPr lang="en-US" altLang="zh-TW" b="1" dirty="0" smtClean="0">
                <a:solidFill>
                  <a:schemeClr val="tx1"/>
                </a:solidFill>
              </a:rPr>
              <a:t>                 </a:t>
            </a:r>
            <a:endParaRPr lang="en-US" altLang="zh-TW" b="1" dirty="0">
              <a:solidFill>
                <a:schemeClr val="tx1"/>
              </a:solidFill>
            </a:endParaRPr>
          </a:p>
        </p:txBody>
      </p:sp>
      <p:sp>
        <p:nvSpPr>
          <p:cNvPr id="3" name="文字版面配置區 2"/>
          <p:cNvSpPr>
            <a:spLocks noGrp="1"/>
          </p:cNvSpPr>
          <p:nvPr>
            <p:ph type="body" idx="1"/>
          </p:nvPr>
        </p:nvSpPr>
        <p:spPr>
          <a:xfrm>
            <a:off x="539552" y="2780928"/>
            <a:ext cx="8064896" cy="961256"/>
          </a:xfrm>
        </p:spPr>
        <p:txBody>
          <a:bodyPr>
            <a:noAutofit/>
          </a:bodyPr>
          <a:lstStyle/>
          <a:p>
            <a:r>
              <a:rPr lang="zh-TW" altLang="zh-TW" sz="2800" b="1" dirty="0">
                <a:solidFill>
                  <a:schemeClr val="tx1"/>
                </a:solidFill>
              </a:rPr>
              <a:t>六、 反要</a:t>
            </a:r>
            <a:r>
              <a:rPr lang="zh-TW" altLang="zh-TW" sz="2800" b="1" dirty="0" smtClean="0">
                <a:solidFill>
                  <a:schemeClr val="tx1"/>
                </a:solidFill>
              </a:rPr>
              <a:t>約</a:t>
            </a:r>
            <a:r>
              <a:rPr lang="en-US" altLang="zh-TW" sz="2800" b="1" dirty="0">
                <a:solidFill>
                  <a:schemeClr val="tx1"/>
                </a:solidFill>
              </a:rPr>
              <a:t>(cross </a:t>
            </a:r>
            <a:r>
              <a:rPr lang="en-US" altLang="zh-TW" sz="2800" b="1" dirty="0" smtClean="0">
                <a:solidFill>
                  <a:schemeClr val="tx1"/>
                </a:solidFill>
              </a:rPr>
              <a:t>offer ; counter offer)</a:t>
            </a:r>
          </a:p>
          <a:p>
            <a:r>
              <a:rPr lang="en-US" altLang="zh-TW" sz="2800" b="1" dirty="0">
                <a:solidFill>
                  <a:schemeClr val="tx1"/>
                </a:solidFill>
              </a:rPr>
              <a:t> </a:t>
            </a:r>
            <a:r>
              <a:rPr lang="en-US" altLang="zh-TW" sz="2800" b="1" dirty="0" smtClean="0">
                <a:solidFill>
                  <a:schemeClr val="tx1"/>
                </a:solidFill>
              </a:rPr>
              <a:t>  (</a:t>
            </a:r>
            <a:r>
              <a:rPr lang="zh-TW" altLang="en-US" sz="2800" b="1" dirty="0" smtClean="0">
                <a:solidFill>
                  <a:schemeClr val="tx1"/>
                </a:solidFill>
              </a:rPr>
              <a:t>一</a:t>
            </a:r>
            <a:r>
              <a:rPr lang="en-US" altLang="zh-TW" sz="2800" b="1" dirty="0" smtClean="0">
                <a:solidFill>
                  <a:schemeClr val="tx1"/>
                </a:solidFill>
              </a:rPr>
              <a:t>) </a:t>
            </a:r>
            <a:r>
              <a:rPr lang="zh-TW" altLang="en-US" sz="2800" b="1" dirty="0" smtClean="0">
                <a:solidFill>
                  <a:schemeClr val="tx1"/>
                </a:solidFill>
              </a:rPr>
              <a:t>定義 </a:t>
            </a:r>
            <a:r>
              <a:rPr lang="en-US" altLang="zh-TW" sz="2800" b="1" dirty="0" smtClean="0">
                <a:solidFill>
                  <a:schemeClr val="tx1"/>
                </a:solidFill>
              </a:rPr>
              <a:t>: </a:t>
            </a:r>
            <a:r>
              <a:rPr lang="zh-TW" altLang="zh-TW" sz="2800" b="1" dirty="0" smtClean="0">
                <a:solidFill>
                  <a:schemeClr val="tx1"/>
                </a:solidFill>
              </a:rPr>
              <a:t>將要</a:t>
            </a:r>
            <a:r>
              <a:rPr lang="zh-TW" altLang="zh-TW" sz="2800" b="1" dirty="0">
                <a:solidFill>
                  <a:schemeClr val="tx1"/>
                </a:solidFill>
              </a:rPr>
              <a:t>約的條件或內容加以</a:t>
            </a:r>
            <a:r>
              <a:rPr lang="zh-TW" altLang="zh-TW" sz="2800" b="1" dirty="0" smtClean="0">
                <a:solidFill>
                  <a:schemeClr val="tx1"/>
                </a:solidFill>
              </a:rPr>
              <a:t>擴張</a:t>
            </a:r>
            <a:r>
              <a:rPr lang="zh-TW" altLang="en-US" sz="2800" b="1" dirty="0" smtClean="0">
                <a:solidFill>
                  <a:schemeClr val="tx1"/>
                </a:solidFill>
              </a:rPr>
              <a:t>、</a:t>
            </a:r>
            <a:r>
              <a:rPr lang="zh-TW" altLang="zh-TW" sz="2800" b="1" dirty="0" smtClean="0">
                <a:solidFill>
                  <a:schemeClr val="tx1"/>
                </a:solidFill>
              </a:rPr>
              <a:t>限制</a:t>
            </a:r>
            <a:r>
              <a:rPr lang="zh-TW" altLang="en-US" sz="2800" b="1" dirty="0" smtClean="0">
                <a:solidFill>
                  <a:schemeClr val="tx1"/>
                </a:solidFill>
              </a:rPr>
              <a:t>、</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變更</a:t>
            </a:r>
            <a:r>
              <a:rPr lang="zh-TW" altLang="zh-TW" sz="2800" b="1" dirty="0">
                <a:solidFill>
                  <a:schemeClr val="tx1"/>
                </a:solidFill>
              </a:rPr>
              <a:t>或者追加者</a:t>
            </a:r>
            <a:r>
              <a:rPr lang="zh-TW" altLang="zh-TW" sz="2800" b="1" dirty="0" smtClean="0">
                <a:solidFill>
                  <a:schemeClr val="tx1"/>
                </a:solidFill>
              </a:rPr>
              <a:t>稱為</a:t>
            </a:r>
            <a:r>
              <a:rPr lang="zh-TW" altLang="zh-TW" sz="2800" b="1" dirty="0">
                <a:solidFill>
                  <a:schemeClr val="tx1"/>
                </a:solidFill>
              </a:rPr>
              <a:t>反要</a:t>
            </a:r>
            <a:r>
              <a:rPr lang="zh-TW" altLang="zh-TW" sz="2800" b="1" dirty="0" smtClean="0">
                <a:solidFill>
                  <a:schemeClr val="tx1"/>
                </a:solidFill>
              </a:rPr>
              <a:t>約。</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en-US" sz="2800" b="1" dirty="0" smtClean="0">
                <a:solidFill>
                  <a:schemeClr val="tx1"/>
                </a:solidFill>
              </a:rPr>
              <a:t>二</a:t>
            </a:r>
            <a:r>
              <a:rPr lang="en-US" altLang="zh-TW" sz="2800" b="1" dirty="0" smtClean="0">
                <a:solidFill>
                  <a:schemeClr val="tx1"/>
                </a:solidFill>
              </a:rPr>
              <a:t>)</a:t>
            </a:r>
            <a:r>
              <a:rPr lang="zh-TW" altLang="en-US" sz="2800" b="1" dirty="0" smtClean="0">
                <a:solidFill>
                  <a:schemeClr val="tx1"/>
                </a:solidFill>
              </a:rPr>
              <a:t>法律效果 </a:t>
            </a:r>
            <a:r>
              <a:rPr lang="en-US" altLang="zh-TW" sz="2800" b="1" dirty="0" smtClean="0">
                <a:solidFill>
                  <a:schemeClr val="tx1"/>
                </a:solidFill>
              </a:rPr>
              <a:t>:  </a:t>
            </a:r>
            <a:r>
              <a:rPr lang="zh-TW" altLang="zh-TW" sz="2800" b="1" dirty="0" smtClean="0">
                <a:solidFill>
                  <a:schemeClr val="tx1"/>
                </a:solidFill>
              </a:rPr>
              <a:t>視為</a:t>
            </a:r>
            <a:r>
              <a:rPr lang="zh-TW" altLang="zh-TW" sz="2800" b="1" dirty="0">
                <a:solidFill>
                  <a:schemeClr val="tx1"/>
                </a:solidFill>
              </a:rPr>
              <a:t>拒絕原要約而為新要約</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反</a:t>
            </a:r>
            <a:r>
              <a:rPr lang="zh-TW" altLang="zh-TW" sz="2800" b="1" dirty="0">
                <a:solidFill>
                  <a:schemeClr val="tx1"/>
                </a:solidFill>
              </a:rPr>
              <a:t>要約</a:t>
            </a:r>
            <a:r>
              <a:rPr lang="en-US" altLang="zh-TW" sz="2800" b="1" dirty="0">
                <a:solidFill>
                  <a:schemeClr val="tx1"/>
                </a:solidFill>
              </a:rPr>
              <a:t>=</a:t>
            </a:r>
            <a:r>
              <a:rPr lang="en-US" altLang="zh-TW" sz="2500" b="1" dirty="0">
                <a:solidFill>
                  <a:schemeClr val="tx1"/>
                </a:solidFill>
              </a:rPr>
              <a:t>rejection of the original </a:t>
            </a:r>
            <a:r>
              <a:rPr lang="en-US" altLang="zh-TW" sz="2500" b="1" dirty="0" smtClean="0">
                <a:solidFill>
                  <a:schemeClr val="tx1"/>
                </a:solidFill>
              </a:rPr>
              <a:t>offer + new offer</a:t>
            </a:r>
            <a:endParaRPr lang="zh-TW" altLang="zh-TW" sz="2800" b="1" dirty="0">
              <a:solidFill>
                <a:schemeClr val="tx1"/>
              </a:solidFill>
            </a:endParaRPr>
          </a:p>
        </p:txBody>
      </p:sp>
    </p:spTree>
    <p:extLst>
      <p:ext uri="{BB962C8B-B14F-4D97-AF65-F5344CB8AC3E}">
        <p14:creationId xmlns:p14="http://schemas.microsoft.com/office/powerpoint/2010/main" val="166815712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692696"/>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b="1" dirty="0" smtClean="0"/>
              <a:t>         </a:t>
            </a:r>
            <a:r>
              <a:rPr lang="zh-TW" altLang="zh-TW" b="1" dirty="0" smtClean="0"/>
              <a:t>第</a:t>
            </a:r>
            <a:r>
              <a:rPr lang="zh-TW" altLang="en-US" b="1" dirty="0" smtClean="0"/>
              <a:t>二</a:t>
            </a:r>
            <a:r>
              <a:rPr lang="zh-TW" altLang="zh-TW" b="1" dirty="0" smtClean="0"/>
              <a:t>節</a:t>
            </a:r>
            <a:r>
              <a:rPr lang="zh-TW" altLang="zh-TW" b="1" dirty="0"/>
              <a:t>　承諾</a:t>
            </a:r>
            <a:r>
              <a:rPr lang="en-US" altLang="zh-TW" b="1" dirty="0" smtClean="0">
                <a:solidFill>
                  <a:schemeClr val="tx1"/>
                </a:solidFill>
              </a:rPr>
              <a:t>(</a:t>
            </a:r>
            <a:r>
              <a:rPr lang="zh-TW" altLang="zh-TW" b="1" dirty="0" smtClean="0">
                <a:solidFill>
                  <a:schemeClr val="tx1"/>
                </a:solidFill>
              </a:rPr>
              <a:t>契約</a:t>
            </a:r>
            <a:r>
              <a:rPr lang="zh-TW" altLang="zh-TW" b="1" dirty="0">
                <a:solidFill>
                  <a:schemeClr val="tx1"/>
                </a:solidFill>
              </a:rPr>
              <a:t>成立要件</a:t>
            </a:r>
            <a:r>
              <a:rPr lang="zh-TW" altLang="zh-TW" b="1" dirty="0" smtClean="0">
                <a:solidFill>
                  <a:schemeClr val="tx1"/>
                </a:solidFill>
              </a:rPr>
              <a:t>之</a:t>
            </a:r>
            <a:r>
              <a:rPr lang="zh-TW" altLang="en-US" b="1" dirty="0" smtClean="0">
                <a:solidFill>
                  <a:schemeClr val="tx1"/>
                </a:solidFill>
              </a:rPr>
              <a:t>二</a:t>
            </a:r>
            <a:r>
              <a:rPr lang="en-US" altLang="zh-TW" b="1" dirty="0" smtClean="0">
                <a:solidFill>
                  <a:schemeClr val="tx1"/>
                </a:solidFill>
              </a:rPr>
              <a:t>)</a:t>
            </a:r>
            <a:br>
              <a:rPr lang="en-US" altLang="zh-TW" b="1" dirty="0" smtClean="0">
                <a:solidFill>
                  <a:schemeClr val="tx1"/>
                </a:solidFill>
              </a:rPr>
            </a:br>
            <a:r>
              <a:rPr lang="en-US" altLang="zh-TW" b="1" dirty="0" smtClean="0">
                <a:solidFill>
                  <a:schemeClr val="tx1"/>
                </a:solidFill>
              </a:rPr>
              <a:t>                 </a:t>
            </a:r>
            <a:endParaRPr lang="en-US" altLang="zh-TW" b="1" dirty="0">
              <a:solidFill>
                <a:schemeClr val="tx1"/>
              </a:solidFill>
            </a:endParaRPr>
          </a:p>
        </p:txBody>
      </p:sp>
      <p:sp>
        <p:nvSpPr>
          <p:cNvPr id="3" name="文字版面配置區 2"/>
          <p:cNvSpPr>
            <a:spLocks noGrp="1"/>
          </p:cNvSpPr>
          <p:nvPr>
            <p:ph type="body" idx="1"/>
          </p:nvPr>
        </p:nvSpPr>
        <p:spPr>
          <a:xfrm>
            <a:off x="179512" y="2564904"/>
            <a:ext cx="8712968" cy="961256"/>
          </a:xfrm>
        </p:spPr>
        <p:txBody>
          <a:bodyPr>
            <a:noAutofit/>
          </a:bodyPr>
          <a:lstStyle/>
          <a:p>
            <a:r>
              <a:rPr lang="zh-TW" altLang="zh-TW" sz="2800" b="1" dirty="0">
                <a:solidFill>
                  <a:schemeClr val="tx1"/>
                </a:solidFill>
              </a:rPr>
              <a:t>一 </a:t>
            </a:r>
            <a:r>
              <a:rPr lang="en-US" altLang="zh-TW" sz="2800" b="1" dirty="0" smtClean="0">
                <a:solidFill>
                  <a:schemeClr val="tx1"/>
                </a:solidFill>
              </a:rPr>
              <a:t>. </a:t>
            </a:r>
            <a:r>
              <a:rPr lang="zh-TW" altLang="en-US" sz="2800" b="1" dirty="0" smtClean="0">
                <a:solidFill>
                  <a:schemeClr val="tx1"/>
                </a:solidFill>
              </a:rPr>
              <a:t>定</a:t>
            </a:r>
            <a:r>
              <a:rPr lang="zh-TW" altLang="zh-TW" sz="2800" b="1" dirty="0" smtClean="0">
                <a:solidFill>
                  <a:schemeClr val="tx1"/>
                </a:solidFill>
              </a:rPr>
              <a:t>義</a:t>
            </a:r>
            <a:r>
              <a:rPr lang="en-US" altLang="zh-TW" sz="2800" b="1" dirty="0" smtClean="0">
                <a:solidFill>
                  <a:schemeClr val="tx1"/>
                </a:solidFill>
              </a:rPr>
              <a:t> : </a:t>
            </a:r>
            <a:r>
              <a:rPr lang="zh-TW" altLang="zh-TW" sz="2800" b="1" dirty="0" smtClean="0">
                <a:solidFill>
                  <a:schemeClr val="tx1"/>
                </a:solidFill>
              </a:rPr>
              <a:t>承諾</a:t>
            </a:r>
            <a:r>
              <a:rPr lang="zh-TW" altLang="zh-TW" sz="2800" b="1" dirty="0">
                <a:solidFill>
                  <a:schemeClr val="tx1"/>
                </a:solidFill>
              </a:rPr>
              <a:t>乃要約的被要約人無條件完全同意要</a:t>
            </a:r>
            <a:r>
              <a:rPr lang="zh-TW" altLang="zh-TW" sz="2800" b="1" dirty="0" smtClean="0">
                <a:solidFill>
                  <a:schemeClr val="tx1"/>
                </a:solidFill>
              </a:rPr>
              <a:t>約</a:t>
            </a:r>
            <a:endParaRPr lang="en-US" altLang="zh-TW" sz="2800" b="1" dirty="0" smtClean="0">
              <a:solidFill>
                <a:schemeClr val="tx1"/>
              </a:solidFill>
            </a:endParaRPr>
          </a:p>
          <a:p>
            <a:r>
              <a:rPr lang="en-US" altLang="zh-TW" sz="2800" b="1" dirty="0">
                <a:solidFill>
                  <a:schemeClr val="tx1"/>
                </a:solidFill>
              </a:rPr>
              <a:t> </a:t>
            </a:r>
            <a:r>
              <a:rPr lang="en-US" altLang="zh-TW" sz="2800" b="1" dirty="0" smtClean="0">
                <a:solidFill>
                  <a:schemeClr val="tx1"/>
                </a:solidFill>
              </a:rPr>
              <a:t>                </a:t>
            </a:r>
            <a:r>
              <a:rPr lang="zh-TW" altLang="zh-TW" sz="2800" b="1" dirty="0" smtClean="0">
                <a:solidFill>
                  <a:schemeClr val="tx1"/>
                </a:solidFill>
              </a:rPr>
              <a:t>人</a:t>
            </a:r>
            <a:r>
              <a:rPr lang="zh-TW" altLang="zh-TW" sz="2800" b="1" dirty="0">
                <a:solidFill>
                  <a:schemeClr val="tx1"/>
                </a:solidFill>
              </a:rPr>
              <a:t>的所有</a:t>
            </a:r>
            <a:r>
              <a:rPr lang="zh-TW" altLang="zh-TW" sz="2800" b="1" dirty="0" smtClean="0">
                <a:solidFill>
                  <a:schemeClr val="tx1"/>
                </a:solidFill>
              </a:rPr>
              <a:t>條件</a:t>
            </a:r>
            <a:r>
              <a:rPr lang="zh-TW" altLang="en-US" sz="2800" b="1" dirty="0" smtClean="0">
                <a:solidFill>
                  <a:schemeClr val="tx1"/>
                </a:solidFill>
              </a:rPr>
              <a:t>，</a:t>
            </a:r>
            <a:r>
              <a:rPr lang="zh-TW" altLang="zh-TW" sz="2800" b="1" dirty="0" smtClean="0">
                <a:solidFill>
                  <a:schemeClr val="tx1"/>
                </a:solidFill>
              </a:rPr>
              <a:t>締結</a:t>
            </a:r>
            <a:r>
              <a:rPr lang="zh-TW" altLang="zh-TW" sz="2800" b="1" dirty="0">
                <a:solidFill>
                  <a:schemeClr val="tx1"/>
                </a:solidFill>
              </a:rPr>
              <a:t>契約的意思表示。</a:t>
            </a:r>
          </a:p>
          <a:p>
            <a:r>
              <a:rPr lang="zh-TW" altLang="zh-TW" sz="2800" b="1" dirty="0">
                <a:solidFill>
                  <a:schemeClr val="tx1"/>
                </a:solidFill>
              </a:rPr>
              <a:t>二 </a:t>
            </a:r>
            <a:r>
              <a:rPr lang="en-US" altLang="zh-TW" sz="2800" b="1" dirty="0" smtClean="0">
                <a:solidFill>
                  <a:schemeClr val="tx1"/>
                </a:solidFill>
              </a:rPr>
              <a:t>. </a:t>
            </a:r>
            <a:r>
              <a:rPr lang="zh-TW" altLang="zh-TW" sz="2800" b="1" dirty="0" smtClean="0">
                <a:solidFill>
                  <a:schemeClr val="tx1"/>
                </a:solidFill>
              </a:rPr>
              <a:t>承諾</a:t>
            </a:r>
            <a:r>
              <a:rPr lang="zh-TW" altLang="zh-TW" sz="2800" b="1" dirty="0">
                <a:solidFill>
                  <a:schemeClr val="tx1"/>
                </a:solidFill>
              </a:rPr>
              <a:t>的有效要件</a:t>
            </a:r>
          </a:p>
          <a:p>
            <a:r>
              <a:rPr lang="en-US" altLang="zh-TW" sz="2800" b="1" dirty="0" smtClean="0">
                <a:solidFill>
                  <a:schemeClr val="tx1"/>
                </a:solidFill>
              </a:rPr>
              <a:t>     (</a:t>
            </a:r>
            <a:r>
              <a:rPr lang="zh-TW" altLang="zh-TW" sz="2800" b="1" dirty="0">
                <a:solidFill>
                  <a:schemeClr val="tx1"/>
                </a:solidFill>
              </a:rPr>
              <a:t>一</a:t>
            </a:r>
            <a:r>
              <a:rPr lang="en-US" altLang="zh-TW" sz="2800" b="1" dirty="0">
                <a:solidFill>
                  <a:schemeClr val="tx1"/>
                </a:solidFill>
              </a:rPr>
              <a:t>) </a:t>
            </a:r>
            <a:r>
              <a:rPr lang="zh-TW" altLang="zh-TW" sz="2800" b="1" dirty="0">
                <a:solidFill>
                  <a:schemeClr val="tx1"/>
                </a:solidFill>
              </a:rPr>
              <a:t>承諾應由被要約人做出表示同意該要</a:t>
            </a:r>
            <a:r>
              <a:rPr lang="zh-TW" altLang="zh-TW" sz="2800" b="1" dirty="0" smtClean="0">
                <a:solidFill>
                  <a:schemeClr val="tx1"/>
                </a:solidFill>
              </a:rPr>
              <a:t>約</a:t>
            </a:r>
            <a:r>
              <a:rPr lang="en-US" altLang="zh-TW" sz="2800" b="1" dirty="0" smtClean="0">
                <a:solidFill>
                  <a:schemeClr val="tx1"/>
                </a:solidFill>
              </a:rPr>
              <a:t> </a:t>
            </a:r>
            <a:endParaRPr lang="en-US" altLang="zh-TW" sz="2800" b="1" dirty="0">
              <a:solidFill>
                <a:schemeClr val="tx1"/>
              </a:solidFill>
            </a:endParaRPr>
          </a:p>
          <a:p>
            <a:r>
              <a:rPr lang="en-US" altLang="zh-TW" sz="2800" b="1" dirty="0" smtClean="0">
                <a:solidFill>
                  <a:schemeClr val="tx1"/>
                </a:solidFill>
              </a:rPr>
              <a:t>     (</a:t>
            </a:r>
            <a:r>
              <a:rPr lang="zh-TW" altLang="zh-TW" sz="2800" b="1" dirty="0">
                <a:solidFill>
                  <a:schemeClr val="tx1"/>
                </a:solidFill>
              </a:rPr>
              <a:t>二</a:t>
            </a:r>
            <a:r>
              <a:rPr lang="en-US" altLang="zh-TW" sz="2800" b="1" dirty="0">
                <a:solidFill>
                  <a:schemeClr val="tx1"/>
                </a:solidFill>
              </a:rPr>
              <a:t>) </a:t>
            </a:r>
            <a:r>
              <a:rPr lang="zh-TW" altLang="zh-TW" sz="2800" b="1" dirty="0">
                <a:solidFill>
                  <a:schemeClr val="tx1"/>
                </a:solidFill>
              </a:rPr>
              <a:t>承諾應於有效期限內做出並達到要約人</a:t>
            </a:r>
            <a:r>
              <a:rPr lang="zh-TW" altLang="zh-TW" sz="2800" b="1" dirty="0" smtClean="0">
                <a:solidFill>
                  <a:schemeClr val="tx1"/>
                </a:solidFill>
              </a:rPr>
              <a:t>處</a:t>
            </a:r>
            <a:endParaRPr lang="en-US" altLang="zh-TW" sz="2800" b="1" dirty="0" smtClean="0">
              <a:solidFill>
                <a:schemeClr val="tx1"/>
              </a:solidFill>
            </a:endParaRPr>
          </a:p>
          <a:p>
            <a:r>
              <a:rPr lang="en-US" altLang="zh-TW" sz="2800" b="1" dirty="0" smtClean="0">
                <a:solidFill>
                  <a:schemeClr val="tx1"/>
                </a:solidFill>
              </a:rPr>
              <a:t>     (</a:t>
            </a:r>
            <a:r>
              <a:rPr lang="zh-TW" altLang="zh-TW" sz="2800" b="1" dirty="0">
                <a:solidFill>
                  <a:schemeClr val="tx1"/>
                </a:solidFill>
              </a:rPr>
              <a:t>三</a:t>
            </a:r>
            <a:r>
              <a:rPr lang="en-US" altLang="zh-TW" sz="2800" b="1" dirty="0">
                <a:solidFill>
                  <a:schemeClr val="tx1"/>
                </a:solidFill>
              </a:rPr>
              <a:t>) </a:t>
            </a:r>
            <a:r>
              <a:rPr lang="zh-TW" altLang="zh-TW" sz="2800" b="1" dirty="0">
                <a:solidFill>
                  <a:schemeClr val="tx1"/>
                </a:solidFill>
              </a:rPr>
              <a:t>承諾應與要約內容</a:t>
            </a:r>
            <a:r>
              <a:rPr lang="zh-TW" altLang="zh-TW" sz="2800" b="1" dirty="0" smtClean="0">
                <a:solidFill>
                  <a:schemeClr val="tx1"/>
                </a:solidFill>
              </a:rPr>
              <a:t>一致</a:t>
            </a:r>
            <a:endParaRPr lang="en-US" altLang="zh-TW" sz="2800" b="1" dirty="0" smtClean="0">
              <a:solidFill>
                <a:schemeClr val="tx1"/>
              </a:solidFill>
            </a:endParaRPr>
          </a:p>
          <a:p>
            <a:r>
              <a:rPr lang="en-US" altLang="zh-TW" sz="2800" b="1" dirty="0" smtClean="0">
                <a:solidFill>
                  <a:schemeClr val="tx1"/>
                </a:solidFill>
              </a:rPr>
              <a:t>     (</a:t>
            </a:r>
            <a:r>
              <a:rPr lang="zh-TW" altLang="zh-TW" sz="2800" b="1" dirty="0">
                <a:solidFill>
                  <a:schemeClr val="tx1"/>
                </a:solidFill>
              </a:rPr>
              <a:t>四</a:t>
            </a:r>
            <a:r>
              <a:rPr lang="en-US" altLang="zh-TW" sz="2800" b="1" dirty="0">
                <a:solidFill>
                  <a:schemeClr val="tx1"/>
                </a:solidFill>
              </a:rPr>
              <a:t>)</a:t>
            </a:r>
            <a:r>
              <a:rPr lang="zh-TW" altLang="zh-TW" sz="2800" b="1" dirty="0">
                <a:solidFill>
                  <a:schemeClr val="tx1"/>
                </a:solidFill>
              </a:rPr>
              <a:t>承諾的傳遞方式應符合要約的</a:t>
            </a:r>
            <a:r>
              <a:rPr lang="zh-TW" altLang="zh-TW" sz="2800" b="1" dirty="0" smtClean="0">
                <a:solidFill>
                  <a:schemeClr val="tx1"/>
                </a:solidFill>
              </a:rPr>
              <a:t>要求</a:t>
            </a:r>
            <a:r>
              <a:rPr lang="en-US" altLang="zh-TW" sz="2800" b="1" dirty="0" smtClean="0">
                <a:solidFill>
                  <a:schemeClr val="tx1"/>
                </a:solidFill>
              </a:rPr>
              <a:t> : </a:t>
            </a:r>
            <a:r>
              <a:rPr lang="zh-TW" altLang="en-US" sz="2800" b="1" dirty="0" smtClean="0">
                <a:solidFill>
                  <a:schemeClr val="tx1"/>
                </a:solidFill>
              </a:rPr>
              <a:t>如函、</a:t>
            </a:r>
            <a:r>
              <a:rPr lang="en-US" altLang="zh-TW" sz="2800" b="1" dirty="0" smtClean="0">
                <a:solidFill>
                  <a:schemeClr val="tx1"/>
                </a:solidFill>
              </a:rPr>
              <a:t>email</a:t>
            </a:r>
          </a:p>
          <a:p>
            <a:r>
              <a:rPr lang="en-US" altLang="zh-TW" sz="2800" b="1" dirty="0" smtClean="0">
                <a:solidFill>
                  <a:schemeClr val="tx1"/>
                </a:solidFill>
              </a:rPr>
              <a:t>     (</a:t>
            </a:r>
            <a:r>
              <a:rPr lang="zh-TW" altLang="zh-TW" sz="2800" b="1" dirty="0">
                <a:solidFill>
                  <a:schemeClr val="tx1"/>
                </a:solidFill>
              </a:rPr>
              <a:t>五</a:t>
            </a:r>
            <a:r>
              <a:rPr lang="en-US" altLang="zh-TW" sz="2800" b="1" dirty="0">
                <a:solidFill>
                  <a:schemeClr val="tx1"/>
                </a:solidFill>
              </a:rPr>
              <a:t>)</a:t>
            </a:r>
            <a:r>
              <a:rPr lang="zh-TW" altLang="zh-TW" sz="2800" b="1" dirty="0">
                <a:solidFill>
                  <a:schemeClr val="tx1"/>
                </a:solidFill>
              </a:rPr>
              <a:t>承諾</a:t>
            </a:r>
            <a:r>
              <a:rPr lang="zh-TW" altLang="zh-TW" sz="2800" b="1" dirty="0" smtClean="0">
                <a:solidFill>
                  <a:schemeClr val="tx1"/>
                </a:solidFill>
              </a:rPr>
              <a:t>方式</a:t>
            </a:r>
            <a:r>
              <a:rPr lang="en-US" altLang="zh-TW" sz="2800" b="1" dirty="0" smtClean="0">
                <a:solidFill>
                  <a:schemeClr val="tx1"/>
                </a:solidFill>
              </a:rPr>
              <a:t> : 1</a:t>
            </a:r>
            <a:r>
              <a:rPr lang="en-US" altLang="zh-TW" sz="2800" b="1" dirty="0">
                <a:solidFill>
                  <a:schemeClr val="tx1"/>
                </a:solidFill>
              </a:rPr>
              <a:t>.</a:t>
            </a:r>
            <a:r>
              <a:rPr lang="zh-TW" altLang="zh-TW" sz="2800" b="1" dirty="0" smtClean="0">
                <a:solidFill>
                  <a:schemeClr val="tx1"/>
                </a:solidFill>
              </a:rPr>
              <a:t>聲明</a:t>
            </a:r>
            <a:r>
              <a:rPr lang="zh-TW" altLang="en-US" sz="2800" b="1" dirty="0" smtClean="0">
                <a:solidFill>
                  <a:schemeClr val="tx1"/>
                </a:solidFill>
              </a:rPr>
              <a:t>、</a:t>
            </a:r>
            <a:r>
              <a:rPr lang="en-US" altLang="zh-TW" sz="2800" b="1" dirty="0" smtClean="0">
                <a:solidFill>
                  <a:schemeClr val="tx1"/>
                </a:solidFill>
              </a:rPr>
              <a:t>2</a:t>
            </a:r>
            <a:r>
              <a:rPr lang="en-US" altLang="zh-TW" sz="2800" b="1" dirty="0">
                <a:solidFill>
                  <a:schemeClr val="tx1"/>
                </a:solidFill>
              </a:rPr>
              <a:t>.</a:t>
            </a:r>
            <a:r>
              <a:rPr lang="zh-TW" altLang="zh-TW" sz="2800" b="1" dirty="0" smtClean="0">
                <a:solidFill>
                  <a:schemeClr val="tx1"/>
                </a:solidFill>
              </a:rPr>
              <a:t>行為</a:t>
            </a:r>
            <a:r>
              <a:rPr lang="zh-TW" altLang="en-US" sz="2800" b="1" dirty="0" smtClean="0">
                <a:solidFill>
                  <a:schemeClr val="tx1"/>
                </a:solidFill>
              </a:rPr>
              <a:t>、</a:t>
            </a:r>
            <a:r>
              <a:rPr lang="en-US" altLang="zh-TW" sz="2800" b="1" dirty="0" smtClean="0">
                <a:solidFill>
                  <a:schemeClr val="tx1"/>
                </a:solidFill>
              </a:rPr>
              <a:t>3</a:t>
            </a:r>
            <a:r>
              <a:rPr lang="zh-TW" altLang="en-US" sz="2800" b="1" dirty="0" smtClean="0">
                <a:solidFill>
                  <a:schemeClr val="tx1"/>
                </a:solidFill>
              </a:rPr>
              <a:t>、</a:t>
            </a:r>
            <a:r>
              <a:rPr lang="zh-TW" altLang="zh-TW" sz="2800" b="1" dirty="0" smtClean="0">
                <a:solidFill>
                  <a:schemeClr val="tx1"/>
                </a:solidFill>
              </a:rPr>
              <a:t>默示</a:t>
            </a:r>
            <a:r>
              <a:rPr lang="zh-TW" altLang="zh-TW" sz="2800" b="1" dirty="0">
                <a:solidFill>
                  <a:schemeClr val="tx1"/>
                </a:solidFill>
              </a:rPr>
              <a:t>承諾</a:t>
            </a:r>
            <a:endParaRPr lang="en-US" altLang="zh-TW" sz="2800" b="1" dirty="0" smtClean="0">
              <a:solidFill>
                <a:schemeClr val="tx1"/>
              </a:solidFill>
            </a:endParaRPr>
          </a:p>
        </p:txBody>
      </p:sp>
    </p:spTree>
    <p:extLst>
      <p:ext uri="{BB962C8B-B14F-4D97-AF65-F5344CB8AC3E}">
        <p14:creationId xmlns:p14="http://schemas.microsoft.com/office/powerpoint/2010/main" val="284275041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692696"/>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b="1" dirty="0" smtClean="0"/>
              <a:t>         </a:t>
            </a:r>
            <a:r>
              <a:rPr lang="zh-TW" altLang="zh-TW" b="1" dirty="0" smtClean="0"/>
              <a:t>第</a:t>
            </a:r>
            <a:r>
              <a:rPr lang="zh-TW" altLang="en-US" b="1" dirty="0" smtClean="0"/>
              <a:t>二</a:t>
            </a:r>
            <a:r>
              <a:rPr lang="zh-TW" altLang="zh-TW" b="1" dirty="0" smtClean="0"/>
              <a:t>節</a:t>
            </a:r>
            <a:r>
              <a:rPr lang="zh-TW" altLang="zh-TW" b="1" dirty="0"/>
              <a:t>　承諾</a:t>
            </a:r>
            <a:r>
              <a:rPr lang="en-US" altLang="zh-TW" b="1" dirty="0" smtClean="0">
                <a:solidFill>
                  <a:schemeClr val="tx1"/>
                </a:solidFill>
              </a:rPr>
              <a:t>(</a:t>
            </a:r>
            <a:r>
              <a:rPr lang="zh-TW" altLang="zh-TW" b="1" dirty="0" smtClean="0">
                <a:solidFill>
                  <a:schemeClr val="tx1"/>
                </a:solidFill>
              </a:rPr>
              <a:t>契約</a:t>
            </a:r>
            <a:r>
              <a:rPr lang="zh-TW" altLang="zh-TW" b="1" dirty="0">
                <a:solidFill>
                  <a:schemeClr val="tx1"/>
                </a:solidFill>
              </a:rPr>
              <a:t>成立要件</a:t>
            </a:r>
            <a:r>
              <a:rPr lang="zh-TW" altLang="zh-TW" b="1" dirty="0" smtClean="0">
                <a:solidFill>
                  <a:schemeClr val="tx1"/>
                </a:solidFill>
              </a:rPr>
              <a:t>之</a:t>
            </a:r>
            <a:r>
              <a:rPr lang="zh-TW" altLang="en-US" b="1" dirty="0" smtClean="0">
                <a:solidFill>
                  <a:schemeClr val="tx1"/>
                </a:solidFill>
              </a:rPr>
              <a:t>二</a:t>
            </a:r>
            <a:r>
              <a:rPr lang="en-US" altLang="zh-TW" b="1" dirty="0" smtClean="0">
                <a:solidFill>
                  <a:schemeClr val="tx1"/>
                </a:solidFill>
              </a:rPr>
              <a:t>)</a:t>
            </a:r>
            <a:br>
              <a:rPr lang="en-US" altLang="zh-TW" b="1" dirty="0" smtClean="0">
                <a:solidFill>
                  <a:schemeClr val="tx1"/>
                </a:solidFill>
              </a:rPr>
            </a:br>
            <a:r>
              <a:rPr lang="en-US" altLang="zh-TW" b="1" dirty="0" smtClean="0">
                <a:solidFill>
                  <a:schemeClr val="tx1"/>
                </a:solidFill>
              </a:rPr>
              <a:t>                 </a:t>
            </a:r>
            <a:endParaRPr lang="en-US" altLang="zh-TW" b="1" dirty="0">
              <a:solidFill>
                <a:schemeClr val="tx1"/>
              </a:solidFill>
            </a:endParaRPr>
          </a:p>
        </p:txBody>
      </p:sp>
      <p:sp>
        <p:nvSpPr>
          <p:cNvPr id="3" name="文字版面配置區 2"/>
          <p:cNvSpPr>
            <a:spLocks noGrp="1"/>
          </p:cNvSpPr>
          <p:nvPr>
            <p:ph type="body" idx="1"/>
          </p:nvPr>
        </p:nvSpPr>
        <p:spPr>
          <a:xfrm>
            <a:off x="251520" y="2492896"/>
            <a:ext cx="8640960" cy="961256"/>
          </a:xfrm>
        </p:spPr>
        <p:txBody>
          <a:bodyPr>
            <a:noAutofit/>
          </a:bodyPr>
          <a:lstStyle/>
          <a:p>
            <a:r>
              <a:rPr lang="en-US" altLang="zh-TW" sz="2200" b="1" dirty="0" smtClean="0">
                <a:solidFill>
                  <a:schemeClr val="tx1"/>
                </a:solidFill>
              </a:rPr>
              <a:t>(</a:t>
            </a:r>
            <a:r>
              <a:rPr lang="zh-TW" altLang="zh-TW" sz="2200" b="1" dirty="0">
                <a:solidFill>
                  <a:schemeClr val="tx1"/>
                </a:solidFill>
              </a:rPr>
              <a:t>一</a:t>
            </a:r>
            <a:r>
              <a:rPr lang="en-US" altLang="zh-TW" sz="2200" b="1" dirty="0">
                <a:solidFill>
                  <a:schemeClr val="tx1"/>
                </a:solidFill>
              </a:rPr>
              <a:t>) </a:t>
            </a:r>
            <a:r>
              <a:rPr lang="zh-TW" altLang="zh-TW" sz="2200" b="1" dirty="0">
                <a:solidFill>
                  <a:schemeClr val="tx1"/>
                </a:solidFill>
              </a:rPr>
              <a:t>承諾應由被要約人做出表示同意該要</a:t>
            </a:r>
            <a:r>
              <a:rPr lang="zh-TW" altLang="zh-TW" sz="2200" b="1" dirty="0" smtClean="0">
                <a:solidFill>
                  <a:schemeClr val="tx1"/>
                </a:solidFill>
              </a:rPr>
              <a:t>約</a:t>
            </a:r>
            <a:r>
              <a:rPr lang="en-US" altLang="zh-TW" sz="2200" b="1" dirty="0" smtClean="0">
                <a:solidFill>
                  <a:schemeClr val="tx1"/>
                </a:solidFill>
              </a:rPr>
              <a:t> </a:t>
            </a:r>
            <a:endParaRPr lang="en-US" altLang="zh-TW" sz="2200" b="1" dirty="0">
              <a:solidFill>
                <a:schemeClr val="tx1"/>
              </a:solidFill>
            </a:endParaRPr>
          </a:p>
          <a:p>
            <a:r>
              <a:rPr lang="en-US" altLang="zh-TW" sz="2200" b="1" dirty="0" smtClean="0">
                <a:solidFill>
                  <a:schemeClr val="tx1"/>
                </a:solidFill>
              </a:rPr>
              <a:t>1</a:t>
            </a:r>
            <a:r>
              <a:rPr lang="zh-TW" altLang="en-US" sz="2200" b="1" dirty="0" smtClean="0">
                <a:solidFill>
                  <a:schemeClr val="tx1"/>
                </a:solidFill>
              </a:rPr>
              <a:t>、</a:t>
            </a:r>
            <a:r>
              <a:rPr lang="en-US" altLang="zh-TW" sz="2200" b="1" dirty="0" smtClean="0">
                <a:solidFill>
                  <a:schemeClr val="tx1"/>
                </a:solidFill>
              </a:rPr>
              <a:t>CISG</a:t>
            </a:r>
            <a:r>
              <a:rPr lang="zh-TW" altLang="zh-TW" sz="2200" b="1" dirty="0" smtClean="0">
                <a:solidFill>
                  <a:schemeClr val="tx1"/>
                </a:solidFill>
              </a:rPr>
              <a:t>第</a:t>
            </a:r>
            <a:r>
              <a:rPr lang="en-US" altLang="zh-TW" sz="2200" b="1" dirty="0" smtClean="0">
                <a:solidFill>
                  <a:schemeClr val="tx1"/>
                </a:solidFill>
              </a:rPr>
              <a:t>18</a:t>
            </a:r>
            <a:r>
              <a:rPr lang="zh-TW" altLang="zh-TW" sz="2200" b="1" dirty="0" smtClean="0">
                <a:solidFill>
                  <a:schemeClr val="tx1"/>
                </a:solidFill>
              </a:rPr>
              <a:t>條</a:t>
            </a:r>
            <a:r>
              <a:rPr lang="en-US" altLang="zh-TW" sz="2200" b="1" dirty="0">
                <a:solidFill>
                  <a:schemeClr val="tx1"/>
                </a:solidFill>
              </a:rPr>
              <a:t>(1)</a:t>
            </a:r>
            <a:r>
              <a:rPr lang="zh-TW" altLang="zh-TW" sz="2200" b="1" dirty="0">
                <a:solidFill>
                  <a:schemeClr val="tx1"/>
                </a:solidFill>
              </a:rPr>
              <a:t>：「被要約人所為聲明或其他行為表示同意要約者，即為承諾。緘默或不作為並非承諾。</a:t>
            </a:r>
            <a:r>
              <a:rPr lang="zh-TW" altLang="zh-TW" sz="2200" b="1" dirty="0" smtClean="0">
                <a:solidFill>
                  <a:schemeClr val="tx1"/>
                </a:solidFill>
              </a:rPr>
              <a:t>」</a:t>
            </a:r>
            <a:endParaRPr lang="en-US" altLang="zh-TW" sz="2200" b="1" dirty="0" smtClean="0">
              <a:solidFill>
                <a:schemeClr val="tx1"/>
              </a:solidFill>
            </a:endParaRPr>
          </a:p>
          <a:p>
            <a:r>
              <a:rPr lang="en-US" altLang="zh-TW" sz="2200" b="1" dirty="0" smtClean="0">
                <a:solidFill>
                  <a:schemeClr val="tx1"/>
                </a:solidFill>
              </a:rPr>
              <a:t>2</a:t>
            </a:r>
            <a:r>
              <a:rPr lang="zh-TW" altLang="en-US" sz="2200" b="1" dirty="0" smtClean="0">
                <a:solidFill>
                  <a:schemeClr val="tx1"/>
                </a:solidFill>
              </a:rPr>
              <a:t>、</a:t>
            </a:r>
            <a:r>
              <a:rPr lang="en-US" altLang="zh-TW" sz="2200" b="1" dirty="0">
                <a:solidFill>
                  <a:schemeClr val="tx1"/>
                </a:solidFill>
              </a:rPr>
              <a:t>CISG</a:t>
            </a:r>
            <a:r>
              <a:rPr lang="zh-TW" altLang="zh-TW" sz="2200" b="1" dirty="0" smtClean="0">
                <a:solidFill>
                  <a:schemeClr val="tx1"/>
                </a:solidFill>
              </a:rPr>
              <a:t>第</a:t>
            </a:r>
            <a:r>
              <a:rPr lang="en-US" altLang="zh-TW" sz="2200" b="1" dirty="0" smtClean="0">
                <a:solidFill>
                  <a:schemeClr val="tx1"/>
                </a:solidFill>
              </a:rPr>
              <a:t>18</a:t>
            </a:r>
            <a:r>
              <a:rPr lang="zh-TW" altLang="zh-TW" sz="2200" b="1" dirty="0" smtClean="0">
                <a:solidFill>
                  <a:schemeClr val="tx1"/>
                </a:solidFill>
              </a:rPr>
              <a:t>條</a:t>
            </a:r>
            <a:r>
              <a:rPr lang="en-US" altLang="zh-TW" sz="2200" b="1" dirty="0">
                <a:solidFill>
                  <a:schemeClr val="tx1"/>
                </a:solidFill>
              </a:rPr>
              <a:t>(3)</a:t>
            </a:r>
            <a:r>
              <a:rPr lang="zh-TW" altLang="zh-TW" sz="2200" b="1" dirty="0">
                <a:solidFill>
                  <a:schemeClr val="tx1"/>
                </a:solidFill>
              </a:rPr>
              <a:t>：「但是，如果根據該項要約或依照當事人間確立的習慣作法或慣例，被要約人可以做出某種行為（</a:t>
            </a:r>
            <a:r>
              <a:rPr lang="zh-TW" altLang="zh-TW" sz="2200" b="1" dirty="0" smtClean="0">
                <a:solidFill>
                  <a:schemeClr val="tx1"/>
                </a:solidFill>
              </a:rPr>
              <a:t>例如</a:t>
            </a:r>
            <a:r>
              <a:rPr lang="en-US" altLang="zh-TW" sz="2200" b="1" dirty="0" smtClean="0">
                <a:solidFill>
                  <a:schemeClr val="tx1"/>
                </a:solidFill>
              </a:rPr>
              <a:t>:</a:t>
            </a:r>
            <a:r>
              <a:rPr lang="zh-TW" altLang="zh-TW" sz="2200" b="1" dirty="0" smtClean="0">
                <a:solidFill>
                  <a:schemeClr val="tx1"/>
                </a:solidFill>
              </a:rPr>
              <a:t>與</a:t>
            </a:r>
            <a:r>
              <a:rPr lang="zh-TW" altLang="zh-TW" sz="2200" b="1" dirty="0">
                <a:solidFill>
                  <a:schemeClr val="tx1"/>
                </a:solidFill>
              </a:rPr>
              <a:t>發運貨物或支付價金有關行為）表示同意，無須向要約人為承諾之通知者，則承諾於做出該行為時發生效力，但該行為必須在前項所規定的期間內做出。</a:t>
            </a:r>
            <a:r>
              <a:rPr lang="zh-TW" altLang="zh-TW" sz="2200" b="1" dirty="0" smtClean="0">
                <a:solidFill>
                  <a:schemeClr val="tx1"/>
                </a:solidFill>
              </a:rPr>
              <a:t>」例如</a:t>
            </a:r>
            <a:r>
              <a:rPr lang="en-US" altLang="zh-TW" sz="2200" b="1" dirty="0" smtClean="0">
                <a:solidFill>
                  <a:schemeClr val="tx1"/>
                </a:solidFill>
              </a:rPr>
              <a:t>:</a:t>
            </a:r>
            <a:r>
              <a:rPr lang="zh-TW" altLang="zh-TW" sz="2200" b="1" dirty="0" smtClean="0">
                <a:solidFill>
                  <a:schemeClr val="tx1"/>
                </a:solidFill>
              </a:rPr>
              <a:t>十年</a:t>
            </a:r>
            <a:r>
              <a:rPr lang="zh-TW" altLang="zh-TW" sz="2200" b="1" dirty="0">
                <a:solidFill>
                  <a:schemeClr val="tx1"/>
                </a:solidFill>
              </a:rPr>
              <a:t>來買方均有次序的向賣方下訂單，賣方接到訂單後均於六～九個月內將貨物裝船完竣，但從未對訂單是否接受予以函復。嗣有某張訂單，賣方既未裝船亦未通知拒絕，則買方可控告賣方違約，因為過去雙方商業關係建立之實務為賣方不必對承諾加以通知，則該「緘默」即構成承諾。</a:t>
            </a:r>
            <a:endParaRPr lang="en-US" altLang="zh-TW" sz="2200" b="1" dirty="0" smtClean="0">
              <a:solidFill>
                <a:schemeClr val="tx1"/>
              </a:solidFill>
            </a:endParaRPr>
          </a:p>
        </p:txBody>
      </p:sp>
    </p:spTree>
    <p:extLst>
      <p:ext uri="{BB962C8B-B14F-4D97-AF65-F5344CB8AC3E}">
        <p14:creationId xmlns:p14="http://schemas.microsoft.com/office/powerpoint/2010/main" val="402603718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692696"/>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b="1" dirty="0" smtClean="0"/>
              <a:t>         </a:t>
            </a:r>
            <a:r>
              <a:rPr lang="zh-TW" altLang="zh-TW" b="1" dirty="0" smtClean="0"/>
              <a:t>第</a:t>
            </a:r>
            <a:r>
              <a:rPr lang="zh-TW" altLang="en-US" b="1" dirty="0" smtClean="0"/>
              <a:t>二</a:t>
            </a:r>
            <a:r>
              <a:rPr lang="zh-TW" altLang="zh-TW" b="1" dirty="0" smtClean="0"/>
              <a:t>節</a:t>
            </a:r>
            <a:r>
              <a:rPr lang="zh-TW" altLang="zh-TW" b="1" dirty="0"/>
              <a:t>　承諾</a:t>
            </a:r>
            <a:r>
              <a:rPr lang="en-US" altLang="zh-TW" b="1" dirty="0" smtClean="0">
                <a:solidFill>
                  <a:schemeClr val="tx1"/>
                </a:solidFill>
              </a:rPr>
              <a:t>(</a:t>
            </a:r>
            <a:r>
              <a:rPr lang="zh-TW" altLang="zh-TW" b="1" dirty="0" smtClean="0">
                <a:solidFill>
                  <a:schemeClr val="tx1"/>
                </a:solidFill>
              </a:rPr>
              <a:t>契約</a:t>
            </a:r>
            <a:r>
              <a:rPr lang="zh-TW" altLang="zh-TW" b="1" dirty="0">
                <a:solidFill>
                  <a:schemeClr val="tx1"/>
                </a:solidFill>
              </a:rPr>
              <a:t>成立要件</a:t>
            </a:r>
            <a:r>
              <a:rPr lang="zh-TW" altLang="zh-TW" b="1" dirty="0" smtClean="0">
                <a:solidFill>
                  <a:schemeClr val="tx1"/>
                </a:solidFill>
              </a:rPr>
              <a:t>之</a:t>
            </a:r>
            <a:r>
              <a:rPr lang="zh-TW" altLang="en-US" b="1" dirty="0" smtClean="0">
                <a:solidFill>
                  <a:schemeClr val="tx1"/>
                </a:solidFill>
              </a:rPr>
              <a:t>二</a:t>
            </a:r>
            <a:r>
              <a:rPr lang="en-US" altLang="zh-TW" b="1" dirty="0" smtClean="0">
                <a:solidFill>
                  <a:schemeClr val="tx1"/>
                </a:solidFill>
              </a:rPr>
              <a:t>)</a:t>
            </a:r>
            <a:br>
              <a:rPr lang="en-US" altLang="zh-TW" b="1" dirty="0" smtClean="0">
                <a:solidFill>
                  <a:schemeClr val="tx1"/>
                </a:solidFill>
              </a:rPr>
            </a:br>
            <a:r>
              <a:rPr lang="en-US" altLang="zh-TW" b="1" dirty="0" smtClean="0">
                <a:solidFill>
                  <a:schemeClr val="tx1"/>
                </a:solidFill>
              </a:rPr>
              <a:t>                 </a:t>
            </a:r>
            <a:endParaRPr lang="en-US" altLang="zh-TW" b="1" dirty="0">
              <a:solidFill>
                <a:schemeClr val="tx1"/>
              </a:solidFill>
            </a:endParaRPr>
          </a:p>
        </p:txBody>
      </p:sp>
      <p:sp>
        <p:nvSpPr>
          <p:cNvPr id="3" name="文字版面配置區 2"/>
          <p:cNvSpPr>
            <a:spLocks noGrp="1"/>
          </p:cNvSpPr>
          <p:nvPr>
            <p:ph type="body" idx="1"/>
          </p:nvPr>
        </p:nvSpPr>
        <p:spPr>
          <a:xfrm>
            <a:off x="179512" y="2564904"/>
            <a:ext cx="8784976" cy="961256"/>
          </a:xfrm>
        </p:spPr>
        <p:txBody>
          <a:bodyPr>
            <a:noAutofit/>
          </a:bodyPr>
          <a:lstStyle/>
          <a:p>
            <a:r>
              <a:rPr lang="en-US" altLang="zh-TW" sz="2000" b="1" dirty="0" smtClean="0">
                <a:solidFill>
                  <a:schemeClr val="tx1"/>
                </a:solidFill>
              </a:rPr>
              <a:t>(</a:t>
            </a:r>
            <a:r>
              <a:rPr lang="zh-TW" altLang="zh-TW" sz="2000" b="1" dirty="0" smtClean="0">
                <a:solidFill>
                  <a:schemeClr val="tx1"/>
                </a:solidFill>
              </a:rPr>
              <a:t>二</a:t>
            </a:r>
            <a:r>
              <a:rPr lang="en-US" altLang="zh-TW" sz="2000" b="1" dirty="0" smtClean="0">
                <a:solidFill>
                  <a:schemeClr val="tx1"/>
                </a:solidFill>
              </a:rPr>
              <a:t>) </a:t>
            </a:r>
            <a:r>
              <a:rPr lang="zh-TW" altLang="zh-TW" sz="2000" b="1" dirty="0">
                <a:solidFill>
                  <a:schemeClr val="tx1"/>
                </a:solidFill>
              </a:rPr>
              <a:t>承諾應於有效期限內做出並達到要約人</a:t>
            </a:r>
            <a:r>
              <a:rPr lang="zh-TW" altLang="zh-TW" sz="2000" b="1" dirty="0" smtClean="0">
                <a:solidFill>
                  <a:schemeClr val="tx1"/>
                </a:solidFill>
              </a:rPr>
              <a:t>處</a:t>
            </a:r>
            <a:endParaRPr lang="en-US" altLang="zh-TW" sz="2000" b="1" dirty="0" smtClean="0">
              <a:solidFill>
                <a:schemeClr val="tx1"/>
              </a:solidFill>
            </a:endParaRPr>
          </a:p>
          <a:p>
            <a:r>
              <a:rPr lang="en-US" altLang="zh-TW" sz="2000" b="1" dirty="0" smtClean="0">
                <a:solidFill>
                  <a:schemeClr val="tx1"/>
                </a:solidFill>
              </a:rPr>
              <a:t>     1.</a:t>
            </a:r>
            <a:r>
              <a:rPr lang="zh-TW" altLang="zh-TW" sz="2000" b="1" dirty="0" smtClean="0">
                <a:solidFill>
                  <a:schemeClr val="tx1"/>
                </a:solidFill>
              </a:rPr>
              <a:t>有</a:t>
            </a:r>
            <a:r>
              <a:rPr lang="zh-TW" altLang="zh-TW" sz="2000" b="1" dirty="0">
                <a:solidFill>
                  <a:schemeClr val="tx1"/>
                </a:solidFill>
              </a:rPr>
              <a:t>規定時間應於該時間做出承諾</a:t>
            </a:r>
            <a:r>
              <a:rPr lang="en-US" altLang="zh-TW" sz="2000" b="1" dirty="0">
                <a:solidFill>
                  <a:schemeClr val="tx1"/>
                </a:solidFill>
              </a:rPr>
              <a:t>.</a:t>
            </a:r>
            <a:endParaRPr lang="zh-TW" altLang="zh-TW" sz="2000" b="1" dirty="0">
              <a:solidFill>
                <a:schemeClr val="tx1"/>
              </a:solidFill>
            </a:endParaRPr>
          </a:p>
          <a:p>
            <a:r>
              <a:rPr lang="en-US" altLang="zh-TW" sz="2000" b="1" dirty="0">
                <a:solidFill>
                  <a:schemeClr val="tx1"/>
                </a:solidFill>
              </a:rPr>
              <a:t>   </a:t>
            </a:r>
            <a:r>
              <a:rPr lang="en-US" altLang="zh-TW" sz="2000" b="1" dirty="0" smtClean="0">
                <a:solidFill>
                  <a:schemeClr val="tx1"/>
                </a:solidFill>
              </a:rPr>
              <a:t>  2</a:t>
            </a:r>
            <a:r>
              <a:rPr lang="en-US" altLang="zh-TW" sz="2000" b="1" dirty="0">
                <a:solidFill>
                  <a:schemeClr val="tx1"/>
                </a:solidFill>
              </a:rPr>
              <a:t>.</a:t>
            </a:r>
            <a:r>
              <a:rPr lang="zh-TW" altLang="zh-TW" sz="2000" b="1" dirty="0">
                <a:solidFill>
                  <a:schemeClr val="tx1"/>
                </a:solidFill>
              </a:rPr>
              <a:t>未規定應在合理時間</a:t>
            </a:r>
            <a:r>
              <a:rPr lang="en-US" altLang="zh-TW" sz="2000" b="1" dirty="0">
                <a:solidFill>
                  <a:schemeClr val="tx1"/>
                </a:solidFill>
              </a:rPr>
              <a:t>,</a:t>
            </a:r>
            <a:r>
              <a:rPr lang="zh-TW" altLang="zh-TW" sz="2000" b="1" dirty="0">
                <a:solidFill>
                  <a:schemeClr val="tx1"/>
                </a:solidFill>
              </a:rPr>
              <a:t>也就是依通常情形可望得到答覆的期間</a:t>
            </a:r>
            <a:r>
              <a:rPr lang="zh-TW" altLang="zh-TW" sz="2000" b="1" dirty="0" smtClean="0">
                <a:solidFill>
                  <a:schemeClr val="tx1"/>
                </a:solidFill>
              </a:rPr>
              <a:t>。</a:t>
            </a:r>
            <a:endParaRPr lang="en-US" altLang="zh-TW" sz="2000" b="1" dirty="0" smtClean="0">
              <a:solidFill>
                <a:schemeClr val="tx1"/>
              </a:solidFill>
            </a:endParaRPr>
          </a:p>
          <a:p>
            <a:r>
              <a:rPr lang="en-US" altLang="zh-TW" sz="2000" b="1" dirty="0">
                <a:solidFill>
                  <a:schemeClr val="tx1"/>
                </a:solidFill>
                <a:latin typeface="標楷體" panose="03000509000000000000" pitchFamily="65" charset="-120"/>
                <a:ea typeface="標楷體" panose="03000509000000000000" pitchFamily="65" charset="-120"/>
              </a:rPr>
              <a:t>CISG 18</a:t>
            </a:r>
            <a:r>
              <a:rPr lang="zh-TW" altLang="zh-TW" sz="2000" b="1" dirty="0">
                <a:solidFill>
                  <a:schemeClr val="tx1"/>
                </a:solidFill>
                <a:latin typeface="標楷體" panose="03000509000000000000" pitchFamily="65" charset="-120"/>
                <a:ea typeface="標楷體" panose="03000509000000000000" pitchFamily="65" charset="-120"/>
              </a:rPr>
              <a:t>條</a:t>
            </a:r>
            <a:r>
              <a:rPr lang="en-US" altLang="zh-TW" sz="2000" b="1" dirty="0">
                <a:solidFill>
                  <a:schemeClr val="tx1"/>
                </a:solidFill>
                <a:latin typeface="標楷體" panose="03000509000000000000" pitchFamily="65" charset="-120"/>
                <a:ea typeface="標楷體" panose="03000509000000000000" pitchFamily="65" charset="-120"/>
              </a:rPr>
              <a:t>2</a:t>
            </a:r>
            <a:r>
              <a:rPr lang="zh-TW" altLang="zh-TW" sz="2000" b="1" dirty="0">
                <a:solidFill>
                  <a:schemeClr val="tx1"/>
                </a:solidFill>
                <a:latin typeface="標楷體" panose="03000509000000000000" pitchFamily="65" charset="-120"/>
                <a:ea typeface="標楷體" panose="03000509000000000000" pitchFamily="65" charset="-120"/>
              </a:rPr>
              <a:t>款：「對要約之承諾，於表示同意的通知送達要約人時生效。表示同意之通知須於要約人所規定的時間內送達要約人；如未規定時間，在一段合理的時間內，未曾送達要約人，承諾不發生效力；但須斟酌要約人使用通知方法之速度等情況判斷是否屬於合理的時間。對於口頭要約，則應即時承諾，但有特別情事者，不在此限。」</a:t>
            </a:r>
          </a:p>
          <a:p>
            <a:r>
              <a:rPr lang="en-US" altLang="zh-TW" sz="2000" b="1" dirty="0">
                <a:solidFill>
                  <a:schemeClr val="tx1"/>
                </a:solidFill>
              </a:rPr>
              <a:t>   </a:t>
            </a:r>
            <a:r>
              <a:rPr lang="en-US" altLang="zh-TW" sz="2000" b="1" dirty="0" smtClean="0">
                <a:solidFill>
                  <a:schemeClr val="tx1"/>
                </a:solidFill>
              </a:rPr>
              <a:t>  3</a:t>
            </a:r>
            <a:r>
              <a:rPr lang="en-US" altLang="zh-TW" sz="2000" b="1" dirty="0">
                <a:solidFill>
                  <a:schemeClr val="tx1"/>
                </a:solidFill>
              </a:rPr>
              <a:t>.</a:t>
            </a:r>
            <a:r>
              <a:rPr lang="zh-TW" altLang="zh-TW" sz="2000" b="1" dirty="0">
                <a:solidFill>
                  <a:schemeClr val="tx1"/>
                </a:solidFill>
              </a:rPr>
              <a:t>遲到承諾的問題</a:t>
            </a:r>
            <a:r>
              <a:rPr lang="en-US" altLang="zh-TW" sz="2000" b="1" dirty="0">
                <a:solidFill>
                  <a:schemeClr val="tx1"/>
                </a:solidFill>
              </a:rPr>
              <a:t>(Late acceptance</a:t>
            </a:r>
            <a:r>
              <a:rPr lang="en-US" altLang="zh-TW" sz="2000" b="1" dirty="0" smtClean="0">
                <a:solidFill>
                  <a:schemeClr val="tx1"/>
                </a:solidFill>
              </a:rPr>
              <a:t>)</a:t>
            </a:r>
          </a:p>
          <a:p>
            <a:r>
              <a:rPr lang="en-US" altLang="zh-TW" sz="2000" b="1" dirty="0" smtClean="0">
                <a:solidFill>
                  <a:schemeClr val="tx1"/>
                </a:solidFill>
                <a:latin typeface="標楷體" panose="03000509000000000000" pitchFamily="65" charset="-120"/>
                <a:ea typeface="標楷體" panose="03000509000000000000" pitchFamily="65" charset="-120"/>
              </a:rPr>
              <a:t>(1)CISG</a:t>
            </a:r>
            <a:r>
              <a:rPr lang="zh-TW" altLang="zh-TW" sz="2000" b="1" dirty="0">
                <a:solidFill>
                  <a:schemeClr val="tx1"/>
                </a:solidFill>
                <a:latin typeface="標楷體" panose="03000509000000000000" pitchFamily="65" charset="-120"/>
                <a:ea typeface="標楷體" panose="03000509000000000000" pitchFamily="65" charset="-120"/>
              </a:rPr>
              <a:t>第二十一條第一項：「遲到之承諾，經要約人適時的以口頭或書面通知被要約人認其有承諾之效力者，仍具有承諾之效力。</a:t>
            </a:r>
            <a:r>
              <a:rPr lang="zh-TW" altLang="zh-TW" sz="2000" b="1" dirty="0" smtClean="0">
                <a:solidFill>
                  <a:schemeClr val="tx1"/>
                </a:solidFill>
                <a:latin typeface="標楷體" panose="03000509000000000000" pitchFamily="65" charset="-120"/>
                <a:ea typeface="標楷體" panose="03000509000000000000" pitchFamily="65" charset="-120"/>
              </a:rPr>
              <a:t>」</a:t>
            </a:r>
            <a:r>
              <a:rPr lang="en-US" altLang="zh-TW" sz="2000" b="1" dirty="0" smtClean="0">
                <a:solidFill>
                  <a:schemeClr val="tx1"/>
                </a:solidFill>
                <a:latin typeface="標楷體" panose="03000509000000000000" pitchFamily="65" charset="-120"/>
                <a:ea typeface="標楷體" panose="03000509000000000000" pitchFamily="65" charset="-120"/>
              </a:rPr>
              <a:t>(2)</a:t>
            </a:r>
            <a:r>
              <a:rPr lang="zh-TW" altLang="zh-TW" sz="2000" b="1" dirty="0">
                <a:solidFill>
                  <a:schemeClr val="tx1"/>
                </a:solidFill>
                <a:latin typeface="標楷體" panose="03000509000000000000" pitchFamily="65" charset="-120"/>
                <a:ea typeface="標楷體" panose="03000509000000000000" pitchFamily="65" charset="-120"/>
              </a:rPr>
              <a:t>我國民法</a:t>
            </a:r>
            <a:r>
              <a:rPr lang="zh-TW" altLang="zh-TW" sz="2000" b="1" dirty="0" smtClean="0">
                <a:solidFill>
                  <a:schemeClr val="tx1"/>
                </a:solidFill>
                <a:latin typeface="標楷體" panose="03000509000000000000" pitchFamily="65" charset="-120"/>
                <a:ea typeface="標楷體" panose="03000509000000000000" pitchFamily="65" charset="-120"/>
              </a:rPr>
              <a:t>第</a:t>
            </a:r>
            <a:r>
              <a:rPr lang="en-US" altLang="zh-TW" sz="2000" b="1" dirty="0" smtClean="0">
                <a:solidFill>
                  <a:schemeClr val="tx1"/>
                </a:solidFill>
                <a:latin typeface="標楷體" panose="03000509000000000000" pitchFamily="65" charset="-120"/>
                <a:ea typeface="標楷體" panose="03000509000000000000" pitchFamily="65" charset="-120"/>
              </a:rPr>
              <a:t>160</a:t>
            </a:r>
            <a:r>
              <a:rPr lang="zh-TW" altLang="zh-TW" sz="2000" b="1" dirty="0" smtClean="0">
                <a:solidFill>
                  <a:schemeClr val="tx1"/>
                </a:solidFill>
                <a:latin typeface="標楷體" panose="03000509000000000000" pitchFamily="65" charset="-120"/>
                <a:ea typeface="標楷體" panose="03000509000000000000" pitchFamily="65" charset="-120"/>
              </a:rPr>
              <a:t>條：</a:t>
            </a:r>
            <a:r>
              <a:rPr lang="zh-TW" altLang="zh-TW" sz="2000" b="1" dirty="0">
                <a:solidFill>
                  <a:schemeClr val="tx1"/>
                </a:solidFill>
                <a:latin typeface="標楷體" panose="03000509000000000000" pitchFamily="65" charset="-120"/>
                <a:ea typeface="標楷體" panose="03000509000000000000" pitchFamily="65" charset="-120"/>
              </a:rPr>
              <a:t>「遲到之承諾，視為新要約。」</a:t>
            </a:r>
            <a:endParaRPr lang="en-US" altLang="zh-TW" sz="2000" b="1" dirty="0" smtClean="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42157315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692696"/>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b="1" dirty="0" smtClean="0"/>
              <a:t>         </a:t>
            </a:r>
            <a:r>
              <a:rPr lang="zh-TW" altLang="zh-TW" b="1" dirty="0" smtClean="0"/>
              <a:t>第</a:t>
            </a:r>
            <a:r>
              <a:rPr lang="zh-TW" altLang="en-US" b="1" dirty="0" smtClean="0"/>
              <a:t>二</a:t>
            </a:r>
            <a:r>
              <a:rPr lang="zh-TW" altLang="zh-TW" b="1" dirty="0" smtClean="0"/>
              <a:t>節</a:t>
            </a:r>
            <a:r>
              <a:rPr lang="zh-TW" altLang="zh-TW" b="1" dirty="0"/>
              <a:t>　承諾</a:t>
            </a:r>
            <a:r>
              <a:rPr lang="en-US" altLang="zh-TW" b="1" dirty="0" smtClean="0">
                <a:solidFill>
                  <a:schemeClr val="tx1"/>
                </a:solidFill>
              </a:rPr>
              <a:t>(</a:t>
            </a:r>
            <a:r>
              <a:rPr lang="zh-TW" altLang="zh-TW" b="1" dirty="0" smtClean="0">
                <a:solidFill>
                  <a:schemeClr val="tx1"/>
                </a:solidFill>
              </a:rPr>
              <a:t>契約</a:t>
            </a:r>
            <a:r>
              <a:rPr lang="zh-TW" altLang="zh-TW" b="1" dirty="0">
                <a:solidFill>
                  <a:schemeClr val="tx1"/>
                </a:solidFill>
              </a:rPr>
              <a:t>成立要件</a:t>
            </a:r>
            <a:r>
              <a:rPr lang="zh-TW" altLang="zh-TW" b="1" dirty="0" smtClean="0">
                <a:solidFill>
                  <a:schemeClr val="tx1"/>
                </a:solidFill>
              </a:rPr>
              <a:t>之</a:t>
            </a:r>
            <a:r>
              <a:rPr lang="zh-TW" altLang="en-US" b="1" dirty="0" smtClean="0">
                <a:solidFill>
                  <a:schemeClr val="tx1"/>
                </a:solidFill>
              </a:rPr>
              <a:t>二</a:t>
            </a:r>
            <a:r>
              <a:rPr lang="en-US" altLang="zh-TW" b="1" dirty="0" smtClean="0">
                <a:solidFill>
                  <a:schemeClr val="tx1"/>
                </a:solidFill>
              </a:rPr>
              <a:t>)</a:t>
            </a:r>
            <a:br>
              <a:rPr lang="en-US" altLang="zh-TW" b="1" dirty="0" smtClean="0">
                <a:solidFill>
                  <a:schemeClr val="tx1"/>
                </a:solidFill>
              </a:rPr>
            </a:br>
            <a:r>
              <a:rPr lang="en-US" altLang="zh-TW" b="1" dirty="0" smtClean="0">
                <a:solidFill>
                  <a:schemeClr val="tx1"/>
                </a:solidFill>
              </a:rPr>
              <a:t>                 </a:t>
            </a:r>
            <a:endParaRPr lang="en-US" altLang="zh-TW" b="1" dirty="0">
              <a:solidFill>
                <a:schemeClr val="tx1"/>
              </a:solidFill>
            </a:endParaRPr>
          </a:p>
        </p:txBody>
      </p:sp>
      <p:sp>
        <p:nvSpPr>
          <p:cNvPr id="3" name="文字版面配置區 2"/>
          <p:cNvSpPr>
            <a:spLocks noGrp="1"/>
          </p:cNvSpPr>
          <p:nvPr>
            <p:ph type="body" idx="1"/>
          </p:nvPr>
        </p:nvSpPr>
        <p:spPr>
          <a:xfrm>
            <a:off x="611560" y="2564904"/>
            <a:ext cx="7992888" cy="961256"/>
          </a:xfrm>
        </p:spPr>
        <p:txBody>
          <a:bodyPr>
            <a:noAutofit/>
          </a:bodyPr>
          <a:lstStyle/>
          <a:p>
            <a:r>
              <a:rPr lang="en-US" altLang="zh-TW" sz="3200" b="1" dirty="0" smtClean="0">
                <a:solidFill>
                  <a:schemeClr val="tx1"/>
                </a:solidFill>
              </a:rPr>
              <a:t>(</a:t>
            </a:r>
            <a:r>
              <a:rPr lang="zh-TW" altLang="zh-TW" sz="3200" b="1" dirty="0">
                <a:solidFill>
                  <a:schemeClr val="tx1"/>
                </a:solidFill>
              </a:rPr>
              <a:t>三</a:t>
            </a:r>
            <a:r>
              <a:rPr lang="en-US" altLang="zh-TW" sz="3200" b="1" dirty="0">
                <a:solidFill>
                  <a:schemeClr val="tx1"/>
                </a:solidFill>
              </a:rPr>
              <a:t>) </a:t>
            </a:r>
            <a:r>
              <a:rPr lang="zh-TW" altLang="zh-TW" sz="3200" b="1" dirty="0">
                <a:solidFill>
                  <a:schemeClr val="tx1"/>
                </a:solidFill>
              </a:rPr>
              <a:t>承諾應與要約內容</a:t>
            </a:r>
            <a:r>
              <a:rPr lang="zh-TW" altLang="zh-TW" sz="3200" b="1" dirty="0" smtClean="0">
                <a:solidFill>
                  <a:schemeClr val="tx1"/>
                </a:solidFill>
              </a:rPr>
              <a:t>一致</a:t>
            </a:r>
            <a:endParaRPr lang="en-US" altLang="zh-TW" sz="3200" b="1" dirty="0" smtClean="0">
              <a:solidFill>
                <a:schemeClr val="tx1"/>
              </a:solidFill>
            </a:endParaRPr>
          </a:p>
          <a:p>
            <a:r>
              <a:rPr lang="en-US" altLang="zh-TW" sz="3200" b="1" dirty="0" smtClean="0">
                <a:solidFill>
                  <a:schemeClr val="tx1"/>
                </a:solidFill>
              </a:rPr>
              <a:t>    1</a:t>
            </a:r>
            <a:r>
              <a:rPr lang="en-US" altLang="zh-TW" sz="3200" b="1" dirty="0">
                <a:solidFill>
                  <a:schemeClr val="tx1"/>
                </a:solidFill>
              </a:rPr>
              <a:t>.</a:t>
            </a:r>
            <a:r>
              <a:rPr lang="zh-TW" altLang="zh-TW" sz="3200" b="1" dirty="0">
                <a:solidFill>
                  <a:schemeClr val="tx1"/>
                </a:solidFill>
              </a:rPr>
              <a:t>鏡像</a:t>
            </a:r>
            <a:r>
              <a:rPr lang="zh-TW" altLang="zh-TW" sz="3200" b="1" dirty="0" smtClean="0">
                <a:solidFill>
                  <a:schemeClr val="tx1"/>
                </a:solidFill>
              </a:rPr>
              <a:t>原則</a:t>
            </a:r>
            <a:r>
              <a:rPr lang="en-US" altLang="zh-TW" sz="3200" b="1" dirty="0">
                <a:solidFill>
                  <a:schemeClr val="tx1"/>
                </a:solidFill>
              </a:rPr>
              <a:t>(mirror Image)</a:t>
            </a:r>
            <a:r>
              <a:rPr lang="en-US" altLang="zh-TW" sz="3200" b="1" dirty="0" smtClean="0">
                <a:solidFill>
                  <a:schemeClr val="tx1"/>
                </a:solidFill>
              </a:rPr>
              <a:t> :</a:t>
            </a:r>
          </a:p>
          <a:p>
            <a:r>
              <a:rPr lang="en-US" altLang="zh-TW" sz="3200" b="1" dirty="0">
                <a:solidFill>
                  <a:schemeClr val="tx1"/>
                </a:solidFill>
              </a:rPr>
              <a:t> </a:t>
            </a:r>
            <a:r>
              <a:rPr lang="en-US" altLang="zh-TW" sz="3200" b="1" dirty="0" smtClean="0">
                <a:solidFill>
                  <a:schemeClr val="tx1"/>
                </a:solidFill>
              </a:rPr>
              <a:t>       (1)</a:t>
            </a:r>
            <a:r>
              <a:rPr lang="zh-TW" altLang="zh-TW" sz="3200" b="1" dirty="0">
                <a:solidFill>
                  <a:schemeClr val="tx1"/>
                </a:solidFill>
              </a:rPr>
              <a:t>英</a:t>
            </a:r>
            <a:r>
              <a:rPr lang="zh-TW" altLang="zh-TW" sz="3200" b="1" dirty="0" smtClean="0">
                <a:solidFill>
                  <a:schemeClr val="tx1"/>
                </a:solidFill>
              </a:rPr>
              <a:t>美法</a:t>
            </a:r>
            <a:r>
              <a:rPr lang="zh-TW" altLang="en-US" sz="3200" b="1" dirty="0" smtClean="0">
                <a:solidFill>
                  <a:schemeClr val="tx1"/>
                </a:solidFill>
              </a:rPr>
              <a:t>採用</a:t>
            </a:r>
            <a:endParaRPr lang="en-US" altLang="zh-TW" sz="3200" b="1" dirty="0" smtClean="0">
              <a:solidFill>
                <a:schemeClr val="tx1"/>
              </a:solidFill>
            </a:endParaRPr>
          </a:p>
          <a:p>
            <a:r>
              <a:rPr lang="en-US" altLang="zh-TW" sz="3200" b="1" dirty="0">
                <a:solidFill>
                  <a:schemeClr val="tx1"/>
                </a:solidFill>
              </a:rPr>
              <a:t> </a:t>
            </a:r>
            <a:r>
              <a:rPr lang="en-US" altLang="zh-TW" sz="3200" b="1" dirty="0" smtClean="0">
                <a:solidFill>
                  <a:schemeClr val="tx1"/>
                </a:solidFill>
              </a:rPr>
              <a:t>       (2)</a:t>
            </a:r>
            <a:r>
              <a:rPr lang="zh-TW" altLang="en-US" sz="3200" b="1" dirty="0" smtClean="0">
                <a:solidFill>
                  <a:schemeClr val="tx1"/>
                </a:solidFill>
              </a:rPr>
              <a:t>意義 </a:t>
            </a:r>
            <a:r>
              <a:rPr lang="en-US" altLang="zh-TW" sz="3200" b="1" dirty="0" smtClean="0">
                <a:solidFill>
                  <a:schemeClr val="tx1"/>
                </a:solidFill>
              </a:rPr>
              <a:t>: </a:t>
            </a:r>
            <a:r>
              <a:rPr lang="zh-TW" altLang="zh-TW" sz="3200" b="1" dirty="0" smtClean="0">
                <a:solidFill>
                  <a:schemeClr val="tx1"/>
                </a:solidFill>
              </a:rPr>
              <a:t>承諾</a:t>
            </a:r>
            <a:r>
              <a:rPr lang="zh-TW" altLang="zh-TW" sz="3200" b="1" dirty="0">
                <a:solidFill>
                  <a:schemeClr val="tx1"/>
                </a:solidFill>
              </a:rPr>
              <a:t>要向鏡子般的忠實</a:t>
            </a:r>
            <a:r>
              <a:rPr lang="zh-TW" altLang="zh-TW" sz="3200" b="1" dirty="0" smtClean="0">
                <a:solidFill>
                  <a:schemeClr val="tx1"/>
                </a:solidFill>
              </a:rPr>
              <a:t>反映</a:t>
            </a:r>
            <a:endParaRPr lang="en-US" altLang="zh-TW" sz="3200" b="1" dirty="0" smtClean="0">
              <a:solidFill>
                <a:schemeClr val="tx1"/>
              </a:solidFill>
            </a:endParaRPr>
          </a:p>
          <a:p>
            <a:r>
              <a:rPr lang="en-US" altLang="zh-TW" sz="3200" b="1" dirty="0">
                <a:solidFill>
                  <a:schemeClr val="tx1"/>
                </a:solidFill>
              </a:rPr>
              <a:t> </a:t>
            </a:r>
            <a:r>
              <a:rPr lang="en-US" altLang="zh-TW" sz="3200" b="1" dirty="0" smtClean="0">
                <a:solidFill>
                  <a:schemeClr val="tx1"/>
                </a:solidFill>
              </a:rPr>
              <a:t>                        </a:t>
            </a:r>
            <a:r>
              <a:rPr lang="zh-TW" altLang="zh-TW" sz="3200" b="1" dirty="0" smtClean="0">
                <a:solidFill>
                  <a:schemeClr val="tx1"/>
                </a:solidFill>
              </a:rPr>
              <a:t>要</a:t>
            </a:r>
            <a:r>
              <a:rPr lang="zh-TW" altLang="zh-TW" sz="3200" b="1" dirty="0">
                <a:solidFill>
                  <a:schemeClr val="tx1"/>
                </a:solidFill>
              </a:rPr>
              <a:t>約</a:t>
            </a:r>
            <a:r>
              <a:rPr lang="zh-TW" altLang="zh-TW" sz="3200" b="1" dirty="0" smtClean="0">
                <a:solidFill>
                  <a:schemeClr val="tx1"/>
                </a:solidFill>
              </a:rPr>
              <a:t>的內容</a:t>
            </a:r>
            <a:r>
              <a:rPr lang="en-US" altLang="zh-TW" sz="3200" b="1" dirty="0">
                <a:solidFill>
                  <a:schemeClr val="tx1"/>
                </a:solidFill>
              </a:rPr>
              <a:t>,</a:t>
            </a:r>
            <a:r>
              <a:rPr lang="zh-TW" altLang="zh-TW" sz="3200" b="1" dirty="0">
                <a:solidFill>
                  <a:schemeClr val="tx1"/>
                </a:solidFill>
              </a:rPr>
              <a:t>不得有任何的變更。</a:t>
            </a:r>
          </a:p>
          <a:p>
            <a:r>
              <a:rPr lang="en-US" altLang="zh-TW" sz="3200" b="1" dirty="0">
                <a:solidFill>
                  <a:schemeClr val="tx1"/>
                </a:solidFill>
              </a:rPr>
              <a:t> </a:t>
            </a:r>
            <a:endParaRPr lang="en-US" altLang="zh-TW" sz="3200" b="1" dirty="0" smtClean="0">
              <a:solidFill>
                <a:schemeClr val="tx1"/>
              </a:solidFill>
            </a:endParaRPr>
          </a:p>
        </p:txBody>
      </p:sp>
    </p:spTree>
    <p:extLst>
      <p:ext uri="{BB962C8B-B14F-4D97-AF65-F5344CB8AC3E}">
        <p14:creationId xmlns:p14="http://schemas.microsoft.com/office/powerpoint/2010/main" val="9753538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692696"/>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b="1" dirty="0" smtClean="0"/>
              <a:t>         </a:t>
            </a:r>
            <a:r>
              <a:rPr lang="zh-TW" altLang="zh-TW" b="1" dirty="0" smtClean="0"/>
              <a:t>第</a:t>
            </a:r>
            <a:r>
              <a:rPr lang="zh-TW" altLang="en-US" b="1" dirty="0" smtClean="0"/>
              <a:t>二</a:t>
            </a:r>
            <a:r>
              <a:rPr lang="zh-TW" altLang="zh-TW" b="1" dirty="0" smtClean="0"/>
              <a:t>節</a:t>
            </a:r>
            <a:r>
              <a:rPr lang="zh-TW" altLang="zh-TW" b="1" dirty="0"/>
              <a:t>　承諾</a:t>
            </a:r>
            <a:r>
              <a:rPr lang="en-US" altLang="zh-TW" b="1" dirty="0" smtClean="0">
                <a:solidFill>
                  <a:schemeClr val="tx1"/>
                </a:solidFill>
              </a:rPr>
              <a:t>(</a:t>
            </a:r>
            <a:r>
              <a:rPr lang="zh-TW" altLang="zh-TW" b="1" dirty="0" smtClean="0">
                <a:solidFill>
                  <a:schemeClr val="tx1"/>
                </a:solidFill>
              </a:rPr>
              <a:t>契約</a:t>
            </a:r>
            <a:r>
              <a:rPr lang="zh-TW" altLang="zh-TW" b="1" dirty="0">
                <a:solidFill>
                  <a:schemeClr val="tx1"/>
                </a:solidFill>
              </a:rPr>
              <a:t>成立要件</a:t>
            </a:r>
            <a:r>
              <a:rPr lang="zh-TW" altLang="zh-TW" b="1" dirty="0" smtClean="0">
                <a:solidFill>
                  <a:schemeClr val="tx1"/>
                </a:solidFill>
              </a:rPr>
              <a:t>之</a:t>
            </a:r>
            <a:r>
              <a:rPr lang="zh-TW" altLang="en-US" b="1" dirty="0" smtClean="0">
                <a:solidFill>
                  <a:schemeClr val="tx1"/>
                </a:solidFill>
              </a:rPr>
              <a:t>二</a:t>
            </a:r>
            <a:r>
              <a:rPr lang="en-US" altLang="zh-TW" b="1" dirty="0" smtClean="0">
                <a:solidFill>
                  <a:schemeClr val="tx1"/>
                </a:solidFill>
              </a:rPr>
              <a:t>)</a:t>
            </a:r>
            <a:br>
              <a:rPr lang="en-US" altLang="zh-TW" b="1" dirty="0" smtClean="0">
                <a:solidFill>
                  <a:schemeClr val="tx1"/>
                </a:solidFill>
              </a:rPr>
            </a:br>
            <a:r>
              <a:rPr lang="en-US" altLang="zh-TW" b="1" dirty="0" smtClean="0">
                <a:solidFill>
                  <a:schemeClr val="tx1"/>
                </a:solidFill>
              </a:rPr>
              <a:t>                 </a:t>
            </a:r>
            <a:endParaRPr lang="en-US" altLang="zh-TW" b="1" dirty="0">
              <a:solidFill>
                <a:schemeClr val="tx1"/>
              </a:solidFill>
            </a:endParaRPr>
          </a:p>
        </p:txBody>
      </p:sp>
      <p:sp>
        <p:nvSpPr>
          <p:cNvPr id="3" name="文字版面配置區 2"/>
          <p:cNvSpPr>
            <a:spLocks noGrp="1"/>
          </p:cNvSpPr>
          <p:nvPr>
            <p:ph type="body" idx="1"/>
          </p:nvPr>
        </p:nvSpPr>
        <p:spPr>
          <a:xfrm>
            <a:off x="179512" y="2564904"/>
            <a:ext cx="8784976" cy="961256"/>
          </a:xfrm>
        </p:spPr>
        <p:txBody>
          <a:bodyPr>
            <a:noAutofit/>
          </a:bodyPr>
          <a:lstStyle/>
          <a:p>
            <a:r>
              <a:rPr lang="en-US" altLang="zh-TW" sz="2000" b="1" dirty="0" smtClean="0">
                <a:solidFill>
                  <a:schemeClr val="tx1"/>
                </a:solidFill>
              </a:rPr>
              <a:t>(</a:t>
            </a:r>
            <a:r>
              <a:rPr lang="zh-TW" altLang="zh-TW" sz="2000" b="1" dirty="0">
                <a:solidFill>
                  <a:schemeClr val="tx1"/>
                </a:solidFill>
              </a:rPr>
              <a:t>三</a:t>
            </a:r>
            <a:r>
              <a:rPr lang="en-US" altLang="zh-TW" sz="2000" b="1" dirty="0">
                <a:solidFill>
                  <a:schemeClr val="tx1"/>
                </a:solidFill>
              </a:rPr>
              <a:t>) </a:t>
            </a:r>
            <a:r>
              <a:rPr lang="zh-TW" altLang="zh-TW" sz="2000" b="1" dirty="0">
                <a:solidFill>
                  <a:schemeClr val="tx1"/>
                </a:solidFill>
              </a:rPr>
              <a:t>承諾應與要約內容</a:t>
            </a:r>
            <a:r>
              <a:rPr lang="zh-TW" altLang="zh-TW" sz="2000" b="1" dirty="0" smtClean="0">
                <a:solidFill>
                  <a:schemeClr val="tx1"/>
                </a:solidFill>
              </a:rPr>
              <a:t>一致</a:t>
            </a:r>
            <a:endParaRPr lang="en-US" altLang="zh-TW" sz="2000" b="1" dirty="0" smtClean="0">
              <a:solidFill>
                <a:schemeClr val="tx1"/>
              </a:solidFill>
            </a:endParaRPr>
          </a:p>
          <a:p>
            <a:r>
              <a:rPr lang="en-US" altLang="zh-TW" sz="2000" b="1" dirty="0" smtClean="0">
                <a:solidFill>
                  <a:schemeClr val="tx1"/>
                </a:solidFill>
              </a:rPr>
              <a:t>    2. CISG</a:t>
            </a:r>
            <a:r>
              <a:rPr lang="zh-TW" altLang="zh-TW" sz="2000" b="1" dirty="0" smtClean="0">
                <a:solidFill>
                  <a:schemeClr val="tx1"/>
                </a:solidFill>
              </a:rPr>
              <a:t>的原則</a:t>
            </a:r>
            <a:r>
              <a:rPr lang="en-US" altLang="zh-TW" sz="2000" b="1" dirty="0" smtClean="0">
                <a:solidFill>
                  <a:schemeClr val="tx1"/>
                </a:solidFill>
              </a:rPr>
              <a:t> :</a:t>
            </a:r>
            <a:endParaRPr lang="zh-TW" altLang="zh-TW" sz="2000" b="1" dirty="0">
              <a:solidFill>
                <a:schemeClr val="tx1"/>
              </a:solidFill>
            </a:endParaRPr>
          </a:p>
          <a:p>
            <a:r>
              <a:rPr lang="en-US" altLang="zh-TW" sz="2000" b="1" dirty="0" smtClean="0">
                <a:solidFill>
                  <a:schemeClr val="tx1"/>
                </a:solidFill>
              </a:rPr>
              <a:t>      (1) </a:t>
            </a:r>
            <a:r>
              <a:rPr lang="zh-TW" altLang="zh-TW" sz="2000" b="1" dirty="0">
                <a:solidFill>
                  <a:schemeClr val="tx1"/>
                </a:solidFill>
              </a:rPr>
              <a:t>實質性更改</a:t>
            </a:r>
            <a:r>
              <a:rPr lang="en-US" altLang="zh-TW" sz="2000" b="1" dirty="0">
                <a:solidFill>
                  <a:schemeClr val="tx1"/>
                </a:solidFill>
              </a:rPr>
              <a:t>(</a:t>
            </a:r>
            <a:r>
              <a:rPr lang="zh-TW" altLang="zh-TW" sz="2000" b="1" dirty="0">
                <a:solidFill>
                  <a:schemeClr val="tx1"/>
                </a:solidFill>
              </a:rPr>
              <a:t>擴張、限制與變更</a:t>
            </a:r>
            <a:r>
              <a:rPr lang="en-US" altLang="zh-TW" sz="2000" b="1" dirty="0">
                <a:solidFill>
                  <a:schemeClr val="tx1"/>
                </a:solidFill>
              </a:rPr>
              <a:t>)</a:t>
            </a:r>
            <a:endParaRPr lang="zh-TW" altLang="zh-TW" sz="2000" b="1" dirty="0">
              <a:solidFill>
                <a:schemeClr val="tx1"/>
              </a:solidFill>
            </a:endParaRPr>
          </a:p>
          <a:p>
            <a:r>
              <a:rPr lang="en-US" altLang="zh-TW" sz="2000" b="1" dirty="0">
                <a:solidFill>
                  <a:schemeClr val="tx1"/>
                </a:solidFill>
                <a:latin typeface="標楷體" panose="03000509000000000000" pitchFamily="65" charset="-120"/>
                <a:ea typeface="標楷體" panose="03000509000000000000" pitchFamily="65" charset="-120"/>
              </a:rPr>
              <a:t>CISG</a:t>
            </a:r>
            <a:r>
              <a:rPr lang="zh-TW" altLang="zh-TW" sz="2000" b="1" dirty="0" smtClean="0">
                <a:solidFill>
                  <a:schemeClr val="tx1"/>
                </a:solidFill>
                <a:latin typeface="標楷體" panose="03000509000000000000" pitchFamily="65" charset="-120"/>
                <a:ea typeface="標楷體" panose="03000509000000000000" pitchFamily="65" charset="-120"/>
              </a:rPr>
              <a:t>第</a:t>
            </a:r>
            <a:r>
              <a:rPr lang="en-US" altLang="zh-TW" sz="2000" b="1" dirty="0" smtClean="0">
                <a:solidFill>
                  <a:schemeClr val="tx1"/>
                </a:solidFill>
                <a:latin typeface="標楷體" panose="03000509000000000000" pitchFamily="65" charset="-120"/>
                <a:ea typeface="標楷體" panose="03000509000000000000" pitchFamily="65" charset="-120"/>
              </a:rPr>
              <a:t>19</a:t>
            </a:r>
            <a:r>
              <a:rPr lang="zh-TW" altLang="zh-TW" sz="2000" b="1" dirty="0" smtClean="0">
                <a:solidFill>
                  <a:schemeClr val="tx1"/>
                </a:solidFill>
                <a:latin typeface="標楷體" panose="03000509000000000000" pitchFamily="65" charset="-120"/>
                <a:ea typeface="標楷體" panose="03000509000000000000" pitchFamily="65" charset="-120"/>
              </a:rPr>
              <a:t>條規定</a:t>
            </a:r>
            <a:r>
              <a:rPr lang="zh-TW" altLang="zh-TW" sz="2000" b="1" dirty="0">
                <a:solidFill>
                  <a:schemeClr val="tx1"/>
                </a:solidFill>
                <a:latin typeface="標楷體" panose="03000509000000000000" pitchFamily="65" charset="-120"/>
                <a:ea typeface="標楷體" panose="03000509000000000000" pitchFamily="65" charset="-120"/>
              </a:rPr>
              <a:t>：「對要約表示接受，但其回答載有擴張、限制或其他變更者，視為拒絕原要約而為新要約。</a:t>
            </a:r>
            <a:r>
              <a:rPr lang="zh-TW" altLang="zh-TW" sz="2000" b="1" dirty="0" smtClean="0">
                <a:solidFill>
                  <a:schemeClr val="tx1"/>
                </a:solidFill>
                <a:latin typeface="標楷體" panose="03000509000000000000" pitchFamily="65" charset="-120"/>
                <a:ea typeface="標楷體" panose="03000509000000000000" pitchFamily="65" charset="-120"/>
              </a:rPr>
              <a:t>」</a:t>
            </a:r>
            <a:r>
              <a:rPr lang="en-US" altLang="zh-TW" sz="2000" b="1" dirty="0" smtClean="0">
                <a:solidFill>
                  <a:schemeClr val="tx1"/>
                </a:solidFill>
              </a:rPr>
              <a:t>; </a:t>
            </a:r>
            <a:r>
              <a:rPr lang="zh-TW" altLang="zh-TW" sz="2000" b="1" dirty="0" smtClean="0">
                <a:solidFill>
                  <a:schemeClr val="tx1"/>
                </a:solidFill>
                <a:latin typeface="標楷體" panose="03000509000000000000" pitchFamily="65" charset="-120"/>
                <a:ea typeface="標楷體" panose="03000509000000000000" pitchFamily="65" charset="-120"/>
              </a:rPr>
              <a:t>我國</a:t>
            </a:r>
            <a:r>
              <a:rPr lang="zh-TW" altLang="zh-TW" sz="2000" b="1" dirty="0">
                <a:solidFill>
                  <a:schemeClr val="tx1"/>
                </a:solidFill>
                <a:latin typeface="標楷體" panose="03000509000000000000" pitchFamily="65" charset="-120"/>
                <a:ea typeface="標楷體" panose="03000509000000000000" pitchFamily="65" charset="-120"/>
              </a:rPr>
              <a:t>民法</a:t>
            </a:r>
            <a:r>
              <a:rPr lang="zh-TW" altLang="zh-TW" sz="2000" b="1" dirty="0" smtClean="0">
                <a:solidFill>
                  <a:schemeClr val="tx1"/>
                </a:solidFill>
                <a:latin typeface="標楷體" panose="03000509000000000000" pitchFamily="65" charset="-120"/>
                <a:ea typeface="標楷體" panose="03000509000000000000" pitchFamily="65" charset="-120"/>
              </a:rPr>
              <a:t>第</a:t>
            </a:r>
            <a:r>
              <a:rPr lang="en-US" altLang="zh-TW" sz="2000" b="1" dirty="0" smtClean="0">
                <a:solidFill>
                  <a:schemeClr val="tx1"/>
                </a:solidFill>
                <a:latin typeface="標楷體" panose="03000509000000000000" pitchFamily="65" charset="-120"/>
                <a:ea typeface="標楷體" panose="03000509000000000000" pitchFamily="65" charset="-120"/>
              </a:rPr>
              <a:t>160</a:t>
            </a:r>
            <a:r>
              <a:rPr lang="zh-TW" altLang="zh-TW" sz="2000" b="1" dirty="0" smtClean="0">
                <a:solidFill>
                  <a:schemeClr val="tx1"/>
                </a:solidFill>
                <a:latin typeface="標楷體" panose="03000509000000000000" pitchFamily="65" charset="-120"/>
                <a:ea typeface="標楷體" panose="03000509000000000000" pitchFamily="65" charset="-120"/>
              </a:rPr>
              <a:t>條：</a:t>
            </a:r>
            <a:r>
              <a:rPr lang="zh-TW" altLang="zh-TW" sz="2000" b="1" dirty="0">
                <a:solidFill>
                  <a:schemeClr val="tx1"/>
                </a:solidFill>
                <a:latin typeface="標楷體" panose="03000509000000000000" pitchFamily="65" charset="-120"/>
                <a:ea typeface="標楷體" panose="03000509000000000000" pitchFamily="65" charset="-120"/>
              </a:rPr>
              <a:t>「將要約擴張、限制或變更而為承諾者，視為拒絕原要約而為新要約。</a:t>
            </a:r>
            <a:r>
              <a:rPr lang="zh-TW" altLang="zh-TW" sz="2000" b="1" dirty="0" smtClean="0">
                <a:solidFill>
                  <a:schemeClr val="tx1"/>
                </a:solidFill>
              </a:rPr>
              <a:t>」與</a:t>
            </a:r>
            <a:r>
              <a:rPr lang="en-US" altLang="zh-TW" sz="2000" b="1" dirty="0">
                <a:solidFill>
                  <a:schemeClr val="tx1"/>
                </a:solidFill>
              </a:rPr>
              <a:t>CISG</a:t>
            </a:r>
            <a:r>
              <a:rPr lang="zh-TW" altLang="zh-TW" sz="2000" b="1" dirty="0">
                <a:solidFill>
                  <a:schemeClr val="tx1"/>
                </a:solidFill>
              </a:rPr>
              <a:t>相同</a:t>
            </a:r>
            <a:r>
              <a:rPr lang="zh-TW" altLang="zh-TW" sz="2000" b="1" dirty="0" smtClean="0">
                <a:solidFill>
                  <a:schemeClr val="tx1"/>
                </a:solidFill>
              </a:rPr>
              <a:t>。</a:t>
            </a:r>
            <a:endParaRPr lang="en-US" altLang="zh-TW" sz="2000" b="1" dirty="0" smtClean="0">
              <a:solidFill>
                <a:schemeClr val="tx1"/>
              </a:solidFill>
            </a:endParaRPr>
          </a:p>
          <a:p>
            <a:r>
              <a:rPr lang="en-US" altLang="zh-TW" sz="2000" b="1" dirty="0" smtClean="0">
                <a:solidFill>
                  <a:schemeClr val="tx1"/>
                </a:solidFill>
              </a:rPr>
              <a:t>      (2)</a:t>
            </a:r>
            <a:r>
              <a:rPr lang="zh-TW" altLang="zh-TW" sz="2000" b="1" dirty="0" smtClean="0">
                <a:solidFill>
                  <a:schemeClr val="tx1"/>
                </a:solidFill>
              </a:rPr>
              <a:t>非</a:t>
            </a:r>
            <a:r>
              <a:rPr lang="zh-TW" altLang="zh-TW" sz="2000" b="1" dirty="0">
                <a:solidFill>
                  <a:schemeClr val="tx1"/>
                </a:solidFill>
              </a:rPr>
              <a:t>實質性</a:t>
            </a:r>
            <a:r>
              <a:rPr lang="zh-TW" altLang="zh-TW" sz="2000" b="1" dirty="0" smtClean="0">
                <a:solidFill>
                  <a:schemeClr val="tx1"/>
                </a:solidFill>
              </a:rPr>
              <a:t>更改</a:t>
            </a:r>
            <a:r>
              <a:rPr lang="en-US" altLang="zh-TW" sz="2000" b="1" dirty="0" smtClean="0">
                <a:solidFill>
                  <a:schemeClr val="tx1"/>
                </a:solidFill>
              </a:rPr>
              <a:t> :</a:t>
            </a:r>
            <a:r>
              <a:rPr lang="zh-TW" altLang="zh-TW" sz="2000" b="1" dirty="0">
                <a:solidFill>
                  <a:schemeClr val="tx1"/>
                </a:solidFill>
              </a:rPr>
              <a:t>乃指實質性更改以外的更改叫做非實質性更改</a:t>
            </a:r>
          </a:p>
          <a:p>
            <a:r>
              <a:rPr lang="en-US" altLang="zh-TW" sz="2000" b="1" dirty="0">
                <a:solidFill>
                  <a:schemeClr val="tx1"/>
                </a:solidFill>
                <a:latin typeface="標楷體" panose="03000509000000000000" pitchFamily="65" charset="-120"/>
                <a:ea typeface="標楷體" panose="03000509000000000000" pitchFamily="65" charset="-120"/>
              </a:rPr>
              <a:t>CISG</a:t>
            </a:r>
            <a:r>
              <a:rPr lang="zh-TW" altLang="zh-TW" sz="2000" b="1" dirty="0" smtClean="0">
                <a:solidFill>
                  <a:schemeClr val="tx1"/>
                </a:solidFill>
                <a:latin typeface="標楷體" panose="03000509000000000000" pitchFamily="65" charset="-120"/>
                <a:ea typeface="標楷體" panose="03000509000000000000" pitchFamily="65" charset="-120"/>
              </a:rPr>
              <a:t>第</a:t>
            </a:r>
            <a:r>
              <a:rPr lang="en-US" altLang="zh-TW" sz="2000" b="1" dirty="0" smtClean="0">
                <a:solidFill>
                  <a:schemeClr val="tx1"/>
                </a:solidFill>
                <a:latin typeface="標楷體" panose="03000509000000000000" pitchFamily="65" charset="-120"/>
                <a:ea typeface="標楷體" panose="03000509000000000000" pitchFamily="65" charset="-120"/>
              </a:rPr>
              <a:t>19</a:t>
            </a:r>
            <a:r>
              <a:rPr lang="zh-TW" altLang="zh-TW" sz="2000" b="1" dirty="0" smtClean="0">
                <a:solidFill>
                  <a:schemeClr val="tx1"/>
                </a:solidFill>
                <a:latin typeface="標楷體" panose="03000509000000000000" pitchFamily="65" charset="-120"/>
                <a:ea typeface="標楷體" panose="03000509000000000000" pitchFamily="65" charset="-120"/>
              </a:rPr>
              <a:t>條</a:t>
            </a:r>
            <a:r>
              <a:rPr lang="zh-TW" altLang="zh-TW" sz="2000" b="1" dirty="0">
                <a:solidFill>
                  <a:schemeClr val="tx1"/>
                </a:solidFill>
                <a:latin typeface="標楷體" panose="03000509000000000000" pitchFamily="65" charset="-120"/>
                <a:ea typeface="標楷體" panose="03000509000000000000" pitchFamily="65" charset="-120"/>
              </a:rPr>
              <a:t>：「對要約表示承諾，但其回復含有附加或不同條件者，如該附加或不同條件，並未實質變更原要約之條件，除要約人曾在不過份遲延的期間內以口頭或書面通知，對兩者間之差異表示異議外，仍應構成承諾。倘要約人並未異議，則契約條款之內容應以原要約之條款及承諾通知內所載之變更為準。」</a:t>
            </a:r>
            <a:endParaRPr lang="en-US" altLang="zh-TW" sz="2000" b="1" dirty="0" smtClean="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08732909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692696"/>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b="1" dirty="0" smtClean="0"/>
              <a:t>         </a:t>
            </a:r>
            <a:r>
              <a:rPr lang="zh-TW" altLang="zh-TW" b="1" dirty="0" smtClean="0"/>
              <a:t>第</a:t>
            </a:r>
            <a:r>
              <a:rPr lang="zh-TW" altLang="en-US" b="1" dirty="0" smtClean="0"/>
              <a:t>二</a:t>
            </a:r>
            <a:r>
              <a:rPr lang="zh-TW" altLang="zh-TW" b="1" dirty="0" smtClean="0"/>
              <a:t>節</a:t>
            </a:r>
            <a:r>
              <a:rPr lang="zh-TW" altLang="zh-TW" b="1" dirty="0"/>
              <a:t>　</a:t>
            </a:r>
            <a:r>
              <a:rPr lang="zh-TW" altLang="zh-TW" b="1" dirty="0" smtClean="0"/>
              <a:t>承諾</a:t>
            </a:r>
            <a:r>
              <a:rPr lang="en-US" altLang="zh-TW" b="1" dirty="0" smtClean="0">
                <a:solidFill>
                  <a:schemeClr val="tx1"/>
                </a:solidFill>
              </a:rPr>
              <a:t>(</a:t>
            </a:r>
            <a:r>
              <a:rPr lang="zh-TW" altLang="zh-TW" b="1" dirty="0" smtClean="0">
                <a:solidFill>
                  <a:schemeClr val="tx1"/>
                </a:solidFill>
              </a:rPr>
              <a:t>契約成立要件之</a:t>
            </a:r>
            <a:r>
              <a:rPr lang="zh-TW" altLang="en-US" b="1" dirty="0" smtClean="0">
                <a:solidFill>
                  <a:schemeClr val="tx1"/>
                </a:solidFill>
              </a:rPr>
              <a:t>二</a:t>
            </a:r>
            <a:r>
              <a:rPr lang="en-US" altLang="zh-TW" b="1" dirty="0" smtClean="0">
                <a:solidFill>
                  <a:schemeClr val="tx1"/>
                </a:solidFill>
              </a:rPr>
              <a:t>)</a:t>
            </a:r>
            <a:br>
              <a:rPr lang="en-US" altLang="zh-TW" b="1" dirty="0" smtClean="0">
                <a:solidFill>
                  <a:schemeClr val="tx1"/>
                </a:solidFill>
              </a:rPr>
            </a:br>
            <a:r>
              <a:rPr lang="en-US" altLang="zh-TW" b="1" dirty="0" smtClean="0">
                <a:solidFill>
                  <a:schemeClr val="tx1"/>
                </a:solidFill>
              </a:rPr>
              <a:t>                 </a:t>
            </a:r>
            <a:endParaRPr lang="en-US" altLang="zh-TW" b="1" dirty="0">
              <a:solidFill>
                <a:schemeClr val="tx1"/>
              </a:solidFill>
            </a:endParaRPr>
          </a:p>
        </p:txBody>
      </p:sp>
      <p:sp>
        <p:nvSpPr>
          <p:cNvPr id="3" name="文字版面配置區 2"/>
          <p:cNvSpPr>
            <a:spLocks noGrp="1"/>
          </p:cNvSpPr>
          <p:nvPr>
            <p:ph type="body" idx="1"/>
          </p:nvPr>
        </p:nvSpPr>
        <p:spPr>
          <a:xfrm>
            <a:off x="179512" y="2564904"/>
            <a:ext cx="8712968" cy="961256"/>
          </a:xfrm>
        </p:spPr>
        <p:txBody>
          <a:bodyPr>
            <a:noAutofit/>
          </a:bodyPr>
          <a:lstStyle/>
          <a:p>
            <a:r>
              <a:rPr lang="zh-TW" altLang="en-US" sz="2200" b="1" dirty="0" smtClean="0">
                <a:solidFill>
                  <a:schemeClr val="tx1"/>
                </a:solidFill>
              </a:rPr>
              <a:t>三</a:t>
            </a:r>
            <a:r>
              <a:rPr lang="en-US" altLang="zh-TW" sz="2200" b="1" dirty="0" smtClean="0">
                <a:solidFill>
                  <a:schemeClr val="tx1"/>
                </a:solidFill>
              </a:rPr>
              <a:t>. </a:t>
            </a:r>
            <a:r>
              <a:rPr lang="zh-TW" altLang="zh-TW" sz="2200" b="1" dirty="0" smtClean="0">
                <a:solidFill>
                  <a:schemeClr val="tx1"/>
                </a:solidFill>
              </a:rPr>
              <a:t>國際</a:t>
            </a:r>
            <a:r>
              <a:rPr lang="zh-TW" altLang="zh-TW" sz="2200" b="1" dirty="0">
                <a:solidFill>
                  <a:schemeClr val="tx1"/>
                </a:solidFill>
              </a:rPr>
              <a:t>買賣契約成立的</a:t>
            </a:r>
            <a:r>
              <a:rPr lang="zh-TW" altLang="zh-TW" sz="2200" b="1" dirty="0" smtClean="0">
                <a:solidFill>
                  <a:schemeClr val="tx1"/>
                </a:solidFill>
              </a:rPr>
              <a:t>方式</a:t>
            </a:r>
            <a:endParaRPr lang="en-US" altLang="zh-TW" sz="2200" b="1" dirty="0" smtClean="0">
              <a:solidFill>
                <a:schemeClr val="tx1"/>
              </a:solidFill>
            </a:endParaRPr>
          </a:p>
          <a:p>
            <a:r>
              <a:rPr lang="en-US" altLang="zh-TW" sz="2200" b="1" dirty="0">
                <a:solidFill>
                  <a:schemeClr val="tx1"/>
                </a:solidFill>
              </a:rPr>
              <a:t> </a:t>
            </a:r>
            <a:r>
              <a:rPr lang="en-US" altLang="zh-TW" sz="2200" b="1" dirty="0" smtClean="0">
                <a:solidFill>
                  <a:schemeClr val="tx1"/>
                </a:solidFill>
              </a:rPr>
              <a:t>     (</a:t>
            </a:r>
            <a:r>
              <a:rPr lang="zh-TW" altLang="en-US" sz="2200" b="1" dirty="0" smtClean="0">
                <a:solidFill>
                  <a:schemeClr val="tx1"/>
                </a:solidFill>
              </a:rPr>
              <a:t>一</a:t>
            </a:r>
            <a:r>
              <a:rPr lang="en-US" altLang="zh-TW" sz="2200" b="1" dirty="0" smtClean="0">
                <a:solidFill>
                  <a:schemeClr val="tx1"/>
                </a:solidFill>
              </a:rPr>
              <a:t>)</a:t>
            </a:r>
            <a:r>
              <a:rPr lang="zh-TW" altLang="zh-TW" sz="2200" b="1" dirty="0">
                <a:solidFill>
                  <a:schemeClr val="tx1"/>
                </a:solidFill>
              </a:rPr>
              <a:t>無須訂立書面─契約的自由</a:t>
            </a:r>
            <a:r>
              <a:rPr lang="zh-TW" altLang="zh-TW" sz="2200" b="1" dirty="0" smtClean="0">
                <a:solidFill>
                  <a:schemeClr val="tx1"/>
                </a:solidFill>
              </a:rPr>
              <a:t>原則</a:t>
            </a:r>
            <a:endParaRPr lang="en-US" altLang="zh-TW" sz="2200" b="1" dirty="0" smtClean="0">
              <a:solidFill>
                <a:schemeClr val="tx1"/>
              </a:solidFill>
            </a:endParaRPr>
          </a:p>
          <a:p>
            <a:r>
              <a:rPr lang="en-US" altLang="zh-TW" sz="2200" b="1" dirty="0">
                <a:solidFill>
                  <a:schemeClr val="tx1"/>
                </a:solidFill>
                <a:latin typeface="標楷體" panose="03000509000000000000" pitchFamily="65" charset="-120"/>
                <a:ea typeface="標楷體" panose="03000509000000000000" pitchFamily="65" charset="-120"/>
              </a:rPr>
              <a:t>CISG </a:t>
            </a:r>
            <a:r>
              <a:rPr lang="zh-TW" altLang="zh-TW" sz="2200" b="1" dirty="0">
                <a:solidFill>
                  <a:schemeClr val="tx1"/>
                </a:solidFill>
                <a:latin typeface="標楷體" panose="03000509000000000000" pitchFamily="65" charset="-120"/>
                <a:ea typeface="標楷體" panose="03000509000000000000" pitchFamily="65" charset="-120"/>
              </a:rPr>
              <a:t>第十一條：「買賣契約無須訂立書面或以書面證明，契約格式亦不受其他要件之限制。買賣契約可用包括證人在內的任何方法證明之。」</a:t>
            </a:r>
            <a:endParaRPr lang="en-US" altLang="zh-TW" sz="2200" b="1" dirty="0" smtClean="0">
              <a:solidFill>
                <a:schemeClr val="tx1"/>
              </a:solidFill>
              <a:latin typeface="標楷體" panose="03000509000000000000" pitchFamily="65" charset="-120"/>
              <a:ea typeface="標楷體" panose="03000509000000000000" pitchFamily="65" charset="-120"/>
            </a:endParaRPr>
          </a:p>
          <a:p>
            <a:r>
              <a:rPr lang="en-US" altLang="zh-TW" sz="2200" b="1" dirty="0">
                <a:solidFill>
                  <a:schemeClr val="tx1"/>
                </a:solidFill>
              </a:rPr>
              <a:t> </a:t>
            </a:r>
            <a:r>
              <a:rPr lang="en-US" altLang="zh-TW" sz="2200" b="1" dirty="0" smtClean="0">
                <a:solidFill>
                  <a:schemeClr val="tx1"/>
                </a:solidFill>
              </a:rPr>
              <a:t>     (</a:t>
            </a:r>
            <a:r>
              <a:rPr lang="zh-TW" altLang="en-US" sz="2200" b="1" dirty="0" smtClean="0">
                <a:solidFill>
                  <a:schemeClr val="tx1"/>
                </a:solidFill>
              </a:rPr>
              <a:t>二</a:t>
            </a:r>
            <a:r>
              <a:rPr lang="en-US" altLang="zh-TW" sz="2200" b="1" dirty="0" smtClean="0">
                <a:solidFill>
                  <a:schemeClr val="tx1"/>
                </a:solidFill>
              </a:rPr>
              <a:t>)</a:t>
            </a:r>
            <a:r>
              <a:rPr lang="zh-TW" altLang="zh-TW" sz="2200" b="1" dirty="0">
                <a:solidFill>
                  <a:schemeClr val="tx1"/>
                </a:solidFill>
              </a:rPr>
              <a:t>不採口頭證據排除原則（</a:t>
            </a:r>
            <a:r>
              <a:rPr lang="en-US" altLang="zh-TW" sz="2200" b="1" dirty="0" err="1">
                <a:solidFill>
                  <a:schemeClr val="tx1"/>
                </a:solidFill>
              </a:rPr>
              <a:t>parol</a:t>
            </a:r>
            <a:r>
              <a:rPr lang="en-US" altLang="zh-TW" sz="2200" b="1" dirty="0">
                <a:solidFill>
                  <a:schemeClr val="tx1"/>
                </a:solidFill>
              </a:rPr>
              <a:t> evidence</a:t>
            </a:r>
            <a:r>
              <a:rPr lang="zh-TW" altLang="zh-TW" sz="2200" b="1" dirty="0" smtClean="0">
                <a:solidFill>
                  <a:schemeClr val="tx1"/>
                </a:solidFill>
              </a:rPr>
              <a:t>）</a:t>
            </a:r>
            <a:endParaRPr lang="en-US" altLang="zh-TW" sz="2200" b="1" dirty="0" smtClean="0">
              <a:solidFill>
                <a:schemeClr val="tx1"/>
              </a:solidFill>
            </a:endParaRPr>
          </a:p>
          <a:p>
            <a:r>
              <a:rPr lang="en-US" altLang="zh-TW" sz="2200" b="1" dirty="0">
                <a:solidFill>
                  <a:schemeClr val="tx1"/>
                </a:solidFill>
                <a:latin typeface="標楷體" panose="03000509000000000000" pitchFamily="65" charset="-120"/>
                <a:ea typeface="標楷體" panose="03000509000000000000" pitchFamily="65" charset="-120"/>
              </a:rPr>
              <a:t>CISG</a:t>
            </a:r>
            <a:r>
              <a:rPr lang="zh-TW" altLang="zh-TW" sz="2200" b="1" dirty="0">
                <a:solidFill>
                  <a:schemeClr val="tx1"/>
                </a:solidFill>
                <a:latin typeface="標楷體" panose="03000509000000000000" pitchFamily="65" charset="-120"/>
                <a:ea typeface="標楷體" panose="03000509000000000000" pitchFamily="65" charset="-120"/>
              </a:rPr>
              <a:t>第八條第三項：「在確定當事人一方的意旨或一個通情達理的人應有的理解時，應適當的考慮與事實有關的一切情況，包括談判情形，當事人間確立的任何習慣做法、慣例和當事人其後的任何行為。」</a:t>
            </a:r>
            <a:r>
              <a:rPr lang="zh-TW" altLang="zh-TW" sz="2200" b="1" dirty="0">
                <a:solidFill>
                  <a:schemeClr val="tx1"/>
                </a:solidFill>
              </a:rPr>
              <a:t>即買賣契約成立前之口頭協議仍得列入斟酌對象，與英美法之口頭證據排除原則不同。</a:t>
            </a:r>
            <a:endParaRPr lang="en-US" altLang="zh-TW" sz="2200" b="1" dirty="0" smtClean="0">
              <a:solidFill>
                <a:schemeClr val="tx1"/>
              </a:solidFill>
            </a:endParaRPr>
          </a:p>
        </p:txBody>
      </p:sp>
    </p:spTree>
    <p:extLst>
      <p:ext uri="{BB962C8B-B14F-4D97-AF65-F5344CB8AC3E}">
        <p14:creationId xmlns:p14="http://schemas.microsoft.com/office/powerpoint/2010/main" val="93264348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404664"/>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b="1" dirty="0" smtClean="0"/>
              <a:t>         </a:t>
            </a:r>
            <a:r>
              <a:rPr lang="zh-TW" altLang="zh-TW" b="1" dirty="0" smtClean="0"/>
              <a:t>第</a:t>
            </a:r>
            <a:r>
              <a:rPr lang="zh-TW" altLang="en-US" b="1" dirty="0" smtClean="0"/>
              <a:t>三</a:t>
            </a:r>
            <a:r>
              <a:rPr lang="zh-TW" altLang="zh-TW" b="1" dirty="0" smtClean="0"/>
              <a:t>節</a:t>
            </a:r>
            <a:r>
              <a:rPr lang="zh-TW" altLang="zh-TW" b="1" dirty="0"/>
              <a:t>　國際買賣契約之</a:t>
            </a:r>
            <a:r>
              <a:rPr lang="zh-TW" altLang="zh-TW" b="1" dirty="0" smtClean="0"/>
              <a:t>履行</a:t>
            </a:r>
            <a:r>
              <a:rPr lang="en-US" altLang="zh-TW" b="1" dirty="0" smtClean="0"/>
              <a:t/>
            </a:r>
            <a:br>
              <a:rPr lang="en-US" altLang="zh-TW" b="1" dirty="0" smtClean="0"/>
            </a:br>
            <a:r>
              <a:rPr lang="en-US" altLang="zh-TW" b="1" dirty="0" smtClean="0"/>
              <a:t>                 </a:t>
            </a:r>
            <a:r>
              <a:rPr lang="zh-TW" altLang="zh-TW" b="1" dirty="0" smtClean="0"/>
              <a:t>第一</a:t>
            </a:r>
            <a:r>
              <a:rPr lang="zh-TW" altLang="zh-TW" b="1" dirty="0"/>
              <a:t>目　出賣人之義務</a:t>
            </a:r>
            <a:endParaRPr lang="en-US" altLang="zh-TW" b="1" dirty="0">
              <a:solidFill>
                <a:schemeClr val="tx1"/>
              </a:solidFill>
            </a:endParaRPr>
          </a:p>
        </p:txBody>
      </p:sp>
      <p:sp>
        <p:nvSpPr>
          <p:cNvPr id="3" name="文字版面配置區 2"/>
          <p:cNvSpPr>
            <a:spLocks noGrp="1"/>
          </p:cNvSpPr>
          <p:nvPr>
            <p:ph type="body" idx="1"/>
          </p:nvPr>
        </p:nvSpPr>
        <p:spPr>
          <a:xfrm>
            <a:off x="611560" y="2564904"/>
            <a:ext cx="7920880" cy="961256"/>
          </a:xfrm>
        </p:spPr>
        <p:txBody>
          <a:bodyPr>
            <a:noAutofit/>
          </a:bodyPr>
          <a:lstStyle/>
          <a:p>
            <a:r>
              <a:rPr lang="en-US" altLang="zh-TW" sz="2600" b="1" dirty="0">
                <a:solidFill>
                  <a:schemeClr val="tx1"/>
                </a:solidFill>
                <a:latin typeface="標楷體" panose="03000509000000000000" pitchFamily="65" charset="-120"/>
                <a:ea typeface="標楷體" panose="03000509000000000000" pitchFamily="65" charset="-120"/>
              </a:rPr>
              <a:t>CISG</a:t>
            </a:r>
            <a:r>
              <a:rPr lang="zh-TW" altLang="zh-TW" sz="2600" b="1" dirty="0" smtClean="0">
                <a:solidFill>
                  <a:schemeClr val="tx1"/>
                </a:solidFill>
                <a:latin typeface="標楷體" panose="03000509000000000000" pitchFamily="65" charset="-120"/>
                <a:ea typeface="標楷體" panose="03000509000000000000" pitchFamily="65" charset="-120"/>
              </a:rPr>
              <a:t>第</a:t>
            </a:r>
            <a:r>
              <a:rPr lang="en-US" altLang="zh-TW" sz="2600" b="1" dirty="0" smtClean="0">
                <a:solidFill>
                  <a:schemeClr val="tx1"/>
                </a:solidFill>
                <a:latin typeface="標楷體" panose="03000509000000000000" pitchFamily="65" charset="-120"/>
                <a:ea typeface="標楷體" panose="03000509000000000000" pitchFamily="65" charset="-120"/>
              </a:rPr>
              <a:t>30</a:t>
            </a:r>
            <a:r>
              <a:rPr lang="zh-TW" altLang="zh-TW" sz="2600" b="1" dirty="0" smtClean="0">
                <a:solidFill>
                  <a:schemeClr val="tx1"/>
                </a:solidFill>
                <a:latin typeface="標楷體" panose="03000509000000000000" pitchFamily="65" charset="-120"/>
                <a:ea typeface="標楷體" panose="03000509000000000000" pitchFamily="65" charset="-120"/>
              </a:rPr>
              <a:t>條</a:t>
            </a:r>
            <a:r>
              <a:rPr lang="zh-TW" altLang="zh-TW" sz="2600" b="1" dirty="0">
                <a:solidFill>
                  <a:schemeClr val="tx1"/>
                </a:solidFill>
                <a:latin typeface="標楷體" panose="03000509000000000000" pitchFamily="65" charset="-120"/>
                <a:ea typeface="標楷體" panose="03000509000000000000" pitchFamily="65" charset="-120"/>
              </a:rPr>
              <a:t>：「賣方必須按照契約和本公約的規定，交付貨物，移交一切與貨物有關的單據並移轉貨物所有權。</a:t>
            </a:r>
            <a:r>
              <a:rPr lang="zh-TW" altLang="zh-TW" sz="2600" b="1" dirty="0" smtClean="0">
                <a:solidFill>
                  <a:schemeClr val="tx1"/>
                </a:solidFill>
                <a:latin typeface="標楷體" panose="03000509000000000000" pitchFamily="65" charset="-120"/>
                <a:ea typeface="標楷體" panose="03000509000000000000" pitchFamily="65" charset="-120"/>
              </a:rPr>
              <a:t>」</a:t>
            </a:r>
            <a:endParaRPr lang="en-US" altLang="zh-TW" sz="2600" b="1" dirty="0" smtClean="0">
              <a:solidFill>
                <a:schemeClr val="tx1"/>
              </a:solidFill>
              <a:latin typeface="標楷體" panose="03000509000000000000" pitchFamily="65" charset="-120"/>
              <a:ea typeface="標楷體" panose="03000509000000000000" pitchFamily="65" charset="-120"/>
            </a:endParaRPr>
          </a:p>
          <a:p>
            <a:r>
              <a:rPr lang="en-US" altLang="zh-TW" sz="2600" b="1" dirty="0" smtClean="0">
                <a:solidFill>
                  <a:schemeClr val="tx1"/>
                </a:solidFill>
              </a:rPr>
              <a:t>         </a:t>
            </a:r>
            <a:r>
              <a:rPr lang="zh-TW" altLang="zh-TW" sz="2600" b="1" dirty="0" smtClean="0">
                <a:solidFill>
                  <a:schemeClr val="tx1"/>
                </a:solidFill>
              </a:rPr>
              <a:t>一</a:t>
            </a:r>
            <a:r>
              <a:rPr lang="zh-TW" altLang="zh-TW" sz="2600" b="1" dirty="0">
                <a:solidFill>
                  <a:schemeClr val="tx1"/>
                </a:solidFill>
              </a:rPr>
              <a:t>、交付貨物</a:t>
            </a:r>
            <a:r>
              <a:rPr lang="zh-TW" altLang="zh-TW" sz="2600" b="1" dirty="0" smtClean="0">
                <a:solidFill>
                  <a:schemeClr val="tx1"/>
                </a:solidFill>
              </a:rPr>
              <a:t>義務</a:t>
            </a:r>
            <a:endParaRPr lang="en-US" altLang="zh-TW" sz="2600" b="1" dirty="0" smtClean="0">
              <a:solidFill>
                <a:schemeClr val="tx1"/>
              </a:solidFill>
            </a:endParaRPr>
          </a:p>
          <a:p>
            <a:r>
              <a:rPr lang="en-US" altLang="zh-TW" sz="2600" b="1" dirty="0" smtClean="0">
                <a:solidFill>
                  <a:schemeClr val="tx1"/>
                </a:solidFill>
              </a:rPr>
              <a:t>         </a:t>
            </a:r>
            <a:r>
              <a:rPr lang="zh-TW" altLang="zh-TW" sz="2600" b="1" dirty="0" smtClean="0">
                <a:solidFill>
                  <a:schemeClr val="tx1"/>
                </a:solidFill>
              </a:rPr>
              <a:t>二</a:t>
            </a:r>
            <a:r>
              <a:rPr lang="zh-TW" altLang="zh-TW" sz="2600" b="1" dirty="0">
                <a:solidFill>
                  <a:schemeClr val="tx1"/>
                </a:solidFill>
              </a:rPr>
              <a:t>、移交有關文件</a:t>
            </a:r>
            <a:r>
              <a:rPr lang="zh-TW" altLang="zh-TW" sz="2600" b="1" dirty="0" smtClean="0">
                <a:solidFill>
                  <a:schemeClr val="tx1"/>
                </a:solidFill>
              </a:rPr>
              <a:t>義務</a:t>
            </a:r>
            <a:endParaRPr lang="en-US" altLang="zh-TW" sz="2600" b="1" dirty="0" smtClean="0">
              <a:solidFill>
                <a:schemeClr val="tx1"/>
              </a:solidFill>
            </a:endParaRPr>
          </a:p>
          <a:p>
            <a:r>
              <a:rPr lang="en-US" altLang="zh-TW" sz="2600" b="1" dirty="0" smtClean="0">
                <a:solidFill>
                  <a:schemeClr val="tx1"/>
                </a:solidFill>
              </a:rPr>
              <a:t>         </a:t>
            </a:r>
            <a:r>
              <a:rPr lang="zh-TW" altLang="zh-TW" sz="2600" b="1" dirty="0" smtClean="0">
                <a:solidFill>
                  <a:schemeClr val="tx1"/>
                </a:solidFill>
              </a:rPr>
              <a:t>三</a:t>
            </a:r>
            <a:r>
              <a:rPr lang="zh-TW" altLang="zh-TW" sz="2600" b="1" dirty="0">
                <a:solidFill>
                  <a:schemeClr val="tx1"/>
                </a:solidFill>
              </a:rPr>
              <a:t>、物的瑕疵擔保</a:t>
            </a:r>
            <a:r>
              <a:rPr lang="zh-TW" altLang="zh-TW" sz="2600" b="1" dirty="0" smtClean="0">
                <a:solidFill>
                  <a:schemeClr val="tx1"/>
                </a:solidFill>
              </a:rPr>
              <a:t>義務</a:t>
            </a:r>
            <a:endParaRPr lang="en-US" altLang="zh-TW" sz="2600" b="1" dirty="0" smtClean="0">
              <a:solidFill>
                <a:schemeClr val="tx1"/>
              </a:solidFill>
            </a:endParaRPr>
          </a:p>
          <a:p>
            <a:r>
              <a:rPr lang="en-US" altLang="zh-TW" sz="2600" b="1" dirty="0" smtClean="0">
                <a:solidFill>
                  <a:schemeClr val="tx1"/>
                </a:solidFill>
              </a:rPr>
              <a:t>         </a:t>
            </a:r>
            <a:r>
              <a:rPr lang="zh-TW" altLang="zh-TW" sz="2600" b="1" dirty="0" smtClean="0">
                <a:solidFill>
                  <a:schemeClr val="tx1"/>
                </a:solidFill>
              </a:rPr>
              <a:t>四</a:t>
            </a:r>
            <a:r>
              <a:rPr lang="zh-TW" altLang="zh-TW" sz="2600" b="1" dirty="0">
                <a:solidFill>
                  <a:schemeClr val="tx1"/>
                </a:solidFill>
              </a:rPr>
              <a:t>、權利瑕疵擔保</a:t>
            </a:r>
            <a:r>
              <a:rPr lang="zh-TW" altLang="zh-TW" sz="2600" b="1" dirty="0" smtClean="0">
                <a:solidFill>
                  <a:schemeClr val="tx1"/>
                </a:solidFill>
              </a:rPr>
              <a:t>義務</a:t>
            </a:r>
            <a:endParaRPr lang="en-US" altLang="zh-TW" sz="2600" b="1" dirty="0" smtClean="0">
              <a:solidFill>
                <a:schemeClr val="tx1"/>
              </a:solidFill>
            </a:endParaRPr>
          </a:p>
          <a:p>
            <a:r>
              <a:rPr lang="en-US" altLang="zh-TW" sz="2600" b="1" dirty="0" smtClean="0">
                <a:solidFill>
                  <a:schemeClr val="tx1"/>
                </a:solidFill>
              </a:rPr>
              <a:t>         </a:t>
            </a:r>
            <a:r>
              <a:rPr lang="zh-TW" altLang="zh-TW" sz="2600" b="1" dirty="0" smtClean="0">
                <a:solidFill>
                  <a:schemeClr val="tx1"/>
                </a:solidFill>
              </a:rPr>
              <a:t>五</a:t>
            </a:r>
            <a:r>
              <a:rPr lang="zh-TW" altLang="zh-TW" sz="2600" b="1" dirty="0">
                <a:solidFill>
                  <a:schemeClr val="tx1"/>
                </a:solidFill>
              </a:rPr>
              <a:t>、買方檢驗貨物的時間與</a:t>
            </a:r>
            <a:r>
              <a:rPr lang="zh-TW" altLang="zh-TW" sz="2600" b="1" dirty="0" smtClean="0">
                <a:solidFill>
                  <a:schemeClr val="tx1"/>
                </a:solidFill>
              </a:rPr>
              <a:t>地點</a:t>
            </a:r>
            <a:endParaRPr lang="en-US" altLang="zh-TW" sz="2600" b="1" dirty="0" smtClean="0">
              <a:solidFill>
                <a:schemeClr val="tx1"/>
              </a:solidFill>
            </a:endParaRPr>
          </a:p>
          <a:p>
            <a:r>
              <a:rPr lang="en-US" altLang="zh-TW" sz="2600" b="1" dirty="0" smtClean="0">
                <a:solidFill>
                  <a:schemeClr val="tx1"/>
                </a:solidFill>
              </a:rPr>
              <a:t>         </a:t>
            </a:r>
            <a:r>
              <a:rPr lang="zh-TW" altLang="zh-TW" sz="2600" b="1" dirty="0" smtClean="0">
                <a:solidFill>
                  <a:schemeClr val="tx1"/>
                </a:solidFill>
              </a:rPr>
              <a:t>六</a:t>
            </a:r>
            <a:r>
              <a:rPr lang="zh-TW" altLang="zh-TW" sz="2600" b="1" dirty="0">
                <a:solidFill>
                  <a:schemeClr val="tx1"/>
                </a:solidFill>
              </a:rPr>
              <a:t>、主張違反品質瑕疵擔保的時間</a:t>
            </a:r>
            <a:endParaRPr lang="en-US" altLang="zh-TW" sz="2600" b="1" dirty="0" smtClean="0">
              <a:solidFill>
                <a:schemeClr val="tx1"/>
              </a:solidFill>
            </a:endParaRPr>
          </a:p>
          <a:p>
            <a:endParaRPr lang="en-US" altLang="zh-TW" sz="2800" b="1" dirty="0" smtClean="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89374792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404664"/>
            <a:ext cx="7920880" cy="1794123"/>
          </a:xfrm>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en-US" altLang="zh-TW" b="1" dirty="0" smtClean="0"/>
              <a:t/>
            </a:r>
            <a:br>
              <a:rPr lang="en-US" altLang="zh-TW" b="1" dirty="0" smtClean="0"/>
            </a:br>
            <a:r>
              <a:rPr lang="en-US" altLang="zh-TW" b="1" dirty="0"/>
              <a:t/>
            </a:r>
            <a:br>
              <a:rPr lang="en-US" altLang="zh-TW" b="1" dirty="0"/>
            </a:br>
            <a:r>
              <a:rPr lang="zh-TW" altLang="zh-TW" sz="4400" b="1" dirty="0" smtClean="0"/>
              <a:t>第</a:t>
            </a:r>
            <a:r>
              <a:rPr lang="zh-TW" altLang="en-US" sz="4400" b="1" dirty="0" smtClean="0"/>
              <a:t>二</a:t>
            </a:r>
            <a:r>
              <a:rPr lang="zh-TW" altLang="zh-TW" sz="4400" b="1" dirty="0" smtClean="0"/>
              <a:t>章</a:t>
            </a:r>
            <a:r>
              <a:rPr lang="en-US" altLang="zh-TW" sz="4400" b="1" dirty="0" smtClean="0"/>
              <a:t>   </a:t>
            </a:r>
            <a:r>
              <a:rPr lang="zh-TW" altLang="zh-TW" sz="4400" b="1" dirty="0" smtClean="0">
                <a:solidFill>
                  <a:schemeClr val="tx1"/>
                </a:solidFill>
              </a:rPr>
              <a:t>貿易</a:t>
            </a:r>
            <a:r>
              <a:rPr lang="zh-TW" altLang="zh-TW" sz="4400" b="1" dirty="0">
                <a:solidFill>
                  <a:schemeClr val="tx1"/>
                </a:solidFill>
              </a:rPr>
              <a:t>契約概論</a:t>
            </a:r>
            <a:r>
              <a:rPr lang="en-US" altLang="zh-TW" sz="4400" b="1" dirty="0">
                <a:solidFill>
                  <a:schemeClr val="tx1"/>
                </a:solidFill>
              </a:rPr>
              <a:t/>
            </a:r>
            <a:br>
              <a:rPr lang="en-US" altLang="zh-TW" sz="4400" b="1" dirty="0">
                <a:solidFill>
                  <a:schemeClr val="tx1"/>
                </a:solidFill>
              </a:rPr>
            </a:br>
            <a:r>
              <a:rPr lang="en-US" altLang="zh-TW" b="1" dirty="0" smtClean="0"/>
              <a:t>         </a:t>
            </a:r>
            <a:r>
              <a:rPr lang="zh-TW" altLang="zh-TW" b="1" dirty="0" smtClean="0"/>
              <a:t>第</a:t>
            </a:r>
            <a:r>
              <a:rPr lang="zh-TW" altLang="en-US" b="1" dirty="0" smtClean="0"/>
              <a:t>三</a:t>
            </a:r>
            <a:r>
              <a:rPr lang="zh-TW" altLang="zh-TW" b="1" dirty="0" smtClean="0"/>
              <a:t>節</a:t>
            </a:r>
            <a:r>
              <a:rPr lang="zh-TW" altLang="zh-TW" b="1" dirty="0"/>
              <a:t>　國際買賣契約之</a:t>
            </a:r>
            <a:r>
              <a:rPr lang="zh-TW" altLang="zh-TW" b="1" dirty="0" smtClean="0"/>
              <a:t>履行</a:t>
            </a:r>
            <a:r>
              <a:rPr lang="en-US" altLang="zh-TW" b="1" dirty="0" smtClean="0"/>
              <a:t/>
            </a:r>
            <a:br>
              <a:rPr lang="en-US" altLang="zh-TW" b="1" dirty="0" smtClean="0"/>
            </a:br>
            <a:r>
              <a:rPr lang="en-US" altLang="zh-TW" b="1" dirty="0" smtClean="0"/>
              <a:t>                 </a:t>
            </a:r>
            <a:r>
              <a:rPr lang="zh-TW" altLang="zh-TW" b="1" dirty="0" smtClean="0"/>
              <a:t>第一</a:t>
            </a:r>
            <a:r>
              <a:rPr lang="zh-TW" altLang="zh-TW" b="1" dirty="0"/>
              <a:t>目　出賣人之義務</a:t>
            </a:r>
            <a:endParaRPr lang="en-US" altLang="zh-TW" b="1" dirty="0">
              <a:solidFill>
                <a:schemeClr val="tx1"/>
              </a:solidFill>
            </a:endParaRPr>
          </a:p>
        </p:txBody>
      </p:sp>
      <p:sp>
        <p:nvSpPr>
          <p:cNvPr id="3" name="文字版面配置區 2"/>
          <p:cNvSpPr>
            <a:spLocks noGrp="1"/>
          </p:cNvSpPr>
          <p:nvPr>
            <p:ph type="body" idx="1"/>
          </p:nvPr>
        </p:nvSpPr>
        <p:spPr>
          <a:xfrm>
            <a:off x="251520" y="2564904"/>
            <a:ext cx="8568952" cy="961256"/>
          </a:xfrm>
        </p:spPr>
        <p:txBody>
          <a:bodyPr>
            <a:noAutofit/>
          </a:bodyPr>
          <a:lstStyle/>
          <a:p>
            <a:r>
              <a:rPr lang="zh-TW" altLang="zh-TW" sz="2600" b="1" dirty="0" smtClean="0">
                <a:solidFill>
                  <a:schemeClr val="tx1"/>
                </a:solidFill>
              </a:rPr>
              <a:t>一</a:t>
            </a:r>
            <a:r>
              <a:rPr lang="zh-TW" altLang="zh-TW" sz="2600" b="1" dirty="0">
                <a:solidFill>
                  <a:schemeClr val="tx1"/>
                </a:solidFill>
              </a:rPr>
              <a:t>、交付貨物</a:t>
            </a:r>
            <a:r>
              <a:rPr lang="zh-TW" altLang="zh-TW" sz="2600" b="1" dirty="0" smtClean="0">
                <a:solidFill>
                  <a:schemeClr val="tx1"/>
                </a:solidFill>
              </a:rPr>
              <a:t>義務</a:t>
            </a:r>
            <a:endParaRPr lang="en-US" altLang="zh-TW" sz="2600" b="1" dirty="0" smtClean="0">
              <a:solidFill>
                <a:schemeClr val="tx1"/>
              </a:solidFill>
            </a:endParaRPr>
          </a:p>
          <a:p>
            <a:r>
              <a:rPr lang="en-US" altLang="zh-TW" sz="2600" b="1" dirty="0" smtClean="0">
                <a:solidFill>
                  <a:schemeClr val="tx1"/>
                </a:solidFill>
              </a:rPr>
              <a:t>    </a:t>
            </a:r>
            <a:r>
              <a:rPr lang="zh-TW" altLang="zh-TW" sz="2600" b="1" dirty="0" smtClean="0">
                <a:solidFill>
                  <a:schemeClr val="tx1"/>
                </a:solidFill>
              </a:rPr>
              <a:t>(</a:t>
            </a:r>
            <a:r>
              <a:rPr lang="zh-TW" altLang="zh-TW" sz="2600" b="1" dirty="0">
                <a:solidFill>
                  <a:schemeClr val="tx1"/>
                </a:solidFill>
              </a:rPr>
              <a:t>一)交付地點（清償地</a:t>
            </a:r>
            <a:r>
              <a:rPr lang="zh-TW" altLang="zh-TW" sz="2600" b="1" dirty="0" smtClean="0">
                <a:solidFill>
                  <a:schemeClr val="tx1"/>
                </a:solidFill>
              </a:rPr>
              <a:t>）</a:t>
            </a:r>
          </a:p>
          <a:p>
            <a:r>
              <a:rPr lang="zh-TW" altLang="zh-TW" sz="2600" b="1" dirty="0" smtClean="0">
                <a:solidFill>
                  <a:schemeClr val="tx1"/>
                </a:solidFill>
              </a:rPr>
              <a:t>1.倘貨物涉及運輸</a:t>
            </a:r>
          </a:p>
          <a:p>
            <a:r>
              <a:rPr lang="en-US" altLang="zh-TW" sz="2600" b="1" dirty="0" smtClean="0">
                <a:solidFill>
                  <a:schemeClr val="tx1"/>
                </a:solidFill>
              </a:rPr>
              <a:t>(</a:t>
            </a:r>
            <a:r>
              <a:rPr lang="en-US" altLang="zh-TW" sz="2600" b="1" dirty="0" smtClean="0">
                <a:solidFill>
                  <a:schemeClr val="tx1"/>
                </a:solidFill>
                <a:latin typeface="標楷體" panose="03000509000000000000" pitchFamily="65" charset="-120"/>
                <a:ea typeface="標楷體" panose="03000509000000000000" pitchFamily="65" charset="-120"/>
              </a:rPr>
              <a:t>1</a:t>
            </a:r>
            <a:r>
              <a:rPr lang="en-US" altLang="zh-TW" sz="2600" b="1" dirty="0" smtClean="0">
                <a:solidFill>
                  <a:schemeClr val="tx1"/>
                </a:solidFill>
                <a:latin typeface="+mn-ea"/>
              </a:rPr>
              <a:t>)</a:t>
            </a:r>
            <a:r>
              <a:rPr lang="en-US" altLang="zh-TW" sz="2600" b="1" dirty="0" smtClean="0">
                <a:solidFill>
                  <a:schemeClr val="tx1"/>
                </a:solidFill>
                <a:latin typeface="標楷體" panose="03000509000000000000" pitchFamily="65" charset="-120"/>
                <a:ea typeface="標楷體" panose="03000509000000000000" pitchFamily="65" charset="-120"/>
              </a:rPr>
              <a:t>CISG</a:t>
            </a:r>
            <a:r>
              <a:rPr lang="zh-TW" altLang="zh-TW" sz="2600" b="1" dirty="0" smtClean="0">
                <a:solidFill>
                  <a:schemeClr val="tx1"/>
                </a:solidFill>
                <a:latin typeface="標楷體" panose="03000509000000000000" pitchFamily="65" charset="-120"/>
                <a:ea typeface="標楷體" panose="03000509000000000000" pitchFamily="65" charset="-120"/>
              </a:rPr>
              <a:t>第</a:t>
            </a:r>
            <a:r>
              <a:rPr lang="en-US" altLang="zh-TW" sz="2600" b="1" dirty="0" smtClean="0">
                <a:solidFill>
                  <a:schemeClr val="tx1"/>
                </a:solidFill>
                <a:latin typeface="標楷體" panose="03000509000000000000" pitchFamily="65" charset="-120"/>
                <a:ea typeface="標楷體" panose="03000509000000000000" pitchFamily="65" charset="-120"/>
              </a:rPr>
              <a:t>31</a:t>
            </a:r>
            <a:r>
              <a:rPr lang="zh-TW" altLang="zh-TW" sz="2600" b="1" dirty="0" smtClean="0">
                <a:solidFill>
                  <a:schemeClr val="tx1"/>
                </a:solidFill>
                <a:latin typeface="標楷體" panose="03000509000000000000" pitchFamily="65" charset="-120"/>
                <a:ea typeface="標楷體" panose="03000509000000000000" pitchFamily="65" charset="-120"/>
              </a:rPr>
              <a:t>條</a:t>
            </a:r>
            <a:r>
              <a:rPr lang="zh-TW" altLang="zh-TW" sz="2600" b="1" dirty="0">
                <a:solidFill>
                  <a:schemeClr val="tx1"/>
                </a:solidFill>
                <a:latin typeface="標楷體" panose="03000509000000000000" pitchFamily="65" charset="-120"/>
                <a:ea typeface="標楷體" panose="03000509000000000000" pitchFamily="65" charset="-120"/>
              </a:rPr>
              <a:t>：</a:t>
            </a:r>
            <a:r>
              <a:rPr lang="zh-TW" altLang="zh-TW" sz="2600" b="1" dirty="0" smtClean="0">
                <a:solidFill>
                  <a:schemeClr val="tx1"/>
                </a:solidFill>
                <a:latin typeface="標楷體" panose="03000509000000000000" pitchFamily="65" charset="-120"/>
                <a:ea typeface="標楷體" panose="03000509000000000000" pitchFamily="65" charset="-120"/>
              </a:rPr>
              <a:t>「如果</a:t>
            </a:r>
            <a:r>
              <a:rPr lang="zh-TW" altLang="zh-TW" sz="2600" b="1" dirty="0">
                <a:solidFill>
                  <a:schemeClr val="tx1"/>
                </a:solidFill>
                <a:latin typeface="標楷體" panose="03000509000000000000" pitchFamily="65" charset="-120"/>
                <a:ea typeface="標楷體" panose="03000509000000000000" pitchFamily="65" charset="-120"/>
              </a:rPr>
              <a:t>買賣契約涉及到貨物的運輸，</a:t>
            </a:r>
            <a:r>
              <a:rPr lang="zh-TW" altLang="zh-TW" sz="2600" b="1" dirty="0" smtClean="0">
                <a:solidFill>
                  <a:schemeClr val="tx1"/>
                </a:solidFill>
                <a:latin typeface="標楷體" panose="03000509000000000000" pitchFamily="65" charset="-120"/>
                <a:ea typeface="標楷體" panose="03000509000000000000" pitchFamily="65" charset="-120"/>
              </a:rPr>
              <a:t>賣方</a:t>
            </a:r>
            <a:endParaRPr lang="en-US" altLang="zh-TW" sz="2600" b="1" dirty="0" smtClean="0">
              <a:solidFill>
                <a:schemeClr val="tx1"/>
              </a:solidFill>
              <a:latin typeface="標楷體" panose="03000509000000000000" pitchFamily="65" charset="-120"/>
              <a:ea typeface="標楷體" panose="03000509000000000000" pitchFamily="65" charset="-120"/>
            </a:endParaRPr>
          </a:p>
          <a:p>
            <a:r>
              <a:rPr lang="en-US" altLang="zh-TW" sz="2600" b="1" dirty="0">
                <a:solidFill>
                  <a:schemeClr val="tx1"/>
                </a:solidFill>
                <a:latin typeface="標楷體" panose="03000509000000000000" pitchFamily="65" charset="-120"/>
                <a:ea typeface="標楷體" panose="03000509000000000000" pitchFamily="65" charset="-120"/>
              </a:rPr>
              <a:t> </a:t>
            </a:r>
            <a:r>
              <a:rPr lang="en-US" altLang="zh-TW" sz="2600" b="1" dirty="0" smtClean="0">
                <a:solidFill>
                  <a:schemeClr val="tx1"/>
                </a:solidFill>
                <a:latin typeface="標楷體" panose="03000509000000000000" pitchFamily="65" charset="-120"/>
                <a:ea typeface="標楷體" panose="03000509000000000000" pitchFamily="65" charset="-120"/>
              </a:rPr>
              <a:t> </a:t>
            </a:r>
            <a:r>
              <a:rPr lang="zh-TW" altLang="zh-TW" sz="2600" b="1" dirty="0" smtClean="0">
                <a:solidFill>
                  <a:schemeClr val="tx1"/>
                </a:solidFill>
                <a:latin typeface="標楷體" panose="03000509000000000000" pitchFamily="65" charset="-120"/>
                <a:ea typeface="標楷體" panose="03000509000000000000" pitchFamily="65" charset="-120"/>
              </a:rPr>
              <a:t>應</a:t>
            </a:r>
            <a:r>
              <a:rPr lang="zh-TW" altLang="zh-TW" sz="2600" b="1" dirty="0">
                <a:solidFill>
                  <a:schemeClr val="tx1"/>
                </a:solidFill>
                <a:latin typeface="標楷體" panose="03000509000000000000" pitchFamily="65" charset="-120"/>
                <a:ea typeface="標楷體" panose="03000509000000000000" pitchFamily="65" charset="-120"/>
              </a:rPr>
              <a:t>把貨物移交給第一運送人，以轉交給買方。</a:t>
            </a:r>
            <a:r>
              <a:rPr lang="zh-TW" altLang="zh-TW" sz="2600" b="1" dirty="0" smtClean="0">
                <a:solidFill>
                  <a:schemeClr val="tx1"/>
                </a:solidFill>
              </a:rPr>
              <a:t>」</a:t>
            </a:r>
            <a:endParaRPr lang="en-US" altLang="zh-TW" sz="2600" b="1" dirty="0" smtClean="0">
              <a:solidFill>
                <a:schemeClr val="tx1"/>
              </a:solidFill>
            </a:endParaRPr>
          </a:p>
          <a:p>
            <a:r>
              <a:rPr lang="en-US" altLang="zh-TW" sz="2600" b="1" dirty="0">
                <a:solidFill>
                  <a:schemeClr val="tx1"/>
                </a:solidFill>
              </a:rPr>
              <a:t> </a:t>
            </a:r>
            <a:r>
              <a:rPr lang="en-US" altLang="zh-TW" sz="2600" b="1" dirty="0" smtClean="0">
                <a:solidFill>
                  <a:schemeClr val="tx1"/>
                </a:solidFill>
              </a:rPr>
              <a:t>    </a:t>
            </a:r>
            <a:r>
              <a:rPr lang="zh-TW" altLang="zh-TW" sz="2600" b="1" dirty="0" smtClean="0">
                <a:solidFill>
                  <a:schemeClr val="tx1"/>
                </a:solidFill>
              </a:rPr>
              <a:t>此</a:t>
            </a:r>
            <a:r>
              <a:rPr lang="zh-TW" altLang="zh-TW" sz="2600" b="1" dirty="0">
                <a:solidFill>
                  <a:schemeClr val="tx1"/>
                </a:solidFill>
              </a:rPr>
              <a:t>規定與國貿條規似有</a:t>
            </a:r>
            <a:r>
              <a:rPr lang="zh-TW" altLang="zh-TW" sz="2600" b="1" dirty="0" smtClean="0">
                <a:solidFill>
                  <a:schemeClr val="tx1"/>
                </a:solidFill>
              </a:rPr>
              <a:t>不同</a:t>
            </a:r>
            <a:r>
              <a:rPr lang="zh-TW" altLang="en-US" sz="2600" b="1" dirty="0" smtClean="0">
                <a:solidFill>
                  <a:schemeClr val="tx1"/>
                </a:solidFill>
              </a:rPr>
              <a:t>。</a:t>
            </a:r>
            <a:endParaRPr lang="en-US" altLang="zh-TW" sz="2600" b="1" dirty="0" smtClean="0">
              <a:solidFill>
                <a:schemeClr val="tx1"/>
              </a:solidFill>
            </a:endParaRPr>
          </a:p>
          <a:p>
            <a:r>
              <a:rPr lang="en-US" altLang="zh-TW" sz="2600" b="1" dirty="0" smtClean="0">
                <a:solidFill>
                  <a:schemeClr val="tx1"/>
                </a:solidFill>
              </a:rPr>
              <a:t>(2)</a:t>
            </a:r>
            <a:r>
              <a:rPr lang="en-US" altLang="zh-TW" sz="2600" b="1" dirty="0">
                <a:solidFill>
                  <a:schemeClr val="tx1"/>
                </a:solidFill>
              </a:rPr>
              <a:t> </a:t>
            </a:r>
            <a:r>
              <a:rPr lang="en-US" altLang="zh-TW" sz="2600" b="1" dirty="0">
                <a:solidFill>
                  <a:schemeClr val="tx1"/>
                </a:solidFill>
                <a:latin typeface="標楷體" panose="03000509000000000000" pitchFamily="65" charset="-120"/>
                <a:ea typeface="標楷體" panose="03000509000000000000" pitchFamily="65" charset="-120"/>
              </a:rPr>
              <a:t>CISG</a:t>
            </a:r>
            <a:r>
              <a:rPr lang="zh-TW" altLang="zh-TW" sz="2600" b="1" dirty="0" smtClean="0">
                <a:solidFill>
                  <a:schemeClr val="tx1"/>
                </a:solidFill>
                <a:latin typeface="標楷體" panose="03000509000000000000" pitchFamily="65" charset="-120"/>
                <a:ea typeface="標楷體" panose="03000509000000000000" pitchFamily="65" charset="-120"/>
              </a:rPr>
              <a:t>第</a:t>
            </a:r>
            <a:r>
              <a:rPr lang="en-US" altLang="zh-TW" sz="2600" b="1" dirty="0" smtClean="0">
                <a:solidFill>
                  <a:schemeClr val="tx1"/>
                </a:solidFill>
                <a:latin typeface="標楷體" panose="03000509000000000000" pitchFamily="65" charset="-120"/>
                <a:ea typeface="標楷體" panose="03000509000000000000" pitchFamily="65" charset="-120"/>
              </a:rPr>
              <a:t>32</a:t>
            </a:r>
            <a:r>
              <a:rPr lang="zh-TW" altLang="zh-TW" sz="2600" b="1" dirty="0" smtClean="0">
                <a:solidFill>
                  <a:schemeClr val="tx1"/>
                </a:solidFill>
                <a:latin typeface="標楷體" panose="03000509000000000000" pitchFamily="65" charset="-120"/>
                <a:ea typeface="標楷體" panose="03000509000000000000" pitchFamily="65" charset="-120"/>
              </a:rPr>
              <a:t>條</a:t>
            </a:r>
            <a:r>
              <a:rPr lang="zh-TW" altLang="zh-TW" sz="2600" b="1" dirty="0">
                <a:solidFill>
                  <a:schemeClr val="tx1"/>
                </a:solidFill>
                <a:latin typeface="標楷體" panose="03000509000000000000" pitchFamily="65" charset="-120"/>
                <a:ea typeface="標楷體" panose="03000509000000000000" pitchFamily="65" charset="-120"/>
              </a:rPr>
              <a:t>：</a:t>
            </a:r>
            <a:r>
              <a:rPr lang="zh-TW" altLang="zh-TW" sz="2600" b="1" dirty="0" smtClean="0">
                <a:solidFill>
                  <a:schemeClr val="tx1"/>
                </a:solidFill>
                <a:latin typeface="標楷體" panose="03000509000000000000" pitchFamily="65" charset="-120"/>
                <a:ea typeface="標楷體" panose="03000509000000000000" pitchFamily="65" charset="-120"/>
              </a:rPr>
              <a:t>「如果</a:t>
            </a:r>
            <a:r>
              <a:rPr lang="zh-TW" altLang="zh-TW" sz="2600" b="1" dirty="0">
                <a:solidFill>
                  <a:schemeClr val="tx1"/>
                </a:solidFill>
                <a:latin typeface="標楷體" panose="03000509000000000000" pitchFamily="65" charset="-120"/>
                <a:ea typeface="標楷體" panose="03000509000000000000" pitchFamily="65" charset="-120"/>
              </a:rPr>
              <a:t>賣方有義務安排貨物的運輸，</a:t>
            </a:r>
            <a:r>
              <a:rPr lang="zh-TW" altLang="zh-TW" sz="2600" b="1" dirty="0" smtClean="0">
                <a:solidFill>
                  <a:schemeClr val="tx1"/>
                </a:solidFill>
                <a:latin typeface="標楷體" panose="03000509000000000000" pitchFamily="65" charset="-120"/>
                <a:ea typeface="標楷體" panose="03000509000000000000" pitchFamily="65" charset="-120"/>
              </a:rPr>
              <a:t>其</a:t>
            </a:r>
            <a:endParaRPr lang="en-US" altLang="zh-TW" sz="2600" b="1" dirty="0" smtClean="0">
              <a:solidFill>
                <a:schemeClr val="tx1"/>
              </a:solidFill>
              <a:latin typeface="標楷體" panose="03000509000000000000" pitchFamily="65" charset="-120"/>
              <a:ea typeface="標楷體" panose="03000509000000000000" pitchFamily="65" charset="-120"/>
            </a:endParaRPr>
          </a:p>
          <a:p>
            <a:r>
              <a:rPr lang="en-US" altLang="zh-TW" sz="2600" b="1" dirty="0">
                <a:solidFill>
                  <a:schemeClr val="tx1"/>
                </a:solidFill>
                <a:latin typeface="標楷體" panose="03000509000000000000" pitchFamily="65" charset="-120"/>
                <a:ea typeface="標楷體" panose="03000509000000000000" pitchFamily="65" charset="-120"/>
              </a:rPr>
              <a:t> </a:t>
            </a:r>
            <a:r>
              <a:rPr lang="en-US" altLang="zh-TW" sz="2600" b="1" dirty="0" smtClean="0">
                <a:solidFill>
                  <a:schemeClr val="tx1"/>
                </a:solidFill>
                <a:latin typeface="標楷體" panose="03000509000000000000" pitchFamily="65" charset="-120"/>
                <a:ea typeface="標楷體" panose="03000509000000000000" pitchFamily="65" charset="-120"/>
              </a:rPr>
              <a:t> </a:t>
            </a:r>
            <a:r>
              <a:rPr lang="zh-TW" altLang="zh-TW" sz="2600" b="1" dirty="0" smtClean="0">
                <a:solidFill>
                  <a:schemeClr val="tx1"/>
                </a:solidFill>
                <a:latin typeface="標楷體" panose="03000509000000000000" pitchFamily="65" charset="-120"/>
                <a:ea typeface="標楷體" panose="03000509000000000000" pitchFamily="65" charset="-120"/>
              </a:rPr>
              <a:t>必須</a:t>
            </a:r>
            <a:r>
              <a:rPr lang="zh-TW" altLang="zh-TW" sz="2600" b="1" dirty="0">
                <a:solidFill>
                  <a:schemeClr val="tx1"/>
                </a:solidFill>
                <a:latin typeface="標楷體" panose="03000509000000000000" pitchFamily="65" charset="-120"/>
                <a:ea typeface="標楷體" panose="03000509000000000000" pitchFamily="65" charset="-120"/>
              </a:rPr>
              <a:t>負責簽訂必要之契約，依照通常運輸條件，</a:t>
            </a:r>
            <a:r>
              <a:rPr lang="zh-TW" altLang="zh-TW" sz="2600" b="1" dirty="0" smtClean="0">
                <a:solidFill>
                  <a:schemeClr val="tx1"/>
                </a:solidFill>
                <a:latin typeface="標楷體" panose="03000509000000000000" pitchFamily="65" charset="-120"/>
                <a:ea typeface="標楷體" panose="03000509000000000000" pitchFamily="65" charset="-120"/>
              </a:rPr>
              <a:t>用適合</a:t>
            </a:r>
            <a:endParaRPr lang="en-US" altLang="zh-TW" sz="2600" b="1" dirty="0" smtClean="0">
              <a:solidFill>
                <a:schemeClr val="tx1"/>
              </a:solidFill>
              <a:latin typeface="標楷體" panose="03000509000000000000" pitchFamily="65" charset="-120"/>
              <a:ea typeface="標楷體" panose="03000509000000000000" pitchFamily="65" charset="-120"/>
            </a:endParaRPr>
          </a:p>
          <a:p>
            <a:r>
              <a:rPr lang="en-US" altLang="zh-TW" sz="2600" b="1" dirty="0">
                <a:solidFill>
                  <a:schemeClr val="tx1"/>
                </a:solidFill>
                <a:latin typeface="標楷體" panose="03000509000000000000" pitchFamily="65" charset="-120"/>
                <a:ea typeface="標楷體" panose="03000509000000000000" pitchFamily="65" charset="-120"/>
              </a:rPr>
              <a:t> </a:t>
            </a:r>
            <a:r>
              <a:rPr lang="en-US" altLang="zh-TW" sz="2600" b="1" dirty="0" smtClean="0">
                <a:solidFill>
                  <a:schemeClr val="tx1"/>
                </a:solidFill>
                <a:latin typeface="標楷體" panose="03000509000000000000" pitchFamily="65" charset="-120"/>
                <a:ea typeface="標楷體" panose="03000509000000000000" pitchFamily="65" charset="-120"/>
              </a:rPr>
              <a:t> </a:t>
            </a:r>
            <a:r>
              <a:rPr lang="zh-TW" altLang="zh-TW" sz="2600" b="1" dirty="0" smtClean="0">
                <a:solidFill>
                  <a:schemeClr val="tx1"/>
                </a:solidFill>
                <a:latin typeface="標楷體" panose="03000509000000000000" pitchFamily="65" charset="-120"/>
                <a:ea typeface="標楷體" panose="03000509000000000000" pitchFamily="65" charset="-120"/>
              </a:rPr>
              <a:t>情況</a:t>
            </a:r>
            <a:r>
              <a:rPr lang="zh-TW" altLang="zh-TW" sz="2600" b="1" dirty="0">
                <a:solidFill>
                  <a:schemeClr val="tx1"/>
                </a:solidFill>
                <a:latin typeface="標楷體" panose="03000509000000000000" pitchFamily="65" charset="-120"/>
                <a:ea typeface="標楷體" panose="03000509000000000000" pitchFamily="65" charset="-120"/>
              </a:rPr>
              <a:t>的運輸工作，把貨物運到指定地點。</a:t>
            </a:r>
            <a:r>
              <a:rPr lang="zh-TW" altLang="zh-TW" sz="2600" b="1" dirty="0">
                <a:solidFill>
                  <a:schemeClr val="tx1"/>
                </a:solidFill>
              </a:rPr>
              <a:t>」</a:t>
            </a:r>
            <a:endParaRPr lang="en-US" altLang="zh-TW" sz="2600" b="1" dirty="0" smtClean="0">
              <a:solidFill>
                <a:schemeClr val="tx1"/>
              </a:solidFill>
            </a:endParaRPr>
          </a:p>
        </p:txBody>
      </p:sp>
    </p:spTree>
    <p:extLst>
      <p:ext uri="{BB962C8B-B14F-4D97-AF65-F5344CB8AC3E}">
        <p14:creationId xmlns:p14="http://schemas.microsoft.com/office/powerpoint/2010/main" val="7513218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公正">
  <a:themeElements>
    <a:clrScheme name="公正">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公正">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公正">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4072</TotalTime>
  <Words>13645</Words>
  <Application>Microsoft Office PowerPoint</Application>
  <PresentationFormat>如螢幕大小 (4:3)</PresentationFormat>
  <Paragraphs>1283</Paragraphs>
  <Slides>134</Slides>
  <Notes>84</Notes>
  <HiddenSlides>0</HiddenSlides>
  <MMClips>0</MMClips>
  <ScaleCrop>false</ScaleCrop>
  <HeadingPairs>
    <vt:vector size="4" baseType="variant">
      <vt:variant>
        <vt:lpstr>佈景主題</vt:lpstr>
      </vt:variant>
      <vt:variant>
        <vt:i4>1</vt:i4>
      </vt:variant>
      <vt:variant>
        <vt:lpstr>投影片標題</vt:lpstr>
      </vt:variant>
      <vt:variant>
        <vt:i4>134</vt:i4>
      </vt:variant>
    </vt:vector>
  </HeadingPairs>
  <TitlesOfParts>
    <vt:vector size="135" baseType="lpstr">
      <vt:lpstr>公正</vt:lpstr>
      <vt:lpstr>國際貿易法ppt</vt:lpstr>
      <vt:lpstr>第一篇 國際貿易法總論</vt:lpstr>
      <vt:lpstr>    第一章　國際貿易法的意義         一、國際貿易法的定義 </vt:lpstr>
      <vt:lpstr>第一章　國際貿易法的意義         二、國際貿易法的範圍 </vt:lpstr>
      <vt:lpstr>第一章　國際貿易法的意義         二、國際貿易法的範圍 </vt:lpstr>
      <vt:lpstr>第一章　國際貿易法的意義         三、國際貿易法的發展階段</vt:lpstr>
      <vt:lpstr>第一章　國際貿易法的意義         三、國際貿易法的發展階段</vt:lpstr>
      <vt:lpstr>第一章　國際貿易法的意義         三、國際貿易法的發展階段</vt:lpstr>
      <vt:lpstr>第一章　國際貿易法的意義         三、國際貿易法的發展階段</vt:lpstr>
      <vt:lpstr>第一章　國際貿易法的意義         三、國際貿易法的發展階段</vt:lpstr>
      <vt:lpstr>第一章　國際貿易法的意義         三、國際貿易法的發展階段</vt:lpstr>
      <vt:lpstr>第一章　國際貿易法的意義         三、國際貿易法的發展階段</vt:lpstr>
      <vt:lpstr>第一章　國際貿易法的意義         三、國際貿易法的發展階段</vt:lpstr>
      <vt:lpstr>第一章　國際貿易法的意義         三、國際貿易法的發展階段</vt:lpstr>
      <vt:lpstr>第一章　國際貿易法的意義         三、國際貿易法的發展階段</vt:lpstr>
      <vt:lpstr>第一章　國際貿易法的意義         三、國際貿易法的發展階段</vt:lpstr>
      <vt:lpstr>第一章　國際貿易法的意義         三、國際貿易法的發展階段</vt:lpstr>
      <vt:lpstr>第一篇 國際貿易法總論</vt:lpstr>
      <vt:lpstr>      第二章  國際貿易法的法源         第一節　條約與模範法                  一、條約 </vt:lpstr>
      <vt:lpstr>    第二章  國際貿易法的法源         第一節　條約與模範法                  一、條約 (種類)</vt:lpstr>
      <vt:lpstr>    第二章  國際貿易法的法源         第一節　條約與模範法                  一、條約 (種類)</vt:lpstr>
      <vt:lpstr>    第二章  國際貿易法的法源         第一節　條約與模範法                  一、條約 (種類)</vt:lpstr>
      <vt:lpstr>    第二章  國際貿易法的法源         第一節　條約與模範法                  一、條約 (種類)</vt:lpstr>
      <vt:lpstr>      第二章  國際貿易法的法源         第一節　條約與模範法                  二、模範法（Model Law） </vt:lpstr>
      <vt:lpstr>    第二章  國際貿易法的法源         第二節　國際貿易習慣                一、國際貿易習慣（法）之定義</vt:lpstr>
      <vt:lpstr>    第二章  國際貿易法的法源         第二節　國際貿易習慣                  二、國際貿易習慣（法）之特徵</vt:lpstr>
      <vt:lpstr>    第二章  國際貿易法的法源         第二節　國際貿易習慣                  三、國際貿易習慣的種類</vt:lpstr>
      <vt:lpstr>    第二章  國際貿易法的法源         第二節　國際貿易習慣                  三、國際貿易習慣的種類</vt:lpstr>
      <vt:lpstr>    第二章  國際貿易法的法源         第二節　國際貿易習慣                  三、國際貿易習慣的種類</vt:lpstr>
      <vt:lpstr>第一篇 國際貿易法總論</vt:lpstr>
      <vt:lpstr>      第三章  國際貿易法的主體          第一節　公司                  一、貿易經營權 </vt:lpstr>
      <vt:lpstr>      第三章  國際貿易法的主體          第一節　公司                  二、國營貿易事業 </vt:lpstr>
      <vt:lpstr>      第三章  國際貿易法的主體          第一節　公司                  三、出進口廠商</vt:lpstr>
      <vt:lpstr>      第三章  國際貿易法的主體          第一節　公司                  三、出進口廠商</vt:lpstr>
      <vt:lpstr>      第三章  國際貿易法的主體          第一節　公司                  四、外國公司</vt:lpstr>
      <vt:lpstr>      第三章  國際貿易法的主體          第一節　公司                  五、分公司</vt:lpstr>
      <vt:lpstr>      第三章  國際貿易法的主體          第一節　公司                  五、分公司</vt:lpstr>
      <vt:lpstr>      第三章  國際貿易法的主體          第一節　公司                  六、子公司 (subsidiary)</vt:lpstr>
      <vt:lpstr>      第三章  國際貿易法的主體          第一節　公司                  七、跨國籍公司</vt:lpstr>
      <vt:lpstr>      第三章  國際貿易法的主體          第一節　公司                  八、境外公司</vt:lpstr>
      <vt:lpstr>      第三章  國際貿易法的主體          第一節　公司                  八、境外公司</vt:lpstr>
      <vt:lpstr>      第三章  國際貿易法的主體          第一節　公司                  八、境外公司</vt:lpstr>
      <vt:lpstr>      第三章  國際貿易法的主體          第一節　公司                  八、境外公司</vt:lpstr>
      <vt:lpstr>      第三章  國際貿易法的主體          第二節　政府及區域經濟組織                  一、政府</vt:lpstr>
      <vt:lpstr>      第三章  國際貿易法的主體          第二節　政府及區域經濟組織                  一、政府</vt:lpstr>
      <vt:lpstr>      第三章  國際貿易法的主體          第二節　政府及區域經濟組織                  一、政府</vt:lpstr>
      <vt:lpstr>      第三章  國際貿易法的主體          第二節　政府及區域經濟組織                  二、區域經濟組織</vt:lpstr>
      <vt:lpstr>      第三章  國際貿易法的主體          第二節　政府及區域經濟組織                  二、區域經濟組織</vt:lpstr>
      <vt:lpstr>      第三章  國際貿易法的主體          第二節　政府及區域經濟組織                  二、區域經濟組織</vt:lpstr>
      <vt:lpstr>      第三章  國際貿易法的主體          第二節　政府及區域經濟組織                  二、區域經濟組織</vt:lpstr>
      <vt:lpstr>      第三章  國際貿易法的主體          第二節　政府及區域經濟組織                  二、區域經濟組織</vt:lpstr>
      <vt:lpstr>      第三章  國際貿易法的主體          第二節　政府及區域經濟組織                  二、區域經濟組織</vt:lpstr>
      <vt:lpstr>      第三章  國際貿易法的主體          第二節　政府及區域經濟組織                  二、區域經濟組織</vt:lpstr>
      <vt:lpstr>      第三章  國際貿易法的主體          第二節　政府及區域經濟組織                  二、區域經濟組織</vt:lpstr>
      <vt:lpstr>第一篇 國際貿易法總論</vt:lpstr>
      <vt:lpstr>      第四章  國際貿易法的客體          第一節　商品貿易                  一、關務行政有關之商品分類</vt:lpstr>
      <vt:lpstr>      第四章  國際貿易法的客體          第一節　商品貿易                  一、關務行政有關之商品分類</vt:lpstr>
      <vt:lpstr>      第四章  國際貿易法的客體          第一節　商品貿易                  一、關務行政有關之商品分類</vt:lpstr>
      <vt:lpstr>      第四章  國際貿易法的客體          第一節　商品貿易                  一、關務行政有關之商品分類</vt:lpstr>
      <vt:lpstr>     T : 進口應課徵貨物稅 Subject to commodity tax　 Z : 進口貨物統計數量單位應申報「0」之稅則號別。 555 : 輸入７．１ｋｗ以下含有ＨＣＦＣ－２２之空氣調節器，           應檢附行政院環境保護署同意文件。 C02 : 本項下部分商品屬於經濟部標準檢驗局公告應施進口檢驗商品。 MWO : 大陸物品不准輸入   </vt:lpstr>
      <vt:lpstr>      第四章  國際貿易法的客體          第一節　商品貿易                  二、貿易行政有關之商品分類</vt:lpstr>
      <vt:lpstr>      第四章  國際貿易法的客體          第一節　商品貿易                  二、貿易行政有關之商品分類</vt:lpstr>
      <vt:lpstr>      第四章  國際貿易法的客體          第一節　商品貿易                  二、貿易行政有關之商品分類</vt:lpstr>
      <vt:lpstr>      第四章  國際貿易法的客體          第二節　服務業貿易                  一、服務業貿易的定義</vt:lpstr>
      <vt:lpstr>      第四章  國際貿易法的客體          第二節　服務業貿易                  二、服務業貿易的基本原則</vt:lpstr>
      <vt:lpstr>      第四章  國際貿易法的客體          第二節　服務業貿易   三、服務業貿易的四種方式（4 Models）</vt:lpstr>
      <vt:lpstr>      第四章  國際貿易法的客體          第二節　服務業貿易   三、服務業貿易的四種方式（4 Models）</vt:lpstr>
      <vt:lpstr>      第四章  國際貿易法的客體          第二節　服務業貿易                  四、服務業貿易的障礙</vt:lpstr>
      <vt:lpstr>      第四章  國際貿易法的客體     第三節 TRIMS（與貿易有關的投資措施）              一、WTO的努力</vt:lpstr>
      <vt:lpstr>      第四章  國際貿易法的客體     第三節 TRIMS（與貿易有關的投資措施）              二、TRIMS禁止的投資限制</vt:lpstr>
      <vt:lpstr>      第四章  國際貿易法的客體     第三節 TRIMS（與貿易有關的投資措施）              二、TRIMS禁止的投資限制</vt:lpstr>
      <vt:lpstr>      第四章  國際貿易法的客體     第四節 TRIPS（與貿易有關的智慧財產權協定）              一、智慧財產權（IPR）定義與範圍</vt:lpstr>
      <vt:lpstr>      第四章  國際貿易法的客體     第四節 TRIPS（與貿易有關的智慧財產權協定）              二、WTO的努力</vt:lpstr>
      <vt:lpstr>      第四章  國際貿易法的客體     第四節 TRIPS（與貿易有關的智慧財產權協定）              三、TRIPS的特徵</vt:lpstr>
      <vt:lpstr>第二篇  國際買賣法篇</vt:lpstr>
      <vt:lpstr>      第一章  OEM/ODM          第一節　由核心競爭能力到                          策略外包                  </vt:lpstr>
      <vt:lpstr>      第一章  OEM/ODM          第二節　OEM/ODM 的意義</vt:lpstr>
      <vt:lpstr>      第一章  OEM/ODM          第三節　OEM/ODM 供應商的                          自主性問題</vt:lpstr>
      <vt:lpstr>      第一章  OEM/ODM          第四節　OEM/ODM 契約的                          主要內容</vt:lpstr>
      <vt:lpstr>第二篇  國際買賣法篇</vt:lpstr>
      <vt:lpstr>               第二章   貿易契約概論          </vt:lpstr>
      <vt:lpstr>               第二章   貿易契約概論          </vt:lpstr>
      <vt:lpstr>      第二章   貿易契約概論          第一節　要約 (契約成立要件之一)                  </vt:lpstr>
      <vt:lpstr>      第二章   貿易契約概論          第一節　要約 (契約成立要件之一)                  </vt:lpstr>
      <vt:lpstr>      第二章   貿易契約概論          第一節　要約 (契約成立要件之一)                  </vt:lpstr>
      <vt:lpstr>      第二章   貿易契約概論          第一節　要約 (契約成立要件之一)                  </vt:lpstr>
      <vt:lpstr>      第二章   貿易契約概論          第一節　要約 (契約成立要件之一)                  </vt:lpstr>
      <vt:lpstr>      第二章   貿易契約概論          第一節　要約 (契約成立要件之一)                  </vt:lpstr>
      <vt:lpstr>      第二章   貿易契約概論          第一節　要約 (契約成立要件之一)                  </vt:lpstr>
      <vt:lpstr>      第二章   貿易契約概論          第一節　要約 (契約成立要件之一)                  </vt:lpstr>
      <vt:lpstr>      第二章   貿易契約概論          第一節　要約 (契約成立要件之一)                  </vt:lpstr>
      <vt:lpstr>      第二章   貿易契約概論          第二節　承諾(契約成立要件之二)                  </vt:lpstr>
      <vt:lpstr>      第二章   貿易契約概論          第二節　承諾(契約成立要件之二)                  </vt:lpstr>
      <vt:lpstr>      第二章   貿易契約概論          第二節　承諾(契約成立要件之二)                  </vt:lpstr>
      <vt:lpstr>      第二章   貿易契約概論          第二節　承諾(契約成立要件之二)                  </vt:lpstr>
      <vt:lpstr>      第二章   貿易契約概論          第二節　承諾(契約成立要件之二)                  </vt:lpstr>
      <vt:lpstr>      第二章   貿易契約概論          第二節　承諾(契約成立要件之二)                  </vt:lpstr>
      <vt:lpstr>      第二章   貿易契約概論          第三節　國際買賣契約之履行                  第一目　出賣人之義務</vt:lpstr>
      <vt:lpstr>      第二章   貿易契約概論          第三節　國際買賣契約之履行                  第一目　出賣人之義務</vt:lpstr>
      <vt:lpstr>      第二章   貿易契約概論          第三節　國際買賣契約之履行                  第一目　出賣人之義務</vt:lpstr>
      <vt:lpstr>      第二章   貿易契約概論          第三節　國際買賣契約之履行                  第一目　出賣人之義務</vt:lpstr>
      <vt:lpstr>      第二章   貿易契約概論          第三節　國際買賣契約之履行                  第一目　出賣人之義務</vt:lpstr>
      <vt:lpstr>      第二章   貿易契約概論          第三節　國際買賣契約之履行                  第一目　出賣人之義務</vt:lpstr>
      <vt:lpstr>      第二章   貿易契約概論          第三節　國際買賣契約之履行                  第一目　出賣人之義務</vt:lpstr>
      <vt:lpstr>      第二章   貿易契約概論          第三節　國際買賣契約之履行                  第一目　出賣人之義務</vt:lpstr>
      <vt:lpstr>      第二章   貿易契約概論          第三節　國際買賣契約之履行                  第一目　出賣人之義務</vt:lpstr>
      <vt:lpstr>      第二章   貿易契約概論          第三節　國際買賣契約之履行                  第一目　出賣人之義務</vt:lpstr>
      <vt:lpstr>      第二章   貿易契約概論          第三節　國際買賣契約之履行                  第二目　買受人之義務</vt:lpstr>
      <vt:lpstr>      第二章   貿易契約概論          第三節　國際買賣契約之履行                  第二目　買受人之義務</vt:lpstr>
      <vt:lpstr>      第二章   貿易契約概論          第三節　國際買賣契約之履行                  第二目　買受人之義務</vt:lpstr>
      <vt:lpstr>      第二章   貿易契約概論     第四節　違約之救濟          第一目　賣方違約─買方之救濟</vt:lpstr>
      <vt:lpstr>      第二章   貿易契約概論     第四節　違約之救濟          第一目　賣方違約─買方之救濟</vt:lpstr>
      <vt:lpstr>      第二章   貿易契約概論     第四節　違約之救濟          第一目　賣方違約─買方之救濟</vt:lpstr>
      <vt:lpstr>      第二章   貿易契約概論     第四節　違約之救濟          第二目　買方違約─賣方之救濟</vt:lpstr>
      <vt:lpstr>      第二章   貿易契約概論     第四節　違約之救濟         第三目　違約救濟的共同規定─損害賠償</vt:lpstr>
      <vt:lpstr>      第二章   貿易契約概論     第四節　違約之救濟         第三目　違約救濟的共同規定─損害賠償</vt:lpstr>
      <vt:lpstr>      第二章   貿易契約概論     第五節　風險移轉與情事變更          </vt:lpstr>
      <vt:lpstr>      第二章   貿易契約概論     第五節　風險移轉與情事變更          </vt:lpstr>
      <vt:lpstr>      第二章   貿易契約概論     第五節　風險移轉與情事變更          </vt:lpstr>
      <vt:lpstr>      第二章   貿易契約概論     第五節　風險移轉與情事變更          </vt:lpstr>
      <vt:lpstr>      第二章   貿易契約概論     第五節　風險移轉與情事變更          </vt:lpstr>
      <vt:lpstr>      第二章   貿易契約概論     第五節　風險移轉與情事變更          </vt:lpstr>
      <vt:lpstr>              第三章 INCOTERMS 2010          </vt:lpstr>
      <vt:lpstr>      第四章   貿易付款方式的選擇及策略        第一節　預付貨款          </vt:lpstr>
      <vt:lpstr>      第四章   貿易付款方式的選擇及策略        第二節　信用狀          </vt:lpstr>
      <vt:lpstr>      第四章   貿易付款方式的選擇及策略        第二節　信用狀          </vt:lpstr>
      <vt:lpstr>      第四章   貿易付款方式的選擇及策略        第二節　信用狀          </vt:lpstr>
      <vt:lpstr>      第四章   貿易付款方式的選擇及策略        第三節　託收          </vt:lpstr>
      <vt:lpstr>      第四章   貿易付款方式的選擇及策略        第三節　託收          </vt:lpstr>
      <vt:lpstr>      第四章   貿易付款方式的選擇及策略        第三節　託收          </vt:lpstr>
      <vt:lpstr>      第四章   貿易付款方式的選擇及策略        第四節　記帳貿易（Open Account）          </vt:lpstr>
      <vt:lpstr>      第四章   貿易付款方式的選擇及策略        第四節　記帳貿易（Open Account）          </vt:lpstr>
      <vt:lpstr>      第四章   貿易付款方式的選擇及策略        第四節　記帳貿易（Open Account）          </vt:lpstr>
      <vt:lpstr>     第五章    國際商務仲裁         第一節　國際商務仲裁的概念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第一篇 國際貿易法總論</dc:title>
  <dc:creator>OCU</dc:creator>
  <cp:lastModifiedBy>OCU</cp:lastModifiedBy>
  <cp:revision>251</cp:revision>
  <dcterms:created xsi:type="dcterms:W3CDTF">2014-09-15T13:18:42Z</dcterms:created>
  <dcterms:modified xsi:type="dcterms:W3CDTF">2014-10-30T13:03:37Z</dcterms:modified>
</cp:coreProperties>
</file>