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php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  <p:sldMasterId id="2147484167" r:id="rId2"/>
    <p:sldMasterId id="2147484184" r:id="rId3"/>
    <p:sldMasterId id="2147484196" r:id="rId4"/>
    <p:sldMasterId id="2147484208" r:id="rId5"/>
    <p:sldMasterId id="2147484226" r:id="rId6"/>
  </p:sldMasterIdLst>
  <p:notesMasterIdLst>
    <p:notesMasterId r:id="rId38"/>
  </p:notesMasterIdLst>
  <p:sldIdLst>
    <p:sldId id="720" r:id="rId7"/>
    <p:sldId id="745" r:id="rId8"/>
    <p:sldId id="744" r:id="rId9"/>
    <p:sldId id="742" r:id="rId10"/>
    <p:sldId id="759" r:id="rId11"/>
    <p:sldId id="746" r:id="rId12"/>
    <p:sldId id="724" r:id="rId13"/>
    <p:sldId id="730" r:id="rId14"/>
    <p:sldId id="731" r:id="rId15"/>
    <p:sldId id="732" r:id="rId16"/>
    <p:sldId id="733" r:id="rId17"/>
    <p:sldId id="725" r:id="rId18"/>
    <p:sldId id="749" r:id="rId19"/>
    <p:sldId id="753" r:id="rId20"/>
    <p:sldId id="726" r:id="rId21"/>
    <p:sldId id="735" r:id="rId22"/>
    <p:sldId id="727" r:id="rId23"/>
    <p:sldId id="736" r:id="rId24"/>
    <p:sldId id="754" r:id="rId25"/>
    <p:sldId id="756" r:id="rId26"/>
    <p:sldId id="738" r:id="rId27"/>
    <p:sldId id="751" r:id="rId28"/>
    <p:sldId id="750" r:id="rId29"/>
    <p:sldId id="740" r:id="rId30"/>
    <p:sldId id="755" r:id="rId31"/>
    <p:sldId id="721" r:id="rId32"/>
    <p:sldId id="722" r:id="rId33"/>
    <p:sldId id="747" r:id="rId34"/>
    <p:sldId id="723" r:id="rId35"/>
    <p:sldId id="758" r:id="rId36"/>
    <p:sldId id="752" r:id="rId37"/>
  </p:sldIdLst>
  <p:sldSz cx="12192000" cy="6858000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659F9B3-E4BD-4994-BE04-428C13AAA32F}">
          <p14:sldIdLst>
            <p14:sldId id="720"/>
            <p14:sldId id="745"/>
            <p14:sldId id="744"/>
            <p14:sldId id="742"/>
            <p14:sldId id="759"/>
            <p14:sldId id="746"/>
            <p14:sldId id="724"/>
            <p14:sldId id="730"/>
            <p14:sldId id="731"/>
            <p14:sldId id="732"/>
            <p14:sldId id="733"/>
            <p14:sldId id="725"/>
            <p14:sldId id="749"/>
            <p14:sldId id="753"/>
            <p14:sldId id="726"/>
            <p14:sldId id="735"/>
            <p14:sldId id="727"/>
            <p14:sldId id="736"/>
            <p14:sldId id="754"/>
            <p14:sldId id="756"/>
            <p14:sldId id="738"/>
            <p14:sldId id="751"/>
            <p14:sldId id="750"/>
            <p14:sldId id="740"/>
            <p14:sldId id="755"/>
            <p14:sldId id="721"/>
            <p14:sldId id="722"/>
            <p14:sldId id="747"/>
            <p14:sldId id="723"/>
            <p14:sldId id="758"/>
            <p14:sldId id="7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CC00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5DD7-9A76-4D9C-BD53-CBF5A68FAD64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9C5A-6AA8-4F15-A6FA-FA16DF76B6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23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D2BA8-F20B-4BC2-B6BC-A373063836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3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D2BA8-F20B-4BC2-B6BC-A373063836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8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52725" y="533400"/>
            <a:ext cx="4730750" cy="2660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0DDFBF-E33E-431E-A844-9AC04FAEEBF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49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1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9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1CE31-D405-4E45-9B5F-47CE615DB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3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1CE31-D405-4E45-9B5F-47CE615DB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20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1CE31-D405-4E45-9B5F-47CE615DB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48382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73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8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4552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6AFEE-59D0-459A-8EBB-F91ACD553908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0855D-9E2A-4A42-BEB6-1C2A129AECC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4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5C853-1293-4D13-9DE7-A2865CC9EA3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357431"/>
            <a:ext cx="4804228" cy="416366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0" y="285729"/>
            <a:ext cx="12192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61" y="1643051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214291"/>
            <a:ext cx="12192000" cy="1240311"/>
            <a:chOff x="0" y="214290"/>
            <a:chExt cx="9144000" cy="1240311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0" y="5286389"/>
            <a:ext cx="12192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0" y="5357827"/>
            <a:ext cx="12192000" cy="1240311"/>
            <a:chOff x="0" y="214290"/>
            <a:chExt cx="9144000" cy="1240311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285729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0083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66DF5-9714-4F6B-9AFB-94BCAECDACFC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94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903FC-690C-4B6E-91D5-F67656A4FDF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12B62-D136-48E1-9BCC-8B74BBB9FD17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3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93CEF-5214-44DF-89AC-D0FEC51A9923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6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92688-52C4-4CEC-92B7-D4501597751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80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D1CE8-2A10-4A46-BE35-097DA95180C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8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9255E-4DCD-46D0-B5BF-9D513B24752C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8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794770-0B25-447E-A6B5-DF90269C735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86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32EF4-EDDD-4616-AA15-A32CBAD54A5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80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1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7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36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11389" y="659094"/>
            <a:ext cx="3188484" cy="5377138"/>
          </a:xfrm>
          <a:custGeom>
            <a:avLst/>
            <a:gdLst>
              <a:gd name="connsiteX0" fmla="*/ 0 w 3188484"/>
              <a:gd name="connsiteY0" fmla="*/ 0 h 5377138"/>
              <a:gd name="connsiteX1" fmla="*/ 3188484 w 3188484"/>
              <a:gd name="connsiteY1" fmla="*/ 0 h 5377138"/>
              <a:gd name="connsiteX2" fmla="*/ 3188484 w 3188484"/>
              <a:gd name="connsiteY2" fmla="*/ 406109 h 5377138"/>
              <a:gd name="connsiteX3" fmla="*/ 2361112 w 3188484"/>
              <a:gd name="connsiteY3" fmla="*/ 5377138 h 5377138"/>
              <a:gd name="connsiteX4" fmla="*/ 849678 w 3188484"/>
              <a:gd name="connsiteY4" fmla="*/ 5377138 h 5377138"/>
              <a:gd name="connsiteX5" fmla="*/ 10029 w 3188484"/>
              <a:gd name="connsiteY5" fmla="*/ 160825 h 5377138"/>
              <a:gd name="connsiteX6" fmla="*/ 0 w 3188484"/>
              <a:gd name="connsiteY6" fmla="*/ 162439 h 537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484" h="5377138">
                <a:moveTo>
                  <a:pt x="0" y="0"/>
                </a:moveTo>
                <a:lnTo>
                  <a:pt x="3188484" y="0"/>
                </a:lnTo>
                <a:lnTo>
                  <a:pt x="3188484" y="406109"/>
                </a:lnTo>
                <a:lnTo>
                  <a:pt x="2361112" y="5377138"/>
                </a:lnTo>
                <a:lnTo>
                  <a:pt x="849678" y="5377138"/>
                </a:lnTo>
                <a:lnTo>
                  <a:pt x="10029" y="160825"/>
                </a:lnTo>
                <a:lnTo>
                  <a:pt x="0" y="162439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 userDrawn="1"/>
        </p:nvSpPr>
        <p:spPr>
          <a:xfrm>
            <a:off x="1951900" y="1605444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知晓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1951900" y="2500525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熟悉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宋体W12(P)" panose="02020C00000000000000" pitchFamily="18" charset="-122"/>
              <a:ea typeface="华康宋体W12(P)" panose="02020C00000000000000" pitchFamily="18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951900" y="3395606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考虑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宋体W12(P)" panose="02020C00000000000000" pitchFamily="18" charset="-122"/>
              <a:ea typeface="华康宋体W12(P)" panose="02020C00000000000000" pitchFamily="18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951900" y="5185769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忠诚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宋体W12(P)" panose="02020C00000000000000" pitchFamily="18" charset="-122"/>
              <a:ea typeface="华康宋体W12(P)" panose="02020C00000000000000" pitchFamily="18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51900" y="4290687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购买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宋体W12(P)" panose="02020C00000000000000" pitchFamily="18" charset="-122"/>
              <a:ea typeface="华康宋体W12(P)" panose="02020C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52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7"/>
          <p:cNvSpPr/>
          <p:nvPr userDrawn="1"/>
        </p:nvSpPr>
        <p:spPr>
          <a:xfrm>
            <a:off x="874643" y="424385"/>
            <a:ext cx="8454887" cy="481053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对角圆角矩形 8"/>
          <p:cNvSpPr/>
          <p:nvPr userDrawn="1"/>
        </p:nvSpPr>
        <p:spPr>
          <a:xfrm>
            <a:off x="1868557" y="1023731"/>
            <a:ext cx="8454887" cy="4810539"/>
          </a:xfrm>
          <a:prstGeom prst="round2Diag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9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18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21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91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51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64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0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AB39-66D7-4FE8-916E-1F6D3A167A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952487" y="428605"/>
            <a:ext cx="3238500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0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4476762" y="428605"/>
            <a:ext cx="3238500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2" name="图片占位符 24"/>
          <p:cNvSpPr>
            <a:spLocks noGrp="1"/>
          </p:cNvSpPr>
          <p:nvPr>
            <p:ph type="pic" sz="quarter" idx="17"/>
          </p:nvPr>
        </p:nvSpPr>
        <p:spPr>
          <a:xfrm>
            <a:off x="8001037" y="428605"/>
            <a:ext cx="3238500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9"/>
          </p:nvPr>
        </p:nvSpPr>
        <p:spPr>
          <a:xfrm>
            <a:off x="1333467" y="4857761"/>
            <a:ext cx="2381251" cy="7858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6" name="文本占位符 44"/>
          <p:cNvSpPr>
            <a:spLocks noGrp="1"/>
          </p:cNvSpPr>
          <p:nvPr>
            <p:ph type="body" sz="quarter" idx="20"/>
          </p:nvPr>
        </p:nvSpPr>
        <p:spPr>
          <a:xfrm>
            <a:off x="4857741" y="4857761"/>
            <a:ext cx="2381251" cy="7858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8572517" y="4857761"/>
            <a:ext cx="2381251" cy="7858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12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357431"/>
            <a:ext cx="4804228" cy="416366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0" y="285729"/>
            <a:ext cx="12192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61" y="1643051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214291"/>
            <a:ext cx="12192000" cy="1240311"/>
            <a:chOff x="0" y="214290"/>
            <a:chExt cx="9144000" cy="1240311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0" y="5286389"/>
            <a:ext cx="12192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0" y="5357827"/>
            <a:ext cx="12192000" cy="1240311"/>
            <a:chOff x="0" y="214290"/>
            <a:chExt cx="9144000" cy="1240311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285729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0083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37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85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952487" y="428605"/>
            <a:ext cx="3238500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0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4476762" y="428605"/>
            <a:ext cx="3238500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2" name="图片占位符 24"/>
          <p:cNvSpPr>
            <a:spLocks noGrp="1"/>
          </p:cNvSpPr>
          <p:nvPr>
            <p:ph type="pic" sz="quarter" idx="17"/>
          </p:nvPr>
        </p:nvSpPr>
        <p:spPr>
          <a:xfrm>
            <a:off x="8001037" y="428605"/>
            <a:ext cx="3238500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9"/>
          </p:nvPr>
        </p:nvSpPr>
        <p:spPr>
          <a:xfrm>
            <a:off x="1333467" y="4857761"/>
            <a:ext cx="2381251" cy="785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6" name="文本占位符 44"/>
          <p:cNvSpPr>
            <a:spLocks noGrp="1"/>
          </p:cNvSpPr>
          <p:nvPr>
            <p:ph type="body" sz="quarter" idx="20"/>
          </p:nvPr>
        </p:nvSpPr>
        <p:spPr>
          <a:xfrm>
            <a:off x="4857741" y="4857761"/>
            <a:ext cx="2381251" cy="785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8572517" y="4857761"/>
            <a:ext cx="2381251" cy="785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56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904972" y="428628"/>
            <a:ext cx="4381529" cy="2615973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6477004" y="428605"/>
            <a:ext cx="4476745" cy="261599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1904972" y="3143249"/>
            <a:ext cx="4381529" cy="2615973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5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477004" y="3143226"/>
            <a:ext cx="4476745" cy="261599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443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007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8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66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716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60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904972" y="428628"/>
            <a:ext cx="4381529" cy="2615973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6477004" y="428605"/>
            <a:ext cx="4476745" cy="261599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1904972" y="3143249"/>
            <a:ext cx="4381529" cy="2615973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5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477004" y="3143226"/>
            <a:ext cx="4476745" cy="261599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25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41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23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80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23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193731"/>
      </p:ext>
    </p:extLst>
  </p:cSld>
  <p:clrMapOvr>
    <a:masterClrMapping/>
  </p:clrMapOvr>
  <p:transition spd="med" advClick="0" advTm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1D9F5-1A0D-4156-8A5C-6A78FD9C7232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88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3CF7-C7D8-42BB-B213-CC290BE5868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88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86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30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5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11389" y="659094"/>
            <a:ext cx="3188484" cy="5377138"/>
          </a:xfrm>
          <a:custGeom>
            <a:avLst/>
            <a:gdLst>
              <a:gd name="connsiteX0" fmla="*/ 0 w 3188484"/>
              <a:gd name="connsiteY0" fmla="*/ 0 h 5377138"/>
              <a:gd name="connsiteX1" fmla="*/ 3188484 w 3188484"/>
              <a:gd name="connsiteY1" fmla="*/ 0 h 5377138"/>
              <a:gd name="connsiteX2" fmla="*/ 3188484 w 3188484"/>
              <a:gd name="connsiteY2" fmla="*/ 406109 h 5377138"/>
              <a:gd name="connsiteX3" fmla="*/ 2361112 w 3188484"/>
              <a:gd name="connsiteY3" fmla="*/ 5377138 h 5377138"/>
              <a:gd name="connsiteX4" fmla="*/ 849678 w 3188484"/>
              <a:gd name="connsiteY4" fmla="*/ 5377138 h 5377138"/>
              <a:gd name="connsiteX5" fmla="*/ 10029 w 3188484"/>
              <a:gd name="connsiteY5" fmla="*/ 160825 h 5377138"/>
              <a:gd name="connsiteX6" fmla="*/ 0 w 3188484"/>
              <a:gd name="connsiteY6" fmla="*/ 162439 h 537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484" h="5377138">
                <a:moveTo>
                  <a:pt x="0" y="0"/>
                </a:moveTo>
                <a:lnTo>
                  <a:pt x="3188484" y="0"/>
                </a:lnTo>
                <a:lnTo>
                  <a:pt x="3188484" y="406109"/>
                </a:lnTo>
                <a:lnTo>
                  <a:pt x="2361112" y="5377138"/>
                </a:lnTo>
                <a:lnTo>
                  <a:pt x="849678" y="5377138"/>
                </a:lnTo>
                <a:lnTo>
                  <a:pt x="10029" y="160825"/>
                </a:lnTo>
                <a:lnTo>
                  <a:pt x="0" y="162439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 userDrawn="1"/>
        </p:nvSpPr>
        <p:spPr>
          <a:xfrm>
            <a:off x="1951900" y="1605444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知晓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1951900" y="2500525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熟悉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951900" y="3395606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考虑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951900" y="5185769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忠诚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51900" y="4290687"/>
            <a:ext cx="13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宋体W12(P)" panose="02020C00000000000000" pitchFamily="18" charset="-122"/>
                <a:ea typeface="华康宋体W12(P)" panose="02020C00000000000000" pitchFamily="18" charset="-122"/>
                <a:cs typeface="+mn-cs"/>
              </a:rPr>
              <a:t>购买</a:t>
            </a:r>
          </a:p>
        </p:txBody>
      </p:sp>
    </p:spTree>
    <p:extLst>
      <p:ext uri="{BB962C8B-B14F-4D97-AF65-F5344CB8AC3E}">
        <p14:creationId xmlns:p14="http://schemas.microsoft.com/office/powerpoint/2010/main" val="21218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949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7"/>
          <p:cNvSpPr/>
          <p:nvPr userDrawn="1"/>
        </p:nvSpPr>
        <p:spPr>
          <a:xfrm>
            <a:off x="874643" y="424385"/>
            <a:ext cx="8454887" cy="481053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对角圆角矩形 8"/>
          <p:cNvSpPr/>
          <p:nvPr userDrawn="1"/>
        </p:nvSpPr>
        <p:spPr>
          <a:xfrm>
            <a:off x="1868557" y="1023731"/>
            <a:ext cx="8454887" cy="4810539"/>
          </a:xfrm>
          <a:prstGeom prst="round2Diag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1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9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CD163-33C9-4458-BC13-8592836D6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6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22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1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1"/>
            <a:ext cx="10515223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1"/>
            <a:ext cx="10515223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ransition spd="med" advClick="0" advTm="0">
    <p:push dir="r"/>
  </p:transition>
  <p:hf hdr="0" ftr="0" dt="0"/>
  <p:txStyles>
    <p:titleStyle>
      <a:lvl1pPr algn="l" defTabSz="866813" rtl="0" eaLnBrk="1" latinLnBrk="0" hangingPunct="1">
        <a:lnSpc>
          <a:spcPct val="90000"/>
        </a:lnSpc>
        <a:spcBef>
          <a:spcPct val="0"/>
        </a:spcBef>
        <a:buNone/>
        <a:defRPr sz="4132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16703" indent="-216703" algn="l" defTabSz="86681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5011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6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08351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51692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95033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38373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1714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25055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83956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340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681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362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703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0044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3846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725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3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E8FCC-7621-4162-B47B-45C623DA238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8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ACA3-1DF5-4808-AEC8-104A3D329D84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2021/5/21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4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hp"/><Relationship Id="rId18" Type="http://schemas.openxmlformats.org/officeDocument/2006/relationships/image" Target="../media/image18.php"/><Relationship Id="rId26" Type="http://schemas.openxmlformats.org/officeDocument/2006/relationships/image" Target="../media/image26.png"/><Relationship Id="rId3" Type="http://schemas.openxmlformats.org/officeDocument/2006/relationships/image" Target="../media/image3.php"/><Relationship Id="rId21" Type="http://schemas.openxmlformats.org/officeDocument/2006/relationships/image" Target="../media/image21.php"/><Relationship Id="rId7" Type="http://schemas.openxmlformats.org/officeDocument/2006/relationships/image" Target="../media/image7.php"/><Relationship Id="rId12" Type="http://schemas.openxmlformats.org/officeDocument/2006/relationships/image" Target="../media/image12.php"/><Relationship Id="rId17" Type="http://schemas.openxmlformats.org/officeDocument/2006/relationships/image" Target="../media/image17.php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hp"/><Relationship Id="rId20" Type="http://schemas.openxmlformats.org/officeDocument/2006/relationships/image" Target="../media/image20.php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hp"/><Relationship Id="rId15" Type="http://schemas.openxmlformats.org/officeDocument/2006/relationships/image" Target="../media/image15.php"/><Relationship Id="rId23" Type="http://schemas.openxmlformats.org/officeDocument/2006/relationships/image" Target="../media/image23.php"/><Relationship Id="rId28" Type="http://schemas.openxmlformats.org/officeDocument/2006/relationships/image" Target="../media/image28.png"/><Relationship Id="rId10" Type="http://schemas.openxmlformats.org/officeDocument/2006/relationships/image" Target="../media/image10.php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hp"/><Relationship Id="rId9" Type="http://schemas.openxmlformats.org/officeDocument/2006/relationships/image" Target="../media/image9.php"/><Relationship Id="rId14" Type="http://schemas.openxmlformats.org/officeDocument/2006/relationships/image" Target="../media/image14.php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17.php"/><Relationship Id="rId26" Type="http://schemas.openxmlformats.org/officeDocument/2006/relationships/image" Target="../media/image63.png"/><Relationship Id="rId3" Type="http://schemas.openxmlformats.org/officeDocument/2006/relationships/image" Target="../media/image51.jpeg"/><Relationship Id="rId21" Type="http://schemas.openxmlformats.org/officeDocument/2006/relationships/image" Target="../media/image59.png"/><Relationship Id="rId34" Type="http://schemas.openxmlformats.org/officeDocument/2006/relationships/image" Target="../media/image71.png"/><Relationship Id="rId7" Type="http://schemas.openxmlformats.org/officeDocument/2006/relationships/image" Target="../media/image53.png"/><Relationship Id="rId12" Type="http://schemas.openxmlformats.org/officeDocument/2006/relationships/image" Target="../media/image11.png"/><Relationship Id="rId17" Type="http://schemas.openxmlformats.org/officeDocument/2006/relationships/image" Target="../media/image57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56.png"/><Relationship Id="rId20" Type="http://schemas.openxmlformats.org/officeDocument/2006/relationships/image" Target="../media/image19.png"/><Relationship Id="rId29" Type="http://schemas.openxmlformats.org/officeDocument/2006/relationships/image" Target="../media/image6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2.png"/><Relationship Id="rId11" Type="http://schemas.openxmlformats.org/officeDocument/2006/relationships/image" Target="../media/image10.php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.php"/><Relationship Id="rId15" Type="http://schemas.openxmlformats.org/officeDocument/2006/relationships/image" Target="../media/image14.php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9.php"/><Relationship Id="rId19" Type="http://schemas.openxmlformats.org/officeDocument/2006/relationships/image" Target="../media/image58.png"/><Relationship Id="rId31" Type="http://schemas.openxmlformats.org/officeDocument/2006/relationships/image" Target="../media/image68.png"/><Relationship Id="rId4" Type="http://schemas.openxmlformats.org/officeDocument/2006/relationships/image" Target="../media/image3.php"/><Relationship Id="rId9" Type="http://schemas.openxmlformats.org/officeDocument/2006/relationships/image" Target="../media/image8.png"/><Relationship Id="rId14" Type="http://schemas.openxmlformats.org/officeDocument/2006/relationships/image" Target="../media/image55.png"/><Relationship Id="rId22" Type="http://schemas.openxmlformats.org/officeDocument/2006/relationships/image" Target="../media/image21.php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8" Type="http://schemas.openxmlformats.org/officeDocument/2006/relationships/image" Target="../media/image7.ph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837" flipH="1">
            <a:off x="5628974" y="1985306"/>
            <a:ext cx="791245" cy="11435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607">
            <a:off x="6527718" y="1709526"/>
            <a:ext cx="397039" cy="691845"/>
          </a:xfrm>
          <a:prstGeom prst="rect">
            <a:avLst/>
          </a:prstGeom>
        </p:spPr>
      </p:pic>
      <p:sp>
        <p:nvSpPr>
          <p:cNvPr id="16" name="五角星 15"/>
          <p:cNvSpPr/>
          <p:nvPr/>
        </p:nvSpPr>
        <p:spPr>
          <a:xfrm>
            <a:off x="5727870" y="1240015"/>
            <a:ext cx="346956" cy="366799"/>
          </a:xfrm>
          <a:prstGeom prst="star5">
            <a:avLst/>
          </a:prstGeom>
          <a:solidFill>
            <a:srgbClr val="D39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180">
            <a:off x="6083883" y="1060115"/>
            <a:ext cx="563428" cy="369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16" y="1349017"/>
            <a:ext cx="332165" cy="3321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14" y="905499"/>
            <a:ext cx="1219200" cy="1219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31" y="1729753"/>
            <a:ext cx="247650" cy="247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41" y="1372520"/>
            <a:ext cx="697165" cy="4139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7" y="770678"/>
            <a:ext cx="652212" cy="478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2" y="500334"/>
            <a:ext cx="682941" cy="6829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05" y="1308567"/>
            <a:ext cx="538419" cy="5426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88" y="1000923"/>
            <a:ext cx="514176" cy="5141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607">
            <a:off x="5835965" y="355884"/>
            <a:ext cx="492407" cy="8580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46" y="837557"/>
            <a:ext cx="704575" cy="5724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1104">
            <a:off x="3471627" y="763144"/>
            <a:ext cx="513336" cy="7298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55" y="1666671"/>
            <a:ext cx="472581" cy="43935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67" y="661970"/>
            <a:ext cx="594195" cy="5941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49" y="479268"/>
            <a:ext cx="479799" cy="47979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84" y="415865"/>
            <a:ext cx="571245" cy="57124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7" y="521306"/>
            <a:ext cx="521632" cy="51348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51" y="569120"/>
            <a:ext cx="779894" cy="77989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28" y="1446272"/>
            <a:ext cx="278263" cy="48696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96" y="205664"/>
            <a:ext cx="460712" cy="6154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487">
            <a:off x="547082" y="585803"/>
            <a:ext cx="563428" cy="369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61" y="419850"/>
            <a:ext cx="697165" cy="41394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7046" y="1349014"/>
            <a:ext cx="1219200" cy="1219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91" y="1143970"/>
            <a:ext cx="682941" cy="68294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62" y="1308148"/>
            <a:ext cx="182598" cy="31954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6620">
            <a:off x="7295528" y="400866"/>
            <a:ext cx="472581" cy="4393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1" y="551001"/>
            <a:ext cx="472581" cy="43935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2783">
            <a:off x="8807195" y="1594500"/>
            <a:ext cx="305445" cy="43430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4289">
            <a:off x="7891954" y="1865135"/>
            <a:ext cx="421537" cy="4149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64" y="345787"/>
            <a:ext cx="479799" cy="47979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22" y="1073127"/>
            <a:ext cx="571245" cy="57124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607">
            <a:off x="3704764" y="1225174"/>
            <a:ext cx="397039" cy="691845"/>
          </a:xfrm>
          <a:prstGeom prst="rect">
            <a:avLst/>
          </a:prstGeom>
        </p:spPr>
      </p:pic>
      <p:sp>
        <p:nvSpPr>
          <p:cNvPr id="52" name="五角星 51"/>
          <p:cNvSpPr/>
          <p:nvPr/>
        </p:nvSpPr>
        <p:spPr>
          <a:xfrm>
            <a:off x="4048892" y="595113"/>
            <a:ext cx="286191" cy="302559"/>
          </a:xfrm>
          <a:prstGeom prst="star5">
            <a:avLst/>
          </a:prstGeom>
          <a:solidFill>
            <a:srgbClr val="D39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" y="501848"/>
            <a:ext cx="538419" cy="5426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0" y="450943"/>
            <a:ext cx="332165" cy="33216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607">
            <a:off x="9512673" y="255826"/>
            <a:ext cx="397039" cy="69184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80" y="697390"/>
            <a:ext cx="538419" cy="54262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69" y="885517"/>
            <a:ext cx="322957" cy="31791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5295">
            <a:off x="9567612" y="959067"/>
            <a:ext cx="499304" cy="296462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51" y="523027"/>
            <a:ext cx="247650" cy="24765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56" y="1373016"/>
            <a:ext cx="332165" cy="33216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7057">
            <a:off x="10026419" y="862815"/>
            <a:ext cx="890888" cy="89088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7045">
            <a:off x="11622329" y="371902"/>
            <a:ext cx="739437" cy="739437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58" y="1591704"/>
            <a:ext cx="377771" cy="377771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56" y="492951"/>
            <a:ext cx="250884" cy="250884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2783">
            <a:off x="6978124" y="182546"/>
            <a:ext cx="305445" cy="434304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92" y="1488110"/>
            <a:ext cx="434662" cy="43466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0">
            <a:off x="7451564" y="743108"/>
            <a:ext cx="442155" cy="44215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300">
            <a:off x="3668943" y="-38727"/>
            <a:ext cx="756224" cy="75622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99" y="833792"/>
            <a:ext cx="563472" cy="55466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03" y="885946"/>
            <a:ext cx="247650" cy="24765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40" y="308910"/>
            <a:ext cx="322957" cy="31791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05" y="1433532"/>
            <a:ext cx="247650" cy="24765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64" y="1261249"/>
            <a:ext cx="306604" cy="306604"/>
          </a:xfrm>
          <a:prstGeom prst="rect">
            <a:avLst/>
          </a:prstGeom>
        </p:spPr>
      </p:pic>
      <p:sp>
        <p:nvSpPr>
          <p:cNvPr id="75" name="文本框 2"/>
          <p:cNvSpPr txBox="1"/>
          <p:nvPr/>
        </p:nvSpPr>
        <p:spPr>
          <a:xfrm>
            <a:off x="492985" y="4438599"/>
            <a:ext cx="1094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>
                <a:solidFill>
                  <a:srgbClr val="0070C0"/>
                </a:solidFill>
                <a:latin typeface="Arial Unicode MS" pitchFamily="34" charset="-120"/>
                <a:ea typeface="微軟正黑體" pitchFamily="34" charset="-120"/>
              </a:rPr>
              <a:t>談四技甄選</a:t>
            </a:r>
            <a:r>
              <a:rPr lang="zh-TW" altLang="en-US" sz="6000" b="1" dirty="0" smtClean="0">
                <a:solidFill>
                  <a:srgbClr val="0070C0"/>
                </a:solidFill>
                <a:latin typeface="Arial Unicode MS" pitchFamily="34" charset="-120"/>
                <a:ea typeface="微軟正黑體" pitchFamily="34" charset="-120"/>
              </a:rPr>
              <a:t>入學備審資料之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itchFamily="34" charset="-120"/>
                <a:ea typeface="微軟正黑體" pitchFamily="34" charset="-120"/>
              </a:rPr>
              <a:t>準備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標題 1">
            <a:extLst/>
          </p:cNvPr>
          <p:cNvSpPr txBox="1">
            <a:spLocks/>
          </p:cNvSpPr>
          <p:nvPr/>
        </p:nvSpPr>
        <p:spPr bwMode="auto">
          <a:xfrm>
            <a:off x="-722967" y="3302939"/>
            <a:ext cx="6602996" cy="78489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cs typeface="+mn-cs"/>
              </a:rPr>
              <a:t>設計與資訊學院 </a:t>
            </a: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cs typeface="+mn-cs"/>
              </a:rPr>
              <a:t>程榮祥</a:t>
            </a:r>
            <a:endParaRPr lang="zh-TW" altLang="en-US" sz="3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cs typeface="+mn-cs"/>
            </a:endParaRPr>
          </a:p>
        </p:txBody>
      </p:sp>
      <p:pic>
        <p:nvPicPr>
          <p:cNvPr id="76" name="圖片 5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55786" y="2004296"/>
            <a:ext cx="4026020" cy="14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30" y="1935236"/>
            <a:ext cx="2062531" cy="20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760001" y="805093"/>
            <a:ext cx="30940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個人簡歷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946" y="1592894"/>
            <a:ext cx="7256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證照</a:t>
            </a:r>
            <a:endParaRPr lang="zh-TW" altLang="zh-TW" sz="20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Cisco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Certified Network Associate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CCNA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Red Hat Certified System Administrator (RHCSA) certificate, July 29, 2010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中華民國技術士證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數位電子丙級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全民英檢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946" y="3568559"/>
            <a:ext cx="4661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高工資訊科學生總幹事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台中高工戶外生活社文宣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3487" y="4775425"/>
            <a:ext cx="10811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志工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台灣世界展望會飢餓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三十志工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瞭解你的基本能力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6790" y="5827761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你是否具有服務精神、學習熱誠或正向人格特質</a:t>
            </a:r>
          </a:p>
        </p:txBody>
      </p:sp>
    </p:spTree>
    <p:extLst>
      <p:ext uri="{BB962C8B-B14F-4D97-AF65-F5344CB8AC3E}">
        <p14:creationId xmlns:p14="http://schemas.microsoft.com/office/powerpoint/2010/main" val="32428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760001" y="805093"/>
            <a:ext cx="30940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個人簡歷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3488" y="1747980"/>
            <a:ext cx="7237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專業表現</a:t>
            </a:r>
            <a:endParaRPr lang="zh-TW" altLang="zh-TW" sz="20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國際期刊客座編輯，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International Journal of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Communication Systems (IJCS), Special Issue on Recent Issues in Wireless Sensor Networks, 2013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期刊編輯，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Journal of Computers,  [ISSN: 1991-1599],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2013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曾擔任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次以上國際學術研討會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Program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Committee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Technical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Program Committee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Member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Session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Chair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2008~2021)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擔任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SCI/EI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國際期刊之審查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委員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分鐘內讓審查老師瞭解你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的過去表現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3487" y="5225855"/>
            <a:ext cx="7256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競賽得獎</a:t>
            </a:r>
            <a:endParaRPr lang="zh-TW" altLang="zh-TW" sz="20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 Go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業界出題、學界解題競賽，金獎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41599" y="6096803"/>
            <a:ext cx="822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社團或班級幹部、代表學校參與各項競賽絕對有加分</a:t>
            </a:r>
          </a:p>
        </p:txBody>
      </p:sp>
    </p:spTree>
    <p:extLst>
      <p:ext uri="{BB962C8B-B14F-4D97-AF65-F5344CB8AC3E}">
        <p14:creationId xmlns:p14="http://schemas.microsoft.com/office/powerpoint/2010/main" val="17316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958418" y="2781302"/>
            <a:ext cx="7715251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928716" y="2908639"/>
            <a:ext cx="92047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自傳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92688-52C4-4CEC-92B7-D4501597751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876257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833400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826552" y="623763"/>
            <a:ext cx="4627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自傳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個人特色、專長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946" y="1092558"/>
            <a:ext cx="72564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現在</a:t>
            </a:r>
            <a:endParaRPr lang="zh-TW" altLang="zh-TW" sz="2000" b="1" kern="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委員您好，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我目前就讀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高職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科，我主要的研究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領域為網路通訊協定、標準、行動通訊技術以及物聯網、大數據分析、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應用；我在網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路通訊協定、演算法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與標準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已經有多年的研究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….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不要再提到家裡有幾個人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爸爸說什麼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946" y="3056801"/>
            <a:ext cx="74674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過去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在升上高三以前，我曾於資訊科擔任學生會總幹事一職，協助老師執行迎新、送舊、賽事活動、專題競賽等各項工作；同時，我也曾加入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社團，在社團中擔任文宣工作一職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提一下過去選擇高職科系的原因，這些經歷對你的幫助，你從中學到什麼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你的學習歷程、學習動機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195263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9608" y="5115258"/>
            <a:ext cx="10583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未來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大學四年，我希望能修讀資訊領域相關課程，在畢業後到台中科學園區上班，成為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數據分析的工程師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末來選擇大學系所的理由，你對自己和的期待，希望在大學四年中得到什麼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?)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2896855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內讓審查老師認識你的過去現在與未來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7685" y="4151065"/>
            <a:ext cx="3453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擔任社團或班級幹部絕對有加分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61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876257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833400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826552" y="623763"/>
            <a:ext cx="4627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自傳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個人特色、專長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195263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2896855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內讓審查老師認識你的過去現在與未來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89" y="1966823"/>
            <a:ext cx="6540687" cy="43895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3487" y="1397431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不要再提到家裡有幾個人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爸爸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說什麼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4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958418" y="2781302"/>
            <a:ext cx="7715251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928716" y="2908639"/>
            <a:ext cx="92047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讀書計畫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92688-52C4-4CEC-92B7-D4501597751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674855" y="805093"/>
            <a:ext cx="4813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hangingPunct="0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hangingPunct="0">
              <a:spcBef>
                <a:spcPts val="0"/>
              </a:spcBef>
              <a:defRPr/>
            </a:pP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系所特色、學習規劃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946" y="1592894"/>
            <a:ext cx="72564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大學生涯規劃</a:t>
            </a:r>
            <a:endParaRPr lang="zh-TW" altLang="zh-TW" sz="2000" b="1" kern="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隨著各種行動無線網路通訊技術的快速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發展，原本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網路與服務垂直整合的架構，已逐漸轉變為水平結合的架構，使得提供的服務將不因網路平台不同而有差別，如何讓固定有線網路與行動無線網路能夠密切聚合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(Convergence)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，以達成無所不在且無縫的接取網路，將是下世代行動通訊應用的重要基礎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動機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進入貴系就讀之後，我將會選讀一系列物聯網相關的技術課程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，從物聯網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IoT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、數據分析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(Big data)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走向人工智慧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(AI)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之應用，逐步學習行動定位技術與智慧生活整合應用之實作方法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師資背景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，以求在參與專題實作之後，能進一步提升自己在資通訊領域的就業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競爭力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未來出路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內讓審查老師瞭解你的學習態度或未來規劃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50968" y="5708445"/>
            <a:ext cx="3291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觀察系所的課程規劃、師資背景、未來出路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55528" y="5736306"/>
            <a:ext cx="5889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觀察系所的課程地圖，研擬短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、長程學習規劃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年級、研究所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958418" y="2781302"/>
            <a:ext cx="7715251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928716" y="2908639"/>
            <a:ext cx="92047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備審資料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92688-52C4-4CEC-92B7-D4501597751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674855" y="805093"/>
            <a:ext cx="4813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hangingPunct="0">
              <a:spcBef>
                <a:spcPts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甄試審核資料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6432" y="2009181"/>
            <a:ext cx="50417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班級幹部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幹部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獎學金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語文檢定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證明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證照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檢定、技藝競賽、技術士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服務證明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學習證明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例如台中市教育局優遊台中學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競賽、科展獎狀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高中時期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專題實習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科目學習報告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課程產出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推薦函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內讓審查老師瞭解你的學習態度或未來規劃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06018" y="5240368"/>
            <a:ext cx="4638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以上資料請注意頁數，內容請控制在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因為你只有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所以你只剩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6432" y="5708445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1~4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項資料請存檔成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(&lt;10MB)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1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876257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833400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826552" y="623763"/>
            <a:ext cx="4627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NG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專題製作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195263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2896855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專題報告、學習成果重質不重量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87" y="1980093"/>
            <a:ext cx="2780019" cy="39265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63" y="1964081"/>
            <a:ext cx="2808143" cy="3942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3411"/>
            <a:ext cx="283982" cy="962183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7359" y="217213"/>
            <a:ext cx="701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溫馨</a:t>
            </a:r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：慎選科系</a:t>
            </a:r>
            <a:endParaRPr lang="zh-TW" altLang="en-US" sz="4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977902"/>
            <a:ext cx="950631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>
            <a:extLst/>
          </p:cNvPr>
          <p:cNvSpPr txBox="1">
            <a:spLocks/>
          </p:cNvSpPr>
          <p:nvPr/>
        </p:nvSpPr>
        <p:spPr>
          <a:xfrm>
            <a:off x="3105510" y="220750"/>
            <a:ext cx="6929062" cy="984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0302723" y="1096963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189" eaLnBrk="0" fontAlgn="t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sz="18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職涯論壇</a:t>
            </a:r>
          </a:p>
        </p:txBody>
      </p:sp>
      <p:sp>
        <p:nvSpPr>
          <p:cNvPr id="9" name="矩形 8"/>
          <p:cNvSpPr/>
          <p:nvPr/>
        </p:nvSpPr>
        <p:spPr>
          <a:xfrm>
            <a:off x="435800" y="482042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在開始之前 </a:t>
            </a:r>
            <a:endParaRPr lang="zh-TW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看到你的資料時，大學教授想到什麼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0" algn="ctr">
              <a:defRPr/>
            </a:pP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教授對你的第一印象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1078023" y="2676068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811135" y="2508026"/>
            <a:ext cx="7160935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個性：人格特質、待人處事、休閒興趣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1078023" y="3280017"/>
            <a:ext cx="604218" cy="215974"/>
            <a:chOff x="264939" y="188640"/>
            <a:chExt cx="604358" cy="216024"/>
          </a:xfrm>
        </p:grpSpPr>
        <p:sp>
          <p:nvSpPr>
            <p:cNvPr id="32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811135" y="3111975"/>
            <a:ext cx="3057247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能力：優良事蹟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1078023" y="3885945"/>
            <a:ext cx="604218" cy="215974"/>
            <a:chOff x="264939" y="188640"/>
            <a:chExt cx="604358" cy="216024"/>
          </a:xfrm>
        </p:grpSpPr>
        <p:sp>
          <p:nvSpPr>
            <p:cNvPr id="37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811135" y="3717903"/>
            <a:ext cx="4288353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動機：修讀系所的理由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1099603" y="4465652"/>
            <a:ext cx="604218" cy="215974"/>
            <a:chOff x="264939" y="188640"/>
            <a:chExt cx="604358" cy="216024"/>
          </a:xfrm>
        </p:grpSpPr>
        <p:sp>
          <p:nvSpPr>
            <p:cNvPr id="52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832715" y="4297610"/>
            <a:ext cx="4166525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願景：學習</a:t>
            </a:r>
            <a:r>
              <a:rPr lang="en-US" altLang="zh-TW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</a:t>
            </a:r>
            <a:r>
              <a:rPr lang="en-US" altLang="zh-TW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0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備審資料時要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2656876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078023" y="2472543"/>
            <a:ext cx="6340197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把自己的人生經歷寫成一本故事書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3276095"/>
            <a:ext cx="378742" cy="184452"/>
            <a:chOff x="264939" y="188640"/>
            <a:chExt cx="604358" cy="216024"/>
          </a:xfrm>
        </p:grpSpPr>
        <p:sp>
          <p:nvSpPr>
            <p:cNvPr id="14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3122922"/>
            <a:ext cx="76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將人生故事書和申請科系結合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讓教授注意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5971" y="3801396"/>
            <a:ext cx="960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不要再介紹爸爸、媽媽、兄弟、姐妹，不要再放國小、國中的獎狀或服務證明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再次強調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3894318"/>
            <a:ext cx="378742" cy="184452"/>
            <a:chOff x="264939" y="188640"/>
            <a:chExt cx="604358" cy="216024"/>
          </a:xfrm>
        </p:grpSpPr>
        <p:sp>
          <p:nvSpPr>
            <p:cNvPr id="20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4785566"/>
            <a:ext cx="378742" cy="184452"/>
            <a:chOff x="264939" y="188640"/>
            <a:chExt cx="604358" cy="216024"/>
          </a:xfrm>
        </p:grpSpPr>
        <p:sp>
          <p:nvSpPr>
            <p:cNvPr id="42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4632393"/>
            <a:ext cx="76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一定要注意字型、排版和圖表的呈現方式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112529" y="5337631"/>
            <a:ext cx="378742" cy="184452"/>
            <a:chOff x="264939" y="188640"/>
            <a:chExt cx="604358" cy="216024"/>
          </a:xfrm>
        </p:grpSpPr>
        <p:sp>
          <p:nvSpPr>
            <p:cNvPr id="47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40476" y="5184458"/>
            <a:ext cx="76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不要有錯別字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00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備審資料時要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2656876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078023" y="2472543"/>
            <a:ext cx="5109091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跟隨新課綱、新尺規的腳步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3276095"/>
            <a:ext cx="378742" cy="184452"/>
            <a:chOff x="264939" y="188640"/>
            <a:chExt cx="604358" cy="216024"/>
          </a:xfrm>
        </p:grpSpPr>
        <p:sp>
          <p:nvSpPr>
            <p:cNvPr id="14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3122922"/>
            <a:ext cx="763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修課紀錄、成績、多元表現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幹部、社團、競賽、活動、語言、檢定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5971" y="4543270"/>
            <a:ext cx="960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臺中市技術型高中與科大技專的聚焦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對談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(2021/01)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、各高中職尺規諮詢會議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4636192"/>
            <a:ext cx="378742" cy="184452"/>
            <a:chOff x="264939" y="188640"/>
            <a:chExt cx="604358" cy="216024"/>
          </a:xfrm>
        </p:grpSpPr>
        <p:sp>
          <p:nvSpPr>
            <p:cNvPr id="20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4072637"/>
            <a:ext cx="378742" cy="184452"/>
            <a:chOff x="264939" y="188640"/>
            <a:chExt cx="604358" cy="216024"/>
          </a:xfrm>
        </p:grpSpPr>
        <p:sp>
          <p:nvSpPr>
            <p:cNvPr id="27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3919464"/>
            <a:ext cx="76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專題、專業課程實作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專業或特色課程產出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5578605"/>
            <a:ext cx="604218" cy="215974"/>
            <a:chOff x="264939" y="188640"/>
            <a:chExt cx="604358" cy="216024"/>
          </a:xfrm>
        </p:grpSpPr>
        <p:sp>
          <p:nvSpPr>
            <p:cNvPr id="32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078023" y="5394272"/>
            <a:ext cx="4698722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圖文並茂、頁數適中即可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6143226"/>
            <a:ext cx="378742" cy="184452"/>
            <a:chOff x="264939" y="188640"/>
            <a:chExt cx="604358" cy="216024"/>
          </a:xfrm>
        </p:grpSpPr>
        <p:sp>
          <p:nvSpPr>
            <p:cNvPr id="42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5990053"/>
            <a:ext cx="76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不要大家都一樣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備審資料時要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2760395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078023" y="2576062"/>
            <a:ext cx="3664786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簡單、大方、聚焦</a:t>
            </a:r>
            <a:r>
              <a:rPr lang="en-US" altLang="zh-TW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3379614"/>
            <a:ext cx="378742" cy="184452"/>
            <a:chOff x="264939" y="188640"/>
            <a:chExt cx="604358" cy="216024"/>
          </a:xfrm>
        </p:grpSpPr>
        <p:sp>
          <p:nvSpPr>
            <p:cNvPr id="14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3226441"/>
            <a:ext cx="763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請讓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內看完，因為還有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份要看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可以去再翻一下，再想想要把你排前面、中間或後面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5971" y="5147121"/>
            <a:ext cx="960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前面備審資料做的好，之後面試才有機會再相見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秒的時間可以翻閱你的資料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之後問你相關問題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5240043"/>
            <a:ext cx="378742" cy="184452"/>
            <a:chOff x="264939" y="188640"/>
            <a:chExt cx="604358" cy="216024"/>
          </a:xfrm>
        </p:grpSpPr>
        <p:sp>
          <p:nvSpPr>
            <p:cNvPr id="20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4741494"/>
            <a:ext cx="604218" cy="215974"/>
            <a:chOff x="264939" y="188640"/>
            <a:chExt cx="604358" cy="216024"/>
          </a:xfrm>
        </p:grpSpPr>
        <p:sp>
          <p:nvSpPr>
            <p:cNvPr id="32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078023" y="4557161"/>
            <a:ext cx="2236510" cy="584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199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期待再相見</a:t>
            </a:r>
            <a:endParaRPr lang="en-US" altLang="zh-TW" sz="31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7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en-US" altLang="zh-TW" b="1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2984683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145712" y="2800350"/>
            <a:ext cx="58080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歷程的優點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優：適性發展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3603902"/>
            <a:ext cx="378742" cy="184452"/>
            <a:chOff x="264939" y="188640"/>
            <a:chExt cx="604358" cy="216024"/>
          </a:xfrm>
        </p:grpSpPr>
        <p:sp>
          <p:nvSpPr>
            <p:cNvPr id="14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5E38A13-121E-4313-A23B-B84F3DA1FA23}"/>
              </a:ext>
            </a:extLst>
          </p:cNvPr>
          <p:cNvSpPr txBox="1"/>
          <p:nvPr/>
        </p:nvSpPr>
        <p:spPr>
          <a:xfrm>
            <a:off x="1705970" y="3450729"/>
            <a:ext cx="763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內容分類清楚、格式統一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可排版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、重視資料真實性與學習活動，採多面向綜合評量、可反映真實學習狀況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各科系所列項次不要求全部具備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淘宝网Chenying0907出品 7">
            <a:extLst>
              <a:ext uri="{FF2B5EF4-FFF2-40B4-BE49-F238E27FC236}">
                <a16:creationId xmlns:a16="http://schemas.microsoft.com/office/drawing/2014/main" id="{51F2CC15-9CF6-4306-A419-9B354A9EF8F5}"/>
              </a:ext>
            </a:extLst>
          </p:cNvPr>
          <p:cNvGrpSpPr/>
          <p:nvPr/>
        </p:nvGrpSpPr>
        <p:grpSpPr>
          <a:xfrm>
            <a:off x="1078023" y="5613532"/>
            <a:ext cx="378742" cy="184452"/>
            <a:chOff x="264939" y="188640"/>
            <a:chExt cx="604358" cy="216024"/>
          </a:xfrm>
        </p:grpSpPr>
        <p:sp>
          <p:nvSpPr>
            <p:cNvPr id="20" name="燕尾形 8">
              <a:extLst>
                <a:ext uri="{FF2B5EF4-FFF2-40B4-BE49-F238E27FC236}">
                  <a16:creationId xmlns:a16="http://schemas.microsoft.com/office/drawing/2014/main" id="{E19B5E31-D09A-45F7-894D-E7CC143D4EA5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:a16="http://schemas.microsoft.com/office/drawing/2014/main" id="{3ADB44A2-2AE0-46BC-AA2C-D7EF10D96699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燕尾形 10">
              <a:extLst>
                <a:ext uri="{FF2B5EF4-FFF2-40B4-BE49-F238E27FC236}">
                  <a16:creationId xmlns:a16="http://schemas.microsoft.com/office/drawing/2014/main" id="{C793522C-DC82-48FD-ADA5-9FFEEA689109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5071995"/>
            <a:ext cx="604218" cy="215974"/>
            <a:chOff x="264939" y="188640"/>
            <a:chExt cx="604358" cy="216024"/>
          </a:xfrm>
        </p:grpSpPr>
        <p:sp>
          <p:nvSpPr>
            <p:cNvPr id="27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128916" y="4876711"/>
            <a:ext cx="580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的優點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缺：成績導向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5971" y="5457671"/>
            <a:ext cx="9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沒有統一格式、無所適從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45588" y="5273004"/>
            <a:ext cx="395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大家不用擔心</a:t>
            </a:r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請相信教授們的能力</a:t>
            </a:r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左箭號 1"/>
          <p:cNvSpPr/>
          <p:nvPr/>
        </p:nvSpPr>
        <p:spPr bwMode="auto">
          <a:xfrm>
            <a:off x="6673796" y="5481687"/>
            <a:ext cx="559831" cy="448142"/>
          </a:xfrm>
          <a:prstGeom prst="leftArrow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8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>
            <a:off x="0" y="-1"/>
            <a:ext cx="4437212" cy="28003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26941" t="53761"/>
          <a:stretch/>
        </p:blipFill>
        <p:spPr>
          <a:xfrm flipH="1" flipV="1">
            <a:off x="9906000" y="5415291"/>
            <a:ext cx="2286000" cy="1442708"/>
          </a:xfrm>
          <a:prstGeom prst="rect">
            <a:avLst/>
          </a:prstGeom>
        </p:spPr>
      </p:pic>
      <p:sp>
        <p:nvSpPr>
          <p:cNvPr id="23" name="標題 3"/>
          <p:cNvSpPr txBox="1">
            <a:spLocks/>
          </p:cNvSpPr>
          <p:nvPr/>
        </p:nvSpPr>
        <p:spPr>
          <a:xfrm>
            <a:off x="1705970" y="754679"/>
            <a:ext cx="9608024" cy="86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沒有豐功偉業怎麼辦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C57DC-C912-4CC8-8E99-F291B8DF8E5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2984683"/>
            <a:ext cx="604218" cy="215974"/>
            <a:chOff x="264939" y="188640"/>
            <a:chExt cx="604358" cy="216024"/>
          </a:xfrm>
        </p:grpSpPr>
        <p:sp>
          <p:nvSpPr>
            <p:cNvPr id="9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332456" y="2817504"/>
            <a:ext cx="7846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說一個好的故事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從資料中呈現自信與熱忱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淘宝网Chenying0907出品 7">
            <a:extLst>
              <a:ext uri="{FF2B5EF4-FFF2-40B4-BE49-F238E27FC236}">
                <a16:creationId xmlns:a16="http://schemas.microsoft.com/office/drawing/2014/main" id="{D80289E9-51FD-47E0-BB8C-62A48B3300F5}"/>
              </a:ext>
            </a:extLst>
          </p:cNvPr>
          <p:cNvGrpSpPr/>
          <p:nvPr/>
        </p:nvGrpSpPr>
        <p:grpSpPr>
          <a:xfrm>
            <a:off x="473805" y="3652988"/>
            <a:ext cx="604218" cy="215974"/>
            <a:chOff x="264939" y="188640"/>
            <a:chExt cx="604358" cy="216024"/>
          </a:xfrm>
        </p:grpSpPr>
        <p:sp>
          <p:nvSpPr>
            <p:cNvPr id="27" name="燕尾形 8">
              <a:extLst>
                <a:ext uri="{FF2B5EF4-FFF2-40B4-BE49-F238E27FC236}">
                  <a16:creationId xmlns:a16="http://schemas.microsoft.com/office/drawing/2014/main" id="{D7E3FFCA-5C84-4677-9B8E-EC9F897D0AD4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:a16="http://schemas.microsoft.com/office/drawing/2014/main" id="{8EED5614-A72D-4777-AFB7-8A5CF4060A5F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燕尾形 10">
              <a:extLst>
                <a:ext uri="{FF2B5EF4-FFF2-40B4-BE49-F238E27FC236}">
                  <a16:creationId xmlns:a16="http://schemas.microsoft.com/office/drawing/2014/main" id="{E27244FA-855E-491C-B25A-6A2176DAEC78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04ACF37-6907-4A61-AB06-5D7282616F1C}"/>
              </a:ext>
            </a:extLst>
          </p:cNvPr>
          <p:cNvSpPr/>
          <p:nvPr/>
        </p:nvSpPr>
        <p:spPr>
          <a:xfrm>
            <a:off x="1321386" y="3457704"/>
            <a:ext cx="56155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把握現在時間，思考未來藍圖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企圖心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6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200" y="3357135"/>
            <a:ext cx="11684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甜甜圈 34"/>
          <p:cNvSpPr/>
          <p:nvPr/>
        </p:nvSpPr>
        <p:spPr>
          <a:xfrm>
            <a:off x="6080667" y="2734733"/>
            <a:ext cx="2640000" cy="2640000"/>
          </a:xfrm>
          <a:prstGeom prst="donut">
            <a:avLst>
              <a:gd name="adj" fmla="val 15763"/>
            </a:avLst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橢圓 6"/>
          <p:cNvSpPr/>
          <p:nvPr/>
        </p:nvSpPr>
        <p:spPr>
          <a:xfrm>
            <a:off x="6285715" y="2945020"/>
            <a:ext cx="2264229" cy="22642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甜甜圈 38"/>
          <p:cNvSpPr/>
          <p:nvPr/>
        </p:nvSpPr>
        <p:spPr>
          <a:xfrm>
            <a:off x="508000" y="2717800"/>
            <a:ext cx="2640000" cy="2640000"/>
          </a:xfrm>
          <a:prstGeom prst="donut">
            <a:avLst>
              <a:gd name="adj" fmla="val 15763"/>
            </a:avLst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甜甜圈 37"/>
          <p:cNvSpPr/>
          <p:nvPr/>
        </p:nvSpPr>
        <p:spPr>
          <a:xfrm>
            <a:off x="3268133" y="2736333"/>
            <a:ext cx="2640000" cy="2640000"/>
          </a:xfrm>
          <a:prstGeom prst="donut">
            <a:avLst>
              <a:gd name="adj" fmla="val 15763"/>
            </a:avLst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甜甜圈 36"/>
          <p:cNvSpPr/>
          <p:nvPr/>
        </p:nvSpPr>
        <p:spPr>
          <a:xfrm>
            <a:off x="8955729" y="2753267"/>
            <a:ext cx="2640000" cy="2640000"/>
          </a:xfrm>
          <a:prstGeom prst="donut">
            <a:avLst>
              <a:gd name="adj" fmla="val 15763"/>
            </a:avLst>
          </a:prstGeom>
          <a:solidFill>
            <a:schemeClr val="accent5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9728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甄選入選時程及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注意事項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683200" y="2945020"/>
            <a:ext cx="2264229" cy="22642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3484458" y="2945020"/>
            <a:ext cx="2264229" cy="22642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文字方塊 7"/>
          <p:cNvSpPr txBox="1"/>
          <p:nvPr/>
        </p:nvSpPr>
        <p:spPr>
          <a:xfrm>
            <a:off x="122251" y="1451050"/>
            <a:ext cx="3454400" cy="13798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667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5/21~5/27 </a:t>
            </a:r>
            <a:r>
              <a:rPr lang="zh-TW" altLang="en-US" sz="2667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團體報名</a:t>
            </a:r>
            <a:endParaRPr lang="en-US" altLang="zh-TW" sz="2667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67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5/21~5/28 </a:t>
            </a:r>
            <a:r>
              <a:rPr lang="zh-TW" altLang="en-US" sz="2667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個別報名</a:t>
            </a:r>
            <a:endParaRPr lang="en-US" altLang="zh-TW" sz="2667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79885" y="1861476"/>
            <a:ext cx="1920000" cy="5478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667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  <a:endParaRPr lang="zh-TW" altLang="en-US" sz="2667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57829" y="1295400"/>
            <a:ext cx="1920000" cy="15564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667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6/2~6/10</a:t>
            </a:r>
            <a:endParaRPr lang="zh-TW" altLang="en-US" sz="2667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51200" y="5451079"/>
            <a:ext cx="3179067" cy="9950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9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統測成績</a:t>
            </a:r>
            <a:endParaRPr lang="en-US" altLang="zh-TW" sz="29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9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錄取名額</a:t>
            </a:r>
            <a:r>
              <a:rPr lang="en-US" altLang="zh-TW" sz="29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9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倍率</a:t>
            </a:r>
            <a:r>
              <a:rPr lang="en-US" altLang="zh-TW" sz="29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9" name="矩形 28"/>
          <p:cNvSpPr/>
          <p:nvPr/>
        </p:nvSpPr>
        <p:spPr>
          <a:xfrm>
            <a:off x="811048" y="3275066"/>
            <a:ext cx="2006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第一階段個別報名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23734" y="3291999"/>
            <a:ext cx="2006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第一階段篩選結果公告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1354" y="3376666"/>
            <a:ext cx="2006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第二階段報名及資料繳交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9160548" y="2945020"/>
            <a:ext cx="2264229" cy="22642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矩形 32"/>
          <p:cNvSpPr/>
          <p:nvPr/>
        </p:nvSpPr>
        <p:spPr>
          <a:xfrm>
            <a:off x="9305282" y="3310782"/>
            <a:ext cx="2006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第二階段面試及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術科考試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951631" y="1274450"/>
            <a:ext cx="2326400" cy="15564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6/11~6/27</a:t>
            </a:r>
            <a:endParaRPr lang="zh-TW" altLang="en-US" sz="2667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97601" y="5359400"/>
            <a:ext cx="2557748" cy="502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endParaRPr lang="en-US" altLang="zh-TW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5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101600"/>
            <a:ext cx="10972800" cy="16002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第二階段 面試及術科考試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4267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zh-TW" altLang="en-US" sz="4267" b="1" dirty="0">
                <a:solidFill>
                  <a:schemeClr val="tx2">
                    <a:lumMod val="75000"/>
                  </a:schemeClr>
                </a:solidFill>
              </a:rPr>
              <a:t>由各大專校院自訂</a:t>
            </a:r>
            <a:r>
              <a:rPr lang="en-US" altLang="zh-TW" sz="4267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609600" y="1905000"/>
          <a:ext cx="10899168" cy="4572000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3120775">
                  <a:extLst>
                    <a:ext uri="{9D8B030D-6E8A-4147-A177-3AD203B41FA5}">
                      <a16:colId xmlns:a16="http://schemas.microsoft.com/office/drawing/2014/main" val="1255855230"/>
                    </a:ext>
                  </a:extLst>
                </a:gridCol>
                <a:gridCol w="4145337">
                  <a:extLst>
                    <a:ext uri="{9D8B030D-6E8A-4147-A177-3AD203B41FA5}">
                      <a16:colId xmlns:a16="http://schemas.microsoft.com/office/drawing/2014/main" val="4269569109"/>
                    </a:ext>
                  </a:extLst>
                </a:gridCol>
                <a:gridCol w="3633056">
                  <a:extLst>
                    <a:ext uri="{9D8B030D-6E8A-4147-A177-3AD203B41FA5}">
                      <a16:colId xmlns:a16="http://schemas.microsoft.com/office/drawing/2014/main" val="1925790751"/>
                    </a:ext>
                  </a:extLst>
                </a:gridCol>
              </a:tblGrid>
              <a:tr h="6576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12700" marR="1270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上午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8:00~12:00)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700" marR="1270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下午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13:00~17:00)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700" marR="1270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00465"/>
                  </a:ext>
                </a:extLst>
              </a:tr>
              <a:tr h="24394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財經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法律系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與流通管理系</a:t>
                      </a: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多媒體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與遊戲設計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zh-TW" altLang="en-US" sz="2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生活創意設計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電腦輔助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工業設計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英語系</a:t>
                      </a: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62021"/>
                  </a:ext>
                </a:extLst>
              </a:tr>
              <a:tr h="14748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旅館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與會展管理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</a:t>
                      </a:r>
                      <a:r>
                        <a:rPr lang="zh-TW" altLang="en-US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與休閒事業管理系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</a:txBody>
                  <a:tcPr marL="12700" marR="1270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6055"/>
                  </a:ext>
                </a:extLst>
              </a:tr>
            </a:tbl>
          </a:graphicData>
        </a:graphic>
      </p:graphicFrame>
      <p:sp>
        <p:nvSpPr>
          <p:cNvPr id="5" name="標題 1">
            <a:extLst/>
          </p:cNvPr>
          <p:cNvSpPr txBox="1">
            <a:spLocks/>
          </p:cNvSpPr>
          <p:nvPr/>
        </p:nvSpPr>
        <p:spPr>
          <a:xfrm>
            <a:off x="609600" y="819149"/>
            <a:ext cx="3402909" cy="98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3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406303" y="0"/>
            <a:ext cx="1216931" cy="1050741"/>
          </a:xfrm>
          <a:custGeom>
            <a:avLst/>
            <a:gdLst>
              <a:gd name="T0" fmla="*/ 114 w 227"/>
              <a:gd name="T1" fmla="*/ 0 h 196"/>
              <a:gd name="T2" fmla="*/ 0 w 227"/>
              <a:gd name="T3" fmla="*/ 0 h 196"/>
              <a:gd name="T4" fmla="*/ 57 w 227"/>
              <a:gd name="T5" fmla="*/ 98 h 196"/>
              <a:gd name="T6" fmla="*/ 114 w 227"/>
              <a:gd name="T7" fmla="*/ 196 h 196"/>
              <a:gd name="T8" fmla="*/ 171 w 227"/>
              <a:gd name="T9" fmla="*/ 98 h 196"/>
              <a:gd name="T10" fmla="*/ 227 w 227"/>
              <a:gd name="T11" fmla="*/ 0 h 196"/>
              <a:gd name="T12" fmla="*/ 114 w 227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96">
                <a:moveTo>
                  <a:pt x="114" y="0"/>
                </a:moveTo>
                <a:lnTo>
                  <a:pt x="0" y="0"/>
                </a:lnTo>
                <a:lnTo>
                  <a:pt x="57" y="98"/>
                </a:lnTo>
                <a:lnTo>
                  <a:pt x="114" y="196"/>
                </a:lnTo>
                <a:lnTo>
                  <a:pt x="171" y="98"/>
                </a:lnTo>
                <a:lnTo>
                  <a:pt x="227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140373" y="0"/>
            <a:ext cx="734448" cy="637948"/>
          </a:xfrm>
          <a:custGeom>
            <a:avLst/>
            <a:gdLst>
              <a:gd name="T0" fmla="*/ 68 w 137"/>
              <a:gd name="T1" fmla="*/ 0 h 119"/>
              <a:gd name="T2" fmla="*/ 0 w 137"/>
              <a:gd name="T3" fmla="*/ 0 h 119"/>
              <a:gd name="T4" fmla="*/ 35 w 137"/>
              <a:gd name="T5" fmla="*/ 59 h 119"/>
              <a:gd name="T6" fmla="*/ 68 w 137"/>
              <a:gd name="T7" fmla="*/ 119 h 119"/>
              <a:gd name="T8" fmla="*/ 101 w 137"/>
              <a:gd name="T9" fmla="*/ 59 h 119"/>
              <a:gd name="T10" fmla="*/ 137 w 137"/>
              <a:gd name="T11" fmla="*/ 0 h 119"/>
              <a:gd name="T12" fmla="*/ 68 w 137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0"/>
                </a:moveTo>
                <a:lnTo>
                  <a:pt x="0" y="0"/>
                </a:lnTo>
                <a:lnTo>
                  <a:pt x="35" y="59"/>
                </a:lnTo>
                <a:lnTo>
                  <a:pt x="68" y="119"/>
                </a:lnTo>
                <a:lnTo>
                  <a:pt x="101" y="59"/>
                </a:lnTo>
                <a:lnTo>
                  <a:pt x="137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7190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6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6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26092" y="2641600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4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920574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4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645052" y="471761"/>
            <a:ext cx="316296" cy="273405"/>
          </a:xfrm>
          <a:custGeom>
            <a:avLst/>
            <a:gdLst>
              <a:gd name="T0" fmla="*/ 31 w 59"/>
              <a:gd name="T1" fmla="*/ 0 h 51"/>
              <a:gd name="T2" fmla="*/ 0 w 59"/>
              <a:gd name="T3" fmla="*/ 0 h 51"/>
              <a:gd name="T4" fmla="*/ 14 w 59"/>
              <a:gd name="T5" fmla="*/ 24 h 51"/>
              <a:gd name="T6" fmla="*/ 31 w 59"/>
              <a:gd name="T7" fmla="*/ 51 h 51"/>
              <a:gd name="T8" fmla="*/ 45 w 59"/>
              <a:gd name="T9" fmla="*/ 24 h 51"/>
              <a:gd name="T10" fmla="*/ 59 w 59"/>
              <a:gd name="T11" fmla="*/ 0 h 51"/>
              <a:gd name="T12" fmla="*/ 31 w 59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1">
                <a:moveTo>
                  <a:pt x="31" y="0"/>
                </a:moveTo>
                <a:lnTo>
                  <a:pt x="0" y="0"/>
                </a:lnTo>
                <a:lnTo>
                  <a:pt x="14" y="24"/>
                </a:lnTo>
                <a:lnTo>
                  <a:pt x="31" y="51"/>
                </a:lnTo>
                <a:lnTo>
                  <a:pt x="45" y="24"/>
                </a:lnTo>
                <a:lnTo>
                  <a:pt x="59" y="0"/>
                </a:lnTo>
                <a:lnTo>
                  <a:pt x="31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77965" y="2327804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5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682577" y="471761"/>
            <a:ext cx="954244" cy="836304"/>
          </a:xfrm>
          <a:custGeom>
            <a:avLst/>
            <a:gdLst>
              <a:gd name="T0" fmla="*/ 43 w 178"/>
              <a:gd name="T1" fmla="*/ 77 h 156"/>
              <a:gd name="T2" fmla="*/ 0 w 178"/>
              <a:gd name="T3" fmla="*/ 156 h 156"/>
              <a:gd name="T4" fmla="*/ 88 w 178"/>
              <a:gd name="T5" fmla="*/ 154 h 156"/>
              <a:gd name="T6" fmla="*/ 178 w 178"/>
              <a:gd name="T7" fmla="*/ 154 h 156"/>
              <a:gd name="T8" fmla="*/ 133 w 178"/>
              <a:gd name="T9" fmla="*/ 77 h 156"/>
              <a:gd name="T10" fmla="*/ 88 w 178"/>
              <a:gd name="T11" fmla="*/ 0 h 156"/>
              <a:gd name="T12" fmla="*/ 43 w 178"/>
              <a:gd name="T13" fmla="*/ 7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3" y="77"/>
                </a:moveTo>
                <a:lnTo>
                  <a:pt x="0" y="156"/>
                </a:lnTo>
                <a:lnTo>
                  <a:pt x="88" y="154"/>
                </a:lnTo>
                <a:lnTo>
                  <a:pt x="178" y="154"/>
                </a:lnTo>
                <a:lnTo>
                  <a:pt x="133" y="77"/>
                </a:lnTo>
                <a:lnTo>
                  <a:pt x="88" y="0"/>
                </a:lnTo>
                <a:lnTo>
                  <a:pt x="43" y="77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0323" y="2327804"/>
            <a:ext cx="428874" cy="380624"/>
          </a:xfrm>
          <a:custGeom>
            <a:avLst/>
            <a:gdLst>
              <a:gd name="T0" fmla="*/ 19 w 80"/>
              <a:gd name="T1" fmla="*/ 36 h 71"/>
              <a:gd name="T2" fmla="*/ 0 w 80"/>
              <a:gd name="T3" fmla="*/ 71 h 71"/>
              <a:gd name="T4" fmla="*/ 40 w 80"/>
              <a:gd name="T5" fmla="*/ 69 h 71"/>
              <a:gd name="T6" fmla="*/ 80 w 80"/>
              <a:gd name="T7" fmla="*/ 69 h 71"/>
              <a:gd name="T8" fmla="*/ 61 w 80"/>
              <a:gd name="T9" fmla="*/ 33 h 71"/>
              <a:gd name="T10" fmla="*/ 40 w 80"/>
              <a:gd name="T11" fmla="*/ 0 h 71"/>
              <a:gd name="T12" fmla="*/ 19 w 80"/>
              <a:gd name="T13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71">
                <a:moveTo>
                  <a:pt x="19" y="36"/>
                </a:moveTo>
                <a:lnTo>
                  <a:pt x="0" y="71"/>
                </a:lnTo>
                <a:lnTo>
                  <a:pt x="40" y="69"/>
                </a:lnTo>
                <a:lnTo>
                  <a:pt x="80" y="69"/>
                </a:lnTo>
                <a:lnTo>
                  <a:pt x="61" y="33"/>
                </a:lnTo>
                <a:lnTo>
                  <a:pt x="40" y="0"/>
                </a:lnTo>
                <a:lnTo>
                  <a:pt x="19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623231" y="48250"/>
            <a:ext cx="954244" cy="836304"/>
          </a:xfrm>
          <a:custGeom>
            <a:avLst/>
            <a:gdLst>
              <a:gd name="T0" fmla="*/ 46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6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6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6" y="79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071432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3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602917" y="1243734"/>
            <a:ext cx="739807" cy="643311"/>
          </a:xfrm>
          <a:custGeom>
            <a:avLst/>
            <a:gdLst>
              <a:gd name="T0" fmla="*/ 69 w 138"/>
              <a:gd name="T1" fmla="*/ 0 h 120"/>
              <a:gd name="T2" fmla="*/ 0 w 138"/>
              <a:gd name="T3" fmla="*/ 0 h 120"/>
              <a:gd name="T4" fmla="*/ 33 w 138"/>
              <a:gd name="T5" fmla="*/ 60 h 120"/>
              <a:gd name="T6" fmla="*/ 69 w 138"/>
              <a:gd name="T7" fmla="*/ 120 h 120"/>
              <a:gd name="T8" fmla="*/ 102 w 138"/>
              <a:gd name="T9" fmla="*/ 60 h 120"/>
              <a:gd name="T10" fmla="*/ 138 w 138"/>
              <a:gd name="T11" fmla="*/ 0 h 120"/>
              <a:gd name="T12" fmla="*/ 69 w 138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0">
                <a:moveTo>
                  <a:pt x="69" y="0"/>
                </a:moveTo>
                <a:lnTo>
                  <a:pt x="0" y="0"/>
                </a:lnTo>
                <a:lnTo>
                  <a:pt x="33" y="60"/>
                </a:lnTo>
                <a:lnTo>
                  <a:pt x="69" y="120"/>
                </a:lnTo>
                <a:lnTo>
                  <a:pt x="102" y="60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422762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88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88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846651" y="0"/>
            <a:ext cx="1844157" cy="1602914"/>
          </a:xfrm>
          <a:custGeom>
            <a:avLst/>
            <a:gdLst>
              <a:gd name="T0" fmla="*/ 171 w 344"/>
              <a:gd name="T1" fmla="*/ 0 h 299"/>
              <a:gd name="T2" fmla="*/ 0 w 344"/>
              <a:gd name="T3" fmla="*/ 0 h 299"/>
              <a:gd name="T4" fmla="*/ 86 w 344"/>
              <a:gd name="T5" fmla="*/ 151 h 299"/>
              <a:gd name="T6" fmla="*/ 171 w 344"/>
              <a:gd name="T7" fmla="*/ 299 h 299"/>
              <a:gd name="T8" fmla="*/ 259 w 344"/>
              <a:gd name="T9" fmla="*/ 151 h 299"/>
              <a:gd name="T10" fmla="*/ 344 w 344"/>
              <a:gd name="T11" fmla="*/ 0 h 299"/>
              <a:gd name="T12" fmla="*/ 171 w 344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9">
                <a:moveTo>
                  <a:pt x="171" y="0"/>
                </a:moveTo>
                <a:lnTo>
                  <a:pt x="0" y="0"/>
                </a:lnTo>
                <a:lnTo>
                  <a:pt x="86" y="151"/>
                </a:lnTo>
                <a:lnTo>
                  <a:pt x="171" y="299"/>
                </a:lnTo>
                <a:lnTo>
                  <a:pt x="259" y="151"/>
                </a:lnTo>
                <a:lnTo>
                  <a:pt x="344" y="0"/>
                </a:lnTo>
                <a:lnTo>
                  <a:pt x="171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0" y="0"/>
            <a:ext cx="916719" cy="1602914"/>
          </a:xfrm>
          <a:custGeom>
            <a:avLst/>
            <a:gdLst>
              <a:gd name="T0" fmla="*/ 0 w 171"/>
              <a:gd name="T1" fmla="*/ 0 h 299"/>
              <a:gd name="T2" fmla="*/ 0 w 171"/>
              <a:gd name="T3" fmla="*/ 299 h 299"/>
              <a:gd name="T4" fmla="*/ 86 w 171"/>
              <a:gd name="T5" fmla="*/ 151 h 299"/>
              <a:gd name="T6" fmla="*/ 171 w 171"/>
              <a:gd name="T7" fmla="*/ 0 h 299"/>
              <a:gd name="T8" fmla="*/ 0 w 171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99">
                <a:moveTo>
                  <a:pt x="0" y="0"/>
                </a:moveTo>
                <a:lnTo>
                  <a:pt x="0" y="299"/>
                </a:lnTo>
                <a:lnTo>
                  <a:pt x="86" y="151"/>
                </a:lnTo>
                <a:lnTo>
                  <a:pt x="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401693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5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98567" y="1785189"/>
            <a:ext cx="621867" cy="541451"/>
          </a:xfrm>
          <a:custGeom>
            <a:avLst/>
            <a:gdLst>
              <a:gd name="T0" fmla="*/ 59 w 116"/>
              <a:gd name="T1" fmla="*/ 0 h 101"/>
              <a:gd name="T2" fmla="*/ 0 w 116"/>
              <a:gd name="T3" fmla="*/ 0 h 101"/>
              <a:gd name="T4" fmla="*/ 28 w 116"/>
              <a:gd name="T5" fmla="*/ 50 h 101"/>
              <a:gd name="T6" fmla="*/ 59 w 116"/>
              <a:gd name="T7" fmla="*/ 101 h 101"/>
              <a:gd name="T8" fmla="*/ 88 w 116"/>
              <a:gd name="T9" fmla="*/ 50 h 101"/>
              <a:gd name="T10" fmla="*/ 116 w 116"/>
              <a:gd name="T11" fmla="*/ 0 h 101"/>
              <a:gd name="T12" fmla="*/ 59 w 116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1">
                <a:moveTo>
                  <a:pt x="59" y="0"/>
                </a:moveTo>
                <a:lnTo>
                  <a:pt x="0" y="0"/>
                </a:lnTo>
                <a:lnTo>
                  <a:pt x="28" y="50"/>
                </a:lnTo>
                <a:lnTo>
                  <a:pt x="59" y="101"/>
                </a:lnTo>
                <a:lnTo>
                  <a:pt x="88" y="50"/>
                </a:lnTo>
                <a:lnTo>
                  <a:pt x="116" y="0"/>
                </a:lnTo>
                <a:lnTo>
                  <a:pt x="5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147237" y="0"/>
            <a:ext cx="305574" cy="268046"/>
          </a:xfrm>
          <a:custGeom>
            <a:avLst/>
            <a:gdLst>
              <a:gd name="T0" fmla="*/ 28 w 57"/>
              <a:gd name="T1" fmla="*/ 0 h 50"/>
              <a:gd name="T2" fmla="*/ 0 w 57"/>
              <a:gd name="T3" fmla="*/ 0 h 50"/>
              <a:gd name="T4" fmla="*/ 14 w 57"/>
              <a:gd name="T5" fmla="*/ 24 h 50"/>
              <a:gd name="T6" fmla="*/ 28 w 57"/>
              <a:gd name="T7" fmla="*/ 50 h 50"/>
              <a:gd name="T8" fmla="*/ 42 w 57"/>
              <a:gd name="T9" fmla="*/ 24 h 50"/>
              <a:gd name="T10" fmla="*/ 57 w 57"/>
              <a:gd name="T11" fmla="*/ 0 h 50"/>
              <a:gd name="T12" fmla="*/ 28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0"/>
                </a:moveTo>
                <a:lnTo>
                  <a:pt x="0" y="0"/>
                </a:lnTo>
                <a:lnTo>
                  <a:pt x="14" y="24"/>
                </a:lnTo>
                <a:lnTo>
                  <a:pt x="28" y="50"/>
                </a:lnTo>
                <a:lnTo>
                  <a:pt x="42" y="24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037150" y="637951"/>
            <a:ext cx="1763745" cy="1560027"/>
          </a:xfrm>
          <a:custGeom>
            <a:avLst/>
            <a:gdLst>
              <a:gd name="T0" fmla="*/ 83 w 329"/>
              <a:gd name="T1" fmla="*/ 144 h 291"/>
              <a:gd name="T2" fmla="*/ 0 w 329"/>
              <a:gd name="T3" fmla="*/ 291 h 291"/>
              <a:gd name="T4" fmla="*/ 166 w 329"/>
              <a:gd name="T5" fmla="*/ 288 h 291"/>
              <a:gd name="T6" fmla="*/ 329 w 329"/>
              <a:gd name="T7" fmla="*/ 288 h 291"/>
              <a:gd name="T8" fmla="*/ 246 w 329"/>
              <a:gd name="T9" fmla="*/ 144 h 291"/>
              <a:gd name="T10" fmla="*/ 163 w 329"/>
              <a:gd name="T11" fmla="*/ 0 h 291"/>
              <a:gd name="T12" fmla="*/ 83 w 329"/>
              <a:gd name="T13" fmla="*/ 14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91">
                <a:moveTo>
                  <a:pt x="83" y="144"/>
                </a:moveTo>
                <a:lnTo>
                  <a:pt x="0" y="291"/>
                </a:lnTo>
                <a:lnTo>
                  <a:pt x="166" y="288"/>
                </a:lnTo>
                <a:lnTo>
                  <a:pt x="329" y="288"/>
                </a:lnTo>
                <a:lnTo>
                  <a:pt x="246" y="144"/>
                </a:lnTo>
                <a:lnTo>
                  <a:pt x="163" y="0"/>
                </a:lnTo>
                <a:lnTo>
                  <a:pt x="83" y="144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1735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4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168681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20309" y="2641600"/>
            <a:ext cx="541455" cy="471761"/>
          </a:xfrm>
          <a:custGeom>
            <a:avLst/>
            <a:gdLst>
              <a:gd name="T0" fmla="*/ 26 w 101"/>
              <a:gd name="T1" fmla="*/ 43 h 88"/>
              <a:gd name="T2" fmla="*/ 0 w 101"/>
              <a:gd name="T3" fmla="*/ 88 h 88"/>
              <a:gd name="T4" fmla="*/ 52 w 101"/>
              <a:gd name="T5" fmla="*/ 86 h 88"/>
              <a:gd name="T6" fmla="*/ 101 w 101"/>
              <a:gd name="T7" fmla="*/ 86 h 88"/>
              <a:gd name="T8" fmla="*/ 75 w 101"/>
              <a:gd name="T9" fmla="*/ 43 h 88"/>
              <a:gd name="T10" fmla="*/ 52 w 101"/>
              <a:gd name="T11" fmla="*/ 0 h 88"/>
              <a:gd name="T12" fmla="*/ 26 w 101"/>
              <a:gd name="T13" fmla="*/ 4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88">
                <a:moveTo>
                  <a:pt x="26" y="43"/>
                </a:moveTo>
                <a:lnTo>
                  <a:pt x="0" y="88"/>
                </a:lnTo>
                <a:lnTo>
                  <a:pt x="52" y="86"/>
                </a:lnTo>
                <a:lnTo>
                  <a:pt x="101" y="86"/>
                </a:lnTo>
                <a:lnTo>
                  <a:pt x="75" y="43"/>
                </a:lnTo>
                <a:lnTo>
                  <a:pt x="52" y="0"/>
                </a:lnTo>
                <a:lnTo>
                  <a:pt x="26" y="43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178432" y="1309245"/>
            <a:ext cx="4977100" cy="457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47747" y="1551449"/>
            <a:ext cx="6575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高職學生的升學管道有兩個需要用到備審資料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178432" y="2740894"/>
            <a:ext cx="4977100" cy="457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0" name="组合 66"/>
          <p:cNvGrpSpPr/>
          <p:nvPr/>
        </p:nvGrpSpPr>
        <p:grpSpPr>
          <a:xfrm>
            <a:off x="412787" y="3065126"/>
            <a:ext cx="676180" cy="676180"/>
            <a:chOff x="1218882" y="1600676"/>
            <a:chExt cx="406294" cy="406294"/>
          </a:xfrm>
        </p:grpSpPr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316153" y="1702250"/>
              <a:ext cx="222334" cy="2137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3" y="50"/>
                </a:cxn>
                <a:cxn ang="0">
                  <a:pos x="0" y="110"/>
                </a:cxn>
                <a:cxn ang="0">
                  <a:pos x="39" y="149"/>
                </a:cxn>
                <a:cxn ang="0">
                  <a:pos x="102" y="85"/>
                </a:cxn>
                <a:cxn ang="0">
                  <a:pos x="155" y="138"/>
                </a:cxn>
                <a:cxn ang="0">
                  <a:pos x="155" y="0"/>
                </a:cxn>
                <a:cxn ang="0">
                  <a:pos x="17" y="0"/>
                </a:cxn>
              </a:cxnLst>
              <a:rect l="0" t="0" r="r" b="b"/>
              <a:pathLst>
                <a:path w="155" h="149">
                  <a:moveTo>
                    <a:pt x="17" y="0"/>
                  </a:moveTo>
                  <a:lnTo>
                    <a:pt x="63" y="50"/>
                  </a:lnTo>
                  <a:lnTo>
                    <a:pt x="0" y="110"/>
                  </a:lnTo>
                  <a:lnTo>
                    <a:pt x="39" y="149"/>
                  </a:lnTo>
                  <a:lnTo>
                    <a:pt x="102" y="85"/>
                  </a:lnTo>
                  <a:lnTo>
                    <a:pt x="155" y="138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841C"/>
            </a:solidFill>
            <a:ln w="9525">
              <a:solidFill>
                <a:srgbClr val="F5841C"/>
              </a:solidFill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20456" y="1702250"/>
              <a:ext cx="213727" cy="21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3"/>
            <p:cNvSpPr/>
            <p:nvPr/>
          </p:nvSpPr>
          <p:spPr>
            <a:xfrm>
              <a:off x="1218882" y="1600676"/>
              <a:ext cx="406294" cy="406294"/>
            </a:xfrm>
            <a:prstGeom prst="ellipse">
              <a:avLst/>
            </a:prstGeom>
            <a:noFill/>
            <a:ln>
              <a:solidFill>
                <a:srgbClr val="F58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组合 74"/>
          <p:cNvGrpSpPr/>
          <p:nvPr/>
        </p:nvGrpSpPr>
        <p:grpSpPr>
          <a:xfrm>
            <a:off x="412787" y="3858416"/>
            <a:ext cx="676180" cy="676180"/>
            <a:chOff x="1218882" y="1600676"/>
            <a:chExt cx="406294" cy="406294"/>
          </a:xfrm>
        </p:grpSpPr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1316153" y="1702250"/>
              <a:ext cx="222334" cy="2137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3" y="50"/>
                </a:cxn>
                <a:cxn ang="0">
                  <a:pos x="0" y="110"/>
                </a:cxn>
                <a:cxn ang="0">
                  <a:pos x="39" y="149"/>
                </a:cxn>
                <a:cxn ang="0">
                  <a:pos x="102" y="85"/>
                </a:cxn>
                <a:cxn ang="0">
                  <a:pos x="155" y="138"/>
                </a:cxn>
                <a:cxn ang="0">
                  <a:pos x="155" y="0"/>
                </a:cxn>
                <a:cxn ang="0">
                  <a:pos x="17" y="0"/>
                </a:cxn>
              </a:cxnLst>
              <a:rect l="0" t="0" r="r" b="b"/>
              <a:pathLst>
                <a:path w="155" h="149">
                  <a:moveTo>
                    <a:pt x="17" y="0"/>
                  </a:moveTo>
                  <a:lnTo>
                    <a:pt x="63" y="50"/>
                  </a:lnTo>
                  <a:lnTo>
                    <a:pt x="0" y="110"/>
                  </a:lnTo>
                  <a:lnTo>
                    <a:pt x="39" y="149"/>
                  </a:lnTo>
                  <a:lnTo>
                    <a:pt x="102" y="85"/>
                  </a:lnTo>
                  <a:lnTo>
                    <a:pt x="155" y="138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0BF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20456" y="1702250"/>
              <a:ext cx="213727" cy="21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13"/>
            <p:cNvSpPr/>
            <p:nvPr/>
          </p:nvSpPr>
          <p:spPr>
            <a:xfrm>
              <a:off x="1218882" y="1600676"/>
              <a:ext cx="406294" cy="406294"/>
            </a:xfrm>
            <a:prstGeom prst="ellipse">
              <a:avLst/>
            </a:prstGeom>
            <a:noFill/>
            <a:ln>
              <a:solidFill>
                <a:srgbClr val="A0B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0" y="233411"/>
            <a:ext cx="283982" cy="96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2"/>
          <p:cNvSpPr txBox="1"/>
          <p:nvPr/>
        </p:nvSpPr>
        <p:spPr>
          <a:xfrm>
            <a:off x="425844" y="299004"/>
            <a:ext cx="1017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不要忘了還有技優甄審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78432" y="3065126"/>
            <a:ext cx="64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甄選入學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統測成績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89085" y="3858416"/>
            <a:ext cx="6850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技優甄審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乙級證照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：名額有限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不是各系都有</a:t>
            </a:r>
            <a:endParaRPr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89085" y="5205704"/>
            <a:ext cx="4638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i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面試之前記得把備審資料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b="1" i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拿出來看一下</a:t>
            </a:r>
            <a:r>
              <a:rPr lang="en-US" altLang="zh-TW" sz="2400" b="1" i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i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備審資料通常也是口試教授詢問學生問題的來源</a:t>
            </a:r>
            <a:r>
              <a:rPr lang="en-US" altLang="zh-TW" sz="2400" b="1" i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9" y="1195594"/>
            <a:ext cx="3656547" cy="51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12192000" cy="6858000"/>
          </a:xfrm>
        </p:spPr>
      </p:pic>
      <p:sp>
        <p:nvSpPr>
          <p:cNvPr id="5" name="標題 1">
            <a:extLst/>
          </p:cNvPr>
          <p:cNvSpPr txBox="1">
            <a:spLocks/>
          </p:cNvSpPr>
          <p:nvPr/>
        </p:nvSpPr>
        <p:spPr>
          <a:xfrm>
            <a:off x="247291" y="67603"/>
            <a:ext cx="1357223" cy="98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6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C36705-FD9F-4F04-AE99-892F4AA2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88" y="870038"/>
            <a:ext cx="8940800" cy="54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F60C938-6F5A-432D-B2E9-590542D37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29" y="2537603"/>
            <a:ext cx="1244255" cy="406400"/>
          </a:xfrm>
          <a:prstGeom prst="rect">
            <a:avLst/>
          </a:prstGeom>
        </p:spPr>
      </p:pic>
      <p:sp>
        <p:nvSpPr>
          <p:cNvPr id="16" name="矩形圖說文字 20">
            <a:extLst>
              <a:ext uri="{FF2B5EF4-FFF2-40B4-BE49-F238E27FC236}">
                <a16:creationId xmlns:a16="http://schemas.microsoft.com/office/drawing/2014/main" id="{8A640E6D-391E-43B3-88EE-D3B0F64D3464}"/>
              </a:ext>
            </a:extLst>
          </p:cNvPr>
          <p:cNvSpPr/>
          <p:nvPr/>
        </p:nvSpPr>
        <p:spPr>
          <a:xfrm>
            <a:off x="8706838" y="3187870"/>
            <a:ext cx="3237043" cy="1524000"/>
          </a:xfrm>
          <a:prstGeom prst="wedgeRectCallout">
            <a:avLst>
              <a:gd name="adj1" fmla="val -48401"/>
              <a:gd name="adj2" fmla="val -18891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867" b="1" dirty="0" smtClean="0">
                <a:solidFill>
                  <a:srgbClr val="C00000"/>
                </a:solidFill>
              </a:rPr>
              <a:t>交通</a:t>
            </a:r>
            <a:endParaRPr lang="en-US" altLang="zh-TW" sz="1867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333" b="1" dirty="0" smtClean="0">
                <a:solidFill>
                  <a:schemeClr val="bg1"/>
                </a:solidFill>
              </a:rPr>
              <a:t>臨近中山高速公路、</a:t>
            </a:r>
            <a:r>
              <a:rPr kumimoji="1" lang="en-US" altLang="zh-TW" sz="1333" b="1" dirty="0" smtClean="0">
                <a:solidFill>
                  <a:schemeClr val="bg1"/>
                </a:solidFill>
              </a:rPr>
              <a:t>74</a:t>
            </a:r>
            <a:r>
              <a:rPr kumimoji="1" lang="zh-TW" altLang="en-US" sz="1333" b="1" dirty="0" smtClean="0">
                <a:solidFill>
                  <a:schemeClr val="bg1"/>
                </a:solidFill>
              </a:rPr>
              <a:t>快速道路、高鐵接駁直達、朝馬轉運站、</a:t>
            </a:r>
            <a:r>
              <a:rPr kumimoji="1" lang="en-US" altLang="zh-TW" sz="1333" b="1" dirty="0" smtClean="0">
                <a:solidFill>
                  <a:schemeClr val="bg1"/>
                </a:solidFill>
              </a:rPr>
              <a:t>20</a:t>
            </a:r>
            <a:r>
              <a:rPr kumimoji="1" lang="zh-TW" altLang="en-US" sz="1333" b="1" dirty="0" smtClean="0">
                <a:solidFill>
                  <a:schemeClr val="bg1"/>
                </a:solidFill>
              </a:rPr>
              <a:t>條公車路線行經僑光</a:t>
            </a:r>
            <a:endParaRPr kumimoji="1" lang="zh-TW" altLang="en-US" sz="1333" b="1" dirty="0">
              <a:solidFill>
                <a:schemeClr val="bg1"/>
              </a:solidFill>
            </a:endParaRPr>
          </a:p>
        </p:txBody>
      </p:sp>
      <p:sp>
        <p:nvSpPr>
          <p:cNvPr id="18" name="矩形圖說文字 20">
            <a:extLst>
              <a:ext uri="{FF2B5EF4-FFF2-40B4-BE49-F238E27FC236}">
                <a16:creationId xmlns:a16="http://schemas.microsoft.com/office/drawing/2014/main" id="{36101E58-99FC-42B0-856B-B5D690BC1144}"/>
              </a:ext>
            </a:extLst>
          </p:cNvPr>
          <p:cNvSpPr/>
          <p:nvPr/>
        </p:nvSpPr>
        <p:spPr>
          <a:xfrm>
            <a:off x="293208" y="4307030"/>
            <a:ext cx="3237043" cy="1340541"/>
          </a:xfrm>
          <a:prstGeom prst="wedgeRectCallout">
            <a:avLst>
              <a:gd name="adj1" fmla="val 47381"/>
              <a:gd name="adj2" fmla="val -23451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867" b="1" dirty="0">
                <a:solidFill>
                  <a:srgbClr val="C00000"/>
                </a:solidFill>
              </a:rPr>
              <a:t>生活</a:t>
            </a:r>
            <a:r>
              <a:rPr lang="zh-TW" altLang="en-US" sz="1867" b="1" dirty="0" smtClean="0">
                <a:solidFill>
                  <a:srgbClr val="C00000"/>
                </a:solidFill>
              </a:rPr>
              <a:t>機能 </a:t>
            </a:r>
            <a:endParaRPr lang="zh-TW" altLang="en-US" sz="1867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333" b="1" dirty="0">
                <a:solidFill>
                  <a:schemeClr val="bg1"/>
                </a:solidFill>
              </a:rPr>
              <a:t>近逢甲商圈、東海商圈新光大遠百商圈</a:t>
            </a:r>
          </a:p>
        </p:txBody>
      </p:sp>
      <p:sp>
        <p:nvSpPr>
          <p:cNvPr id="19" name="矩形圖說文字 20">
            <a:extLst>
              <a:ext uri="{FF2B5EF4-FFF2-40B4-BE49-F238E27FC236}">
                <a16:creationId xmlns:a16="http://schemas.microsoft.com/office/drawing/2014/main" id="{95FEC138-17C0-412D-97A0-EA77D9C1CC82}"/>
              </a:ext>
            </a:extLst>
          </p:cNvPr>
          <p:cNvSpPr/>
          <p:nvPr/>
        </p:nvSpPr>
        <p:spPr>
          <a:xfrm>
            <a:off x="233689" y="1664133"/>
            <a:ext cx="3251200" cy="1340541"/>
          </a:xfrm>
          <a:prstGeom prst="wedgeRectCallout">
            <a:avLst>
              <a:gd name="adj1" fmla="val 49969"/>
              <a:gd name="adj2" fmla="val 24950"/>
            </a:avLst>
          </a:prstGeom>
          <a:solidFill>
            <a:schemeClr val="accent6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867" b="1" dirty="0">
                <a:solidFill>
                  <a:srgbClr val="C00000"/>
                </a:solidFill>
              </a:rPr>
              <a:t>就業</a:t>
            </a:r>
            <a:r>
              <a:rPr lang="zh-TW" altLang="en-US" sz="1867" b="1" dirty="0" smtClean="0">
                <a:solidFill>
                  <a:srgbClr val="C00000"/>
                </a:solidFill>
              </a:rPr>
              <a:t>機會 </a:t>
            </a:r>
            <a:endParaRPr lang="zh-TW" altLang="en-US" sz="1867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333" b="1" dirty="0">
                <a:solidFill>
                  <a:schemeClr val="bg1"/>
                </a:solidFill>
              </a:rPr>
              <a:t>近台中工業區、台中科學園區</a:t>
            </a:r>
          </a:p>
          <a:p>
            <a:pPr>
              <a:lnSpc>
                <a:spcPct val="150000"/>
              </a:lnSpc>
            </a:pPr>
            <a:r>
              <a:rPr kumimoji="1" lang="zh-TW" altLang="en-US" sz="1333" b="1" dirty="0">
                <a:solidFill>
                  <a:schemeClr val="bg1"/>
                </a:solidFill>
              </a:rPr>
              <a:t>水湳經貿園區、台中加工出口區</a:t>
            </a: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4D691EDB-54EF-4198-AEFA-B8D75A7E4483}"/>
              </a:ext>
            </a:extLst>
          </p:cNvPr>
          <p:cNvSpPr txBox="1">
            <a:spLocks/>
          </p:cNvSpPr>
          <p:nvPr/>
        </p:nvSpPr>
        <p:spPr>
          <a:xfrm>
            <a:off x="1621766" y="139871"/>
            <a:ext cx="9356784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溫馨小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提醒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2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： 瞭解學校的優缺點</a:t>
            </a:r>
            <a:endParaRPr lang="en-US" altLang="zh-TW" sz="40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4F4BC345-BDB2-4819-8CB4-5D4A2014E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6988" y="2961666"/>
            <a:ext cx="406400" cy="406400"/>
          </a:xfrm>
          <a:prstGeom prst="rect">
            <a:avLst/>
          </a:prstGeom>
        </p:spPr>
      </p:pic>
      <p:sp>
        <p:nvSpPr>
          <p:cNvPr id="31" name="語音泡泡: 矩形 30">
            <a:extLst>
              <a:ext uri="{FF2B5EF4-FFF2-40B4-BE49-F238E27FC236}">
                <a16:creationId xmlns:a16="http://schemas.microsoft.com/office/drawing/2014/main" id="{37C06905-BA4B-49E8-AA7E-40258D9DE9E7}"/>
              </a:ext>
            </a:extLst>
          </p:cNvPr>
          <p:cNvSpPr/>
          <p:nvPr/>
        </p:nvSpPr>
        <p:spPr>
          <a:xfrm>
            <a:off x="5722188" y="2053731"/>
            <a:ext cx="1143987" cy="280673"/>
          </a:xfrm>
          <a:prstGeom prst="wedgeRectCallout">
            <a:avLst>
              <a:gd name="adj1" fmla="val 67662"/>
              <a:gd name="adj2" fmla="val 407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中山高速公路</a:t>
            </a:r>
          </a:p>
        </p:txBody>
      </p: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id="{3F93AFAB-FBBD-4A4E-8BB0-3B433493C342}"/>
              </a:ext>
            </a:extLst>
          </p:cNvPr>
          <p:cNvSpPr/>
          <p:nvPr/>
        </p:nvSpPr>
        <p:spPr>
          <a:xfrm>
            <a:off x="7626201" y="2155331"/>
            <a:ext cx="1143987" cy="280673"/>
          </a:xfrm>
          <a:prstGeom prst="wedgeRectCallout">
            <a:avLst>
              <a:gd name="adj1" fmla="val -38913"/>
              <a:gd name="adj2" fmla="val 9552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67" dirty="0">
                <a:solidFill>
                  <a:schemeClr val="bg1"/>
                </a:solidFill>
              </a:rPr>
              <a:t>74</a:t>
            </a:r>
            <a:r>
              <a:rPr lang="zh-TW" altLang="en-US" sz="1067" dirty="0">
                <a:solidFill>
                  <a:schemeClr val="bg1"/>
                </a:solidFill>
              </a:rPr>
              <a:t>快速道路</a:t>
            </a:r>
          </a:p>
        </p:txBody>
      </p:sp>
      <p:sp>
        <p:nvSpPr>
          <p:cNvPr id="35" name="語音泡泡: 矩形 34">
            <a:extLst>
              <a:ext uri="{FF2B5EF4-FFF2-40B4-BE49-F238E27FC236}">
                <a16:creationId xmlns:a16="http://schemas.microsoft.com/office/drawing/2014/main" id="{68CD71E7-B9D4-4809-BFAC-E76629D39508}"/>
              </a:ext>
            </a:extLst>
          </p:cNvPr>
          <p:cNvSpPr/>
          <p:nvPr/>
        </p:nvSpPr>
        <p:spPr>
          <a:xfrm>
            <a:off x="5315789" y="3984131"/>
            <a:ext cx="952649" cy="280673"/>
          </a:xfrm>
          <a:prstGeom prst="wedgeRectCallout">
            <a:avLst>
              <a:gd name="adj1" fmla="val 37380"/>
              <a:gd name="adj2" fmla="val -1125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朝馬轉運站</a:t>
            </a:r>
          </a:p>
        </p:txBody>
      </p:sp>
      <p:sp>
        <p:nvSpPr>
          <p:cNvPr id="37" name="語音泡泡: 矩形 36">
            <a:extLst>
              <a:ext uri="{FF2B5EF4-FFF2-40B4-BE49-F238E27FC236}">
                <a16:creationId xmlns:a16="http://schemas.microsoft.com/office/drawing/2014/main" id="{2001DB0F-C9FD-4014-B12E-F20314DA448E}"/>
              </a:ext>
            </a:extLst>
          </p:cNvPr>
          <p:cNvSpPr/>
          <p:nvPr/>
        </p:nvSpPr>
        <p:spPr>
          <a:xfrm>
            <a:off x="4667940" y="5812931"/>
            <a:ext cx="952649" cy="280673"/>
          </a:xfrm>
          <a:prstGeom prst="wedgeRectCallout">
            <a:avLst>
              <a:gd name="adj1" fmla="val 30928"/>
              <a:gd name="adj2" fmla="val 10282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高鐵</a:t>
            </a:r>
          </a:p>
        </p:txBody>
      </p:sp>
      <p:sp>
        <p:nvSpPr>
          <p:cNvPr id="38" name="語音泡泡: 矩形 37">
            <a:extLst>
              <a:ext uri="{FF2B5EF4-FFF2-40B4-BE49-F238E27FC236}">
                <a16:creationId xmlns:a16="http://schemas.microsoft.com/office/drawing/2014/main" id="{C254DD59-A504-4D5E-B9C1-26E1EACAEBA5}"/>
              </a:ext>
            </a:extLst>
          </p:cNvPr>
          <p:cNvSpPr/>
          <p:nvPr/>
        </p:nvSpPr>
        <p:spPr>
          <a:xfrm>
            <a:off x="6636589" y="3780931"/>
            <a:ext cx="1244255" cy="280673"/>
          </a:xfrm>
          <a:prstGeom prst="wedgeRectCallout">
            <a:avLst>
              <a:gd name="adj1" fmla="val -65102"/>
              <a:gd name="adj2" fmla="val 61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新光大遠百商圈</a:t>
            </a:r>
          </a:p>
        </p:txBody>
      </p:sp>
      <p:sp>
        <p:nvSpPr>
          <p:cNvPr id="39" name="語音泡泡: 矩形 38">
            <a:extLst>
              <a:ext uri="{FF2B5EF4-FFF2-40B4-BE49-F238E27FC236}">
                <a16:creationId xmlns:a16="http://schemas.microsoft.com/office/drawing/2014/main" id="{18D1DE79-68F1-412A-A36B-8D497F08AB28}"/>
              </a:ext>
            </a:extLst>
          </p:cNvPr>
          <p:cNvSpPr/>
          <p:nvPr/>
        </p:nvSpPr>
        <p:spPr>
          <a:xfrm>
            <a:off x="6738189" y="3272931"/>
            <a:ext cx="814900" cy="280673"/>
          </a:xfrm>
          <a:prstGeom prst="wedgeRectCallout">
            <a:avLst>
              <a:gd name="adj1" fmla="val -65102"/>
              <a:gd name="adj2" fmla="val 61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逢甲商圈</a:t>
            </a:r>
          </a:p>
        </p:txBody>
      </p:sp>
      <p:sp>
        <p:nvSpPr>
          <p:cNvPr id="40" name="語音泡泡: 矩形 39">
            <a:extLst>
              <a:ext uri="{FF2B5EF4-FFF2-40B4-BE49-F238E27FC236}">
                <a16:creationId xmlns:a16="http://schemas.microsoft.com/office/drawing/2014/main" id="{6CB8575F-7E53-4C3A-8FBB-25B9AF26B3B0}"/>
              </a:ext>
            </a:extLst>
          </p:cNvPr>
          <p:cNvSpPr/>
          <p:nvPr/>
        </p:nvSpPr>
        <p:spPr>
          <a:xfrm>
            <a:off x="3484889" y="3476131"/>
            <a:ext cx="814900" cy="280673"/>
          </a:xfrm>
          <a:prstGeom prst="wedgeRectCallout">
            <a:avLst>
              <a:gd name="adj1" fmla="val 70682"/>
              <a:gd name="adj2" fmla="val -66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東海商圈</a:t>
            </a:r>
          </a:p>
        </p:txBody>
      </p:sp>
      <p:sp>
        <p:nvSpPr>
          <p:cNvPr id="41" name="語音泡泡: 矩形 40">
            <a:extLst>
              <a:ext uri="{FF2B5EF4-FFF2-40B4-BE49-F238E27FC236}">
                <a16:creationId xmlns:a16="http://schemas.microsoft.com/office/drawing/2014/main" id="{BE9157B6-CFB7-4EDA-8F0A-39EEC0FA7143}"/>
              </a:ext>
            </a:extLst>
          </p:cNvPr>
          <p:cNvSpPr/>
          <p:nvPr/>
        </p:nvSpPr>
        <p:spPr>
          <a:xfrm>
            <a:off x="4117166" y="3882531"/>
            <a:ext cx="995423" cy="280673"/>
          </a:xfrm>
          <a:prstGeom prst="wedgeRectCallout">
            <a:avLst>
              <a:gd name="adj1" fmla="val 37746"/>
              <a:gd name="adj2" fmla="val -906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台中工業區</a:t>
            </a:r>
          </a:p>
        </p:txBody>
      </p:sp>
      <p:sp>
        <p:nvSpPr>
          <p:cNvPr id="42" name="語音泡泡: 矩形 41">
            <a:extLst>
              <a:ext uri="{FF2B5EF4-FFF2-40B4-BE49-F238E27FC236}">
                <a16:creationId xmlns:a16="http://schemas.microsoft.com/office/drawing/2014/main" id="{1549D067-C253-43EB-B4A9-4EE3D468F929}"/>
              </a:ext>
            </a:extLst>
          </p:cNvPr>
          <p:cNvSpPr/>
          <p:nvPr/>
        </p:nvSpPr>
        <p:spPr>
          <a:xfrm>
            <a:off x="6941388" y="2764931"/>
            <a:ext cx="1143987" cy="280673"/>
          </a:xfrm>
          <a:prstGeom prst="wedgeRectCallout">
            <a:avLst>
              <a:gd name="adj1" fmla="val -74135"/>
              <a:gd name="adj2" fmla="val 736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水湳經貿園區</a:t>
            </a:r>
          </a:p>
        </p:txBody>
      </p:sp>
      <p:sp>
        <p:nvSpPr>
          <p:cNvPr id="43" name="語音泡泡: 矩形 42">
            <a:extLst>
              <a:ext uri="{FF2B5EF4-FFF2-40B4-BE49-F238E27FC236}">
                <a16:creationId xmlns:a16="http://schemas.microsoft.com/office/drawing/2014/main" id="{717AE653-57E5-43B0-A2EE-2D25284457CF}"/>
              </a:ext>
            </a:extLst>
          </p:cNvPr>
          <p:cNvSpPr/>
          <p:nvPr/>
        </p:nvSpPr>
        <p:spPr>
          <a:xfrm>
            <a:off x="3994988" y="2155331"/>
            <a:ext cx="1139797" cy="280673"/>
          </a:xfrm>
          <a:prstGeom prst="wedgeRectCallout">
            <a:avLst>
              <a:gd name="adj1" fmla="val 34261"/>
              <a:gd name="adj2" fmla="val 1121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台中科學園區</a:t>
            </a:r>
          </a:p>
        </p:txBody>
      </p:sp>
      <p:sp>
        <p:nvSpPr>
          <p:cNvPr id="44" name="語音泡泡: 矩形 43">
            <a:extLst>
              <a:ext uri="{FF2B5EF4-FFF2-40B4-BE49-F238E27FC236}">
                <a16:creationId xmlns:a16="http://schemas.microsoft.com/office/drawing/2014/main" id="{F5929697-959C-4A39-978A-E01EF62CB920}"/>
              </a:ext>
            </a:extLst>
          </p:cNvPr>
          <p:cNvSpPr/>
          <p:nvPr/>
        </p:nvSpPr>
        <p:spPr>
          <a:xfrm>
            <a:off x="8043172" y="1647331"/>
            <a:ext cx="1244256" cy="280673"/>
          </a:xfrm>
          <a:prstGeom prst="wedgeRectCallout">
            <a:avLst>
              <a:gd name="adj1" fmla="val 33629"/>
              <a:gd name="adj2" fmla="val 80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67" dirty="0">
                <a:solidFill>
                  <a:schemeClr val="bg1"/>
                </a:solidFill>
              </a:rPr>
              <a:t>台中加工出口區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33411"/>
            <a:ext cx="283982" cy="962183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5800" y="482042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在開始之前 </a:t>
            </a:r>
            <a:endParaRPr lang="zh-TW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3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406303" y="0"/>
            <a:ext cx="1216931" cy="1050741"/>
          </a:xfrm>
          <a:custGeom>
            <a:avLst/>
            <a:gdLst>
              <a:gd name="T0" fmla="*/ 114 w 227"/>
              <a:gd name="T1" fmla="*/ 0 h 196"/>
              <a:gd name="T2" fmla="*/ 0 w 227"/>
              <a:gd name="T3" fmla="*/ 0 h 196"/>
              <a:gd name="T4" fmla="*/ 57 w 227"/>
              <a:gd name="T5" fmla="*/ 98 h 196"/>
              <a:gd name="T6" fmla="*/ 114 w 227"/>
              <a:gd name="T7" fmla="*/ 196 h 196"/>
              <a:gd name="T8" fmla="*/ 171 w 227"/>
              <a:gd name="T9" fmla="*/ 98 h 196"/>
              <a:gd name="T10" fmla="*/ 227 w 227"/>
              <a:gd name="T11" fmla="*/ 0 h 196"/>
              <a:gd name="T12" fmla="*/ 114 w 227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96">
                <a:moveTo>
                  <a:pt x="114" y="0"/>
                </a:moveTo>
                <a:lnTo>
                  <a:pt x="0" y="0"/>
                </a:lnTo>
                <a:lnTo>
                  <a:pt x="57" y="98"/>
                </a:lnTo>
                <a:lnTo>
                  <a:pt x="114" y="196"/>
                </a:lnTo>
                <a:lnTo>
                  <a:pt x="171" y="98"/>
                </a:lnTo>
                <a:lnTo>
                  <a:pt x="227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140373" y="0"/>
            <a:ext cx="734448" cy="637948"/>
          </a:xfrm>
          <a:custGeom>
            <a:avLst/>
            <a:gdLst>
              <a:gd name="T0" fmla="*/ 68 w 137"/>
              <a:gd name="T1" fmla="*/ 0 h 119"/>
              <a:gd name="T2" fmla="*/ 0 w 137"/>
              <a:gd name="T3" fmla="*/ 0 h 119"/>
              <a:gd name="T4" fmla="*/ 35 w 137"/>
              <a:gd name="T5" fmla="*/ 59 h 119"/>
              <a:gd name="T6" fmla="*/ 68 w 137"/>
              <a:gd name="T7" fmla="*/ 119 h 119"/>
              <a:gd name="T8" fmla="*/ 101 w 137"/>
              <a:gd name="T9" fmla="*/ 59 h 119"/>
              <a:gd name="T10" fmla="*/ 137 w 137"/>
              <a:gd name="T11" fmla="*/ 0 h 119"/>
              <a:gd name="T12" fmla="*/ 68 w 137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0"/>
                </a:moveTo>
                <a:lnTo>
                  <a:pt x="0" y="0"/>
                </a:lnTo>
                <a:lnTo>
                  <a:pt x="35" y="59"/>
                </a:lnTo>
                <a:lnTo>
                  <a:pt x="68" y="119"/>
                </a:lnTo>
                <a:lnTo>
                  <a:pt x="101" y="59"/>
                </a:lnTo>
                <a:lnTo>
                  <a:pt x="137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7190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6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6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26092" y="2641600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4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920574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4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645052" y="471761"/>
            <a:ext cx="316296" cy="273405"/>
          </a:xfrm>
          <a:custGeom>
            <a:avLst/>
            <a:gdLst>
              <a:gd name="T0" fmla="*/ 31 w 59"/>
              <a:gd name="T1" fmla="*/ 0 h 51"/>
              <a:gd name="T2" fmla="*/ 0 w 59"/>
              <a:gd name="T3" fmla="*/ 0 h 51"/>
              <a:gd name="T4" fmla="*/ 14 w 59"/>
              <a:gd name="T5" fmla="*/ 24 h 51"/>
              <a:gd name="T6" fmla="*/ 31 w 59"/>
              <a:gd name="T7" fmla="*/ 51 h 51"/>
              <a:gd name="T8" fmla="*/ 45 w 59"/>
              <a:gd name="T9" fmla="*/ 24 h 51"/>
              <a:gd name="T10" fmla="*/ 59 w 59"/>
              <a:gd name="T11" fmla="*/ 0 h 51"/>
              <a:gd name="T12" fmla="*/ 31 w 59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1">
                <a:moveTo>
                  <a:pt x="31" y="0"/>
                </a:moveTo>
                <a:lnTo>
                  <a:pt x="0" y="0"/>
                </a:lnTo>
                <a:lnTo>
                  <a:pt x="14" y="24"/>
                </a:lnTo>
                <a:lnTo>
                  <a:pt x="31" y="51"/>
                </a:lnTo>
                <a:lnTo>
                  <a:pt x="45" y="24"/>
                </a:lnTo>
                <a:lnTo>
                  <a:pt x="59" y="0"/>
                </a:lnTo>
                <a:lnTo>
                  <a:pt x="31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691058" y="2641600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5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682577" y="471761"/>
            <a:ext cx="954244" cy="836304"/>
          </a:xfrm>
          <a:custGeom>
            <a:avLst/>
            <a:gdLst>
              <a:gd name="T0" fmla="*/ 43 w 178"/>
              <a:gd name="T1" fmla="*/ 77 h 156"/>
              <a:gd name="T2" fmla="*/ 0 w 178"/>
              <a:gd name="T3" fmla="*/ 156 h 156"/>
              <a:gd name="T4" fmla="*/ 88 w 178"/>
              <a:gd name="T5" fmla="*/ 154 h 156"/>
              <a:gd name="T6" fmla="*/ 178 w 178"/>
              <a:gd name="T7" fmla="*/ 154 h 156"/>
              <a:gd name="T8" fmla="*/ 133 w 178"/>
              <a:gd name="T9" fmla="*/ 77 h 156"/>
              <a:gd name="T10" fmla="*/ 88 w 178"/>
              <a:gd name="T11" fmla="*/ 0 h 156"/>
              <a:gd name="T12" fmla="*/ 43 w 178"/>
              <a:gd name="T13" fmla="*/ 7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3" y="77"/>
                </a:moveTo>
                <a:lnTo>
                  <a:pt x="0" y="156"/>
                </a:lnTo>
                <a:lnTo>
                  <a:pt x="88" y="154"/>
                </a:lnTo>
                <a:lnTo>
                  <a:pt x="178" y="154"/>
                </a:lnTo>
                <a:lnTo>
                  <a:pt x="133" y="77"/>
                </a:lnTo>
                <a:lnTo>
                  <a:pt x="88" y="0"/>
                </a:lnTo>
                <a:lnTo>
                  <a:pt x="43" y="77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983416" y="2641600"/>
            <a:ext cx="428874" cy="380624"/>
          </a:xfrm>
          <a:custGeom>
            <a:avLst/>
            <a:gdLst>
              <a:gd name="T0" fmla="*/ 19 w 80"/>
              <a:gd name="T1" fmla="*/ 36 h 71"/>
              <a:gd name="T2" fmla="*/ 0 w 80"/>
              <a:gd name="T3" fmla="*/ 71 h 71"/>
              <a:gd name="T4" fmla="*/ 40 w 80"/>
              <a:gd name="T5" fmla="*/ 69 h 71"/>
              <a:gd name="T6" fmla="*/ 80 w 80"/>
              <a:gd name="T7" fmla="*/ 69 h 71"/>
              <a:gd name="T8" fmla="*/ 61 w 80"/>
              <a:gd name="T9" fmla="*/ 33 h 71"/>
              <a:gd name="T10" fmla="*/ 40 w 80"/>
              <a:gd name="T11" fmla="*/ 0 h 71"/>
              <a:gd name="T12" fmla="*/ 19 w 80"/>
              <a:gd name="T13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71">
                <a:moveTo>
                  <a:pt x="19" y="36"/>
                </a:moveTo>
                <a:lnTo>
                  <a:pt x="0" y="71"/>
                </a:lnTo>
                <a:lnTo>
                  <a:pt x="40" y="69"/>
                </a:lnTo>
                <a:lnTo>
                  <a:pt x="80" y="69"/>
                </a:lnTo>
                <a:lnTo>
                  <a:pt x="61" y="33"/>
                </a:lnTo>
                <a:lnTo>
                  <a:pt x="40" y="0"/>
                </a:lnTo>
                <a:lnTo>
                  <a:pt x="19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623231" y="48250"/>
            <a:ext cx="954244" cy="836304"/>
          </a:xfrm>
          <a:custGeom>
            <a:avLst/>
            <a:gdLst>
              <a:gd name="T0" fmla="*/ 46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6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6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6" y="79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071432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3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602917" y="1243734"/>
            <a:ext cx="739807" cy="643311"/>
          </a:xfrm>
          <a:custGeom>
            <a:avLst/>
            <a:gdLst>
              <a:gd name="T0" fmla="*/ 69 w 138"/>
              <a:gd name="T1" fmla="*/ 0 h 120"/>
              <a:gd name="T2" fmla="*/ 0 w 138"/>
              <a:gd name="T3" fmla="*/ 0 h 120"/>
              <a:gd name="T4" fmla="*/ 33 w 138"/>
              <a:gd name="T5" fmla="*/ 60 h 120"/>
              <a:gd name="T6" fmla="*/ 69 w 138"/>
              <a:gd name="T7" fmla="*/ 120 h 120"/>
              <a:gd name="T8" fmla="*/ 102 w 138"/>
              <a:gd name="T9" fmla="*/ 60 h 120"/>
              <a:gd name="T10" fmla="*/ 138 w 138"/>
              <a:gd name="T11" fmla="*/ 0 h 120"/>
              <a:gd name="T12" fmla="*/ 69 w 138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0">
                <a:moveTo>
                  <a:pt x="69" y="0"/>
                </a:moveTo>
                <a:lnTo>
                  <a:pt x="0" y="0"/>
                </a:lnTo>
                <a:lnTo>
                  <a:pt x="33" y="60"/>
                </a:lnTo>
                <a:lnTo>
                  <a:pt x="69" y="120"/>
                </a:lnTo>
                <a:lnTo>
                  <a:pt x="102" y="60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422762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88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88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846651" y="0"/>
            <a:ext cx="1844157" cy="1602914"/>
          </a:xfrm>
          <a:custGeom>
            <a:avLst/>
            <a:gdLst>
              <a:gd name="T0" fmla="*/ 171 w 344"/>
              <a:gd name="T1" fmla="*/ 0 h 299"/>
              <a:gd name="T2" fmla="*/ 0 w 344"/>
              <a:gd name="T3" fmla="*/ 0 h 299"/>
              <a:gd name="T4" fmla="*/ 86 w 344"/>
              <a:gd name="T5" fmla="*/ 151 h 299"/>
              <a:gd name="T6" fmla="*/ 171 w 344"/>
              <a:gd name="T7" fmla="*/ 299 h 299"/>
              <a:gd name="T8" fmla="*/ 259 w 344"/>
              <a:gd name="T9" fmla="*/ 151 h 299"/>
              <a:gd name="T10" fmla="*/ 344 w 344"/>
              <a:gd name="T11" fmla="*/ 0 h 299"/>
              <a:gd name="T12" fmla="*/ 171 w 344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9">
                <a:moveTo>
                  <a:pt x="171" y="0"/>
                </a:moveTo>
                <a:lnTo>
                  <a:pt x="0" y="0"/>
                </a:lnTo>
                <a:lnTo>
                  <a:pt x="86" y="151"/>
                </a:lnTo>
                <a:lnTo>
                  <a:pt x="171" y="299"/>
                </a:lnTo>
                <a:lnTo>
                  <a:pt x="259" y="151"/>
                </a:lnTo>
                <a:lnTo>
                  <a:pt x="344" y="0"/>
                </a:lnTo>
                <a:lnTo>
                  <a:pt x="171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0" y="0"/>
            <a:ext cx="916719" cy="1602914"/>
          </a:xfrm>
          <a:custGeom>
            <a:avLst/>
            <a:gdLst>
              <a:gd name="T0" fmla="*/ 0 w 171"/>
              <a:gd name="T1" fmla="*/ 0 h 299"/>
              <a:gd name="T2" fmla="*/ 0 w 171"/>
              <a:gd name="T3" fmla="*/ 299 h 299"/>
              <a:gd name="T4" fmla="*/ 86 w 171"/>
              <a:gd name="T5" fmla="*/ 151 h 299"/>
              <a:gd name="T6" fmla="*/ 171 w 171"/>
              <a:gd name="T7" fmla="*/ 0 h 299"/>
              <a:gd name="T8" fmla="*/ 0 w 171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99">
                <a:moveTo>
                  <a:pt x="0" y="0"/>
                </a:moveTo>
                <a:lnTo>
                  <a:pt x="0" y="299"/>
                </a:lnTo>
                <a:lnTo>
                  <a:pt x="86" y="151"/>
                </a:lnTo>
                <a:lnTo>
                  <a:pt x="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401693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5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98567" y="1785189"/>
            <a:ext cx="621867" cy="541451"/>
          </a:xfrm>
          <a:custGeom>
            <a:avLst/>
            <a:gdLst>
              <a:gd name="T0" fmla="*/ 59 w 116"/>
              <a:gd name="T1" fmla="*/ 0 h 101"/>
              <a:gd name="T2" fmla="*/ 0 w 116"/>
              <a:gd name="T3" fmla="*/ 0 h 101"/>
              <a:gd name="T4" fmla="*/ 28 w 116"/>
              <a:gd name="T5" fmla="*/ 50 h 101"/>
              <a:gd name="T6" fmla="*/ 59 w 116"/>
              <a:gd name="T7" fmla="*/ 101 h 101"/>
              <a:gd name="T8" fmla="*/ 88 w 116"/>
              <a:gd name="T9" fmla="*/ 50 h 101"/>
              <a:gd name="T10" fmla="*/ 116 w 116"/>
              <a:gd name="T11" fmla="*/ 0 h 101"/>
              <a:gd name="T12" fmla="*/ 59 w 116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1">
                <a:moveTo>
                  <a:pt x="59" y="0"/>
                </a:moveTo>
                <a:lnTo>
                  <a:pt x="0" y="0"/>
                </a:lnTo>
                <a:lnTo>
                  <a:pt x="28" y="50"/>
                </a:lnTo>
                <a:lnTo>
                  <a:pt x="59" y="101"/>
                </a:lnTo>
                <a:lnTo>
                  <a:pt x="88" y="50"/>
                </a:lnTo>
                <a:lnTo>
                  <a:pt x="116" y="0"/>
                </a:lnTo>
                <a:lnTo>
                  <a:pt x="5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147237" y="0"/>
            <a:ext cx="305574" cy="268046"/>
          </a:xfrm>
          <a:custGeom>
            <a:avLst/>
            <a:gdLst>
              <a:gd name="T0" fmla="*/ 28 w 57"/>
              <a:gd name="T1" fmla="*/ 0 h 50"/>
              <a:gd name="T2" fmla="*/ 0 w 57"/>
              <a:gd name="T3" fmla="*/ 0 h 50"/>
              <a:gd name="T4" fmla="*/ 14 w 57"/>
              <a:gd name="T5" fmla="*/ 24 h 50"/>
              <a:gd name="T6" fmla="*/ 28 w 57"/>
              <a:gd name="T7" fmla="*/ 50 h 50"/>
              <a:gd name="T8" fmla="*/ 42 w 57"/>
              <a:gd name="T9" fmla="*/ 24 h 50"/>
              <a:gd name="T10" fmla="*/ 57 w 57"/>
              <a:gd name="T11" fmla="*/ 0 h 50"/>
              <a:gd name="T12" fmla="*/ 28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0"/>
                </a:moveTo>
                <a:lnTo>
                  <a:pt x="0" y="0"/>
                </a:lnTo>
                <a:lnTo>
                  <a:pt x="14" y="24"/>
                </a:lnTo>
                <a:lnTo>
                  <a:pt x="28" y="50"/>
                </a:lnTo>
                <a:lnTo>
                  <a:pt x="42" y="24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037150" y="637951"/>
            <a:ext cx="1763745" cy="1560027"/>
          </a:xfrm>
          <a:custGeom>
            <a:avLst/>
            <a:gdLst>
              <a:gd name="T0" fmla="*/ 83 w 329"/>
              <a:gd name="T1" fmla="*/ 144 h 291"/>
              <a:gd name="T2" fmla="*/ 0 w 329"/>
              <a:gd name="T3" fmla="*/ 291 h 291"/>
              <a:gd name="T4" fmla="*/ 166 w 329"/>
              <a:gd name="T5" fmla="*/ 288 h 291"/>
              <a:gd name="T6" fmla="*/ 329 w 329"/>
              <a:gd name="T7" fmla="*/ 288 h 291"/>
              <a:gd name="T8" fmla="*/ 246 w 329"/>
              <a:gd name="T9" fmla="*/ 144 h 291"/>
              <a:gd name="T10" fmla="*/ 163 w 329"/>
              <a:gd name="T11" fmla="*/ 0 h 291"/>
              <a:gd name="T12" fmla="*/ 83 w 329"/>
              <a:gd name="T13" fmla="*/ 14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91">
                <a:moveTo>
                  <a:pt x="83" y="144"/>
                </a:moveTo>
                <a:lnTo>
                  <a:pt x="0" y="291"/>
                </a:lnTo>
                <a:lnTo>
                  <a:pt x="166" y="288"/>
                </a:lnTo>
                <a:lnTo>
                  <a:pt x="329" y="288"/>
                </a:lnTo>
                <a:lnTo>
                  <a:pt x="246" y="144"/>
                </a:lnTo>
                <a:lnTo>
                  <a:pt x="163" y="0"/>
                </a:lnTo>
                <a:lnTo>
                  <a:pt x="83" y="144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1735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4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168681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20309" y="2641600"/>
            <a:ext cx="541455" cy="471761"/>
          </a:xfrm>
          <a:custGeom>
            <a:avLst/>
            <a:gdLst>
              <a:gd name="T0" fmla="*/ 26 w 101"/>
              <a:gd name="T1" fmla="*/ 43 h 88"/>
              <a:gd name="T2" fmla="*/ 0 w 101"/>
              <a:gd name="T3" fmla="*/ 88 h 88"/>
              <a:gd name="T4" fmla="*/ 52 w 101"/>
              <a:gd name="T5" fmla="*/ 86 h 88"/>
              <a:gd name="T6" fmla="*/ 101 w 101"/>
              <a:gd name="T7" fmla="*/ 86 h 88"/>
              <a:gd name="T8" fmla="*/ 75 w 101"/>
              <a:gd name="T9" fmla="*/ 43 h 88"/>
              <a:gd name="T10" fmla="*/ 52 w 101"/>
              <a:gd name="T11" fmla="*/ 0 h 88"/>
              <a:gd name="T12" fmla="*/ 26 w 101"/>
              <a:gd name="T13" fmla="*/ 4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88">
                <a:moveTo>
                  <a:pt x="26" y="43"/>
                </a:moveTo>
                <a:lnTo>
                  <a:pt x="0" y="88"/>
                </a:lnTo>
                <a:lnTo>
                  <a:pt x="52" y="86"/>
                </a:lnTo>
                <a:lnTo>
                  <a:pt x="101" y="86"/>
                </a:lnTo>
                <a:lnTo>
                  <a:pt x="75" y="43"/>
                </a:lnTo>
                <a:lnTo>
                  <a:pt x="52" y="0"/>
                </a:lnTo>
                <a:lnTo>
                  <a:pt x="26" y="43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091525" y="1623041"/>
            <a:ext cx="4977100" cy="457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930653" y="1899138"/>
            <a:ext cx="8576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只有努力行銷自己，審查委員才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會記住</a:t>
            </a:r>
          </a:p>
        </p:txBody>
      </p:sp>
      <p:grpSp>
        <p:nvGrpSpPr>
          <p:cNvPr id="50" name="组合 66"/>
          <p:cNvGrpSpPr/>
          <p:nvPr/>
        </p:nvGrpSpPr>
        <p:grpSpPr>
          <a:xfrm>
            <a:off x="2134205" y="1896982"/>
            <a:ext cx="676180" cy="676180"/>
            <a:chOff x="1218882" y="1600676"/>
            <a:chExt cx="406294" cy="406294"/>
          </a:xfrm>
        </p:grpSpPr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316153" y="1702250"/>
              <a:ext cx="222334" cy="2137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3" y="50"/>
                </a:cxn>
                <a:cxn ang="0">
                  <a:pos x="0" y="110"/>
                </a:cxn>
                <a:cxn ang="0">
                  <a:pos x="39" y="149"/>
                </a:cxn>
                <a:cxn ang="0">
                  <a:pos x="102" y="85"/>
                </a:cxn>
                <a:cxn ang="0">
                  <a:pos x="155" y="138"/>
                </a:cxn>
                <a:cxn ang="0">
                  <a:pos x="155" y="0"/>
                </a:cxn>
                <a:cxn ang="0">
                  <a:pos x="17" y="0"/>
                </a:cxn>
              </a:cxnLst>
              <a:rect l="0" t="0" r="r" b="b"/>
              <a:pathLst>
                <a:path w="155" h="149">
                  <a:moveTo>
                    <a:pt x="17" y="0"/>
                  </a:moveTo>
                  <a:lnTo>
                    <a:pt x="63" y="50"/>
                  </a:lnTo>
                  <a:lnTo>
                    <a:pt x="0" y="110"/>
                  </a:lnTo>
                  <a:lnTo>
                    <a:pt x="39" y="149"/>
                  </a:lnTo>
                  <a:lnTo>
                    <a:pt x="102" y="85"/>
                  </a:lnTo>
                  <a:lnTo>
                    <a:pt x="155" y="138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841C"/>
            </a:solidFill>
            <a:ln w="9525">
              <a:solidFill>
                <a:srgbClr val="F5841C"/>
              </a:solidFill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20456" y="1702250"/>
              <a:ext cx="213727" cy="21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3"/>
            <p:cNvSpPr/>
            <p:nvPr/>
          </p:nvSpPr>
          <p:spPr>
            <a:xfrm>
              <a:off x="1218882" y="1600676"/>
              <a:ext cx="406294" cy="406294"/>
            </a:xfrm>
            <a:prstGeom prst="ellipse">
              <a:avLst/>
            </a:prstGeom>
            <a:noFill/>
            <a:ln>
              <a:solidFill>
                <a:srgbClr val="F58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0" y="233411"/>
            <a:ext cx="283982" cy="96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2"/>
          <p:cNvSpPr txBox="1"/>
          <p:nvPr/>
        </p:nvSpPr>
        <p:spPr>
          <a:xfrm>
            <a:off x="425844" y="299004"/>
            <a:ext cx="1017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dirty="0" smtClean="0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結論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8" name="圖片 3" descr="C:\Users\user\AppData\Local\Temp\chrome17617\Poster1-3.I WANT YO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08" y="2775623"/>
            <a:ext cx="3162786" cy="36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smtClean="0">
                <a:latin typeface="Calibri" panose="020F0502020204030204" pitchFamily="34" charset="0"/>
              </a:rPr>
              <a:t>行銷自己最重要</a:t>
            </a:r>
            <a:r>
              <a:rPr lang="en-US" altLang="zh-TW" sz="5400" b="1" smtClean="0">
                <a:latin typeface="Calibri" panose="020F0502020204030204" pitchFamily="34" charset="0"/>
              </a:rPr>
              <a:t>!</a:t>
            </a:r>
            <a:endParaRPr lang="zh-TW" altLang="en-US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圖片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5114" r="156" b="22684"/>
          <a:stretch/>
        </p:blipFill>
        <p:spPr>
          <a:xfrm>
            <a:off x="2055076" y="1946268"/>
            <a:ext cx="8357737" cy="3273838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867063" y="4376614"/>
            <a:ext cx="10213675" cy="2286000"/>
            <a:chOff x="-384881" y="4219599"/>
            <a:chExt cx="12265384" cy="323764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75284" flipH="1" flipV="1">
              <a:off x="5315497" y="4043424"/>
              <a:ext cx="791245" cy="114359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4993578" y="4821369"/>
              <a:ext cx="397039" cy="691845"/>
            </a:xfrm>
            <a:prstGeom prst="rect">
              <a:avLst/>
            </a:prstGeom>
          </p:spPr>
        </p:pic>
        <p:sp>
          <p:nvSpPr>
            <p:cNvPr id="5" name="五角星 4"/>
            <p:cNvSpPr/>
            <p:nvPr/>
          </p:nvSpPr>
          <p:spPr>
            <a:xfrm flipV="1">
              <a:off x="5246607" y="5811700"/>
              <a:ext cx="346956" cy="366799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5820" flipV="1">
              <a:off x="5602620" y="5988649"/>
              <a:ext cx="563428" cy="3697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06053" y="5737332"/>
              <a:ext cx="332165" cy="33216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80051" y="5293815"/>
              <a:ext cx="1219200" cy="12192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798868" y="5441111"/>
              <a:ext cx="247650" cy="2476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81478" y="5632052"/>
              <a:ext cx="697165" cy="41394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353454" y="6168868"/>
              <a:ext cx="652212" cy="47896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88589" y="6235239"/>
              <a:ext cx="682941" cy="6829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635742" y="5567322"/>
              <a:ext cx="538419" cy="54262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39925" y="5903415"/>
              <a:ext cx="514176" cy="51417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5354702" y="6204605"/>
              <a:ext cx="492407" cy="85802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37283" y="6008490"/>
              <a:ext cx="704575" cy="57246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18896" flipV="1">
              <a:off x="2990364" y="5925471"/>
              <a:ext cx="513336" cy="72989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54092" y="5312490"/>
              <a:ext cx="472581" cy="43935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865004" y="6162349"/>
              <a:ext cx="594195" cy="59419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155586" y="6459447"/>
              <a:ext cx="479799" cy="47979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61721" y="6431404"/>
              <a:ext cx="571245" cy="57124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35454" y="6383727"/>
              <a:ext cx="521632" cy="51348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488" y="6069500"/>
              <a:ext cx="779894" cy="77989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85765" y="5485282"/>
              <a:ext cx="278263" cy="48696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79433" y="6597368"/>
              <a:ext cx="460712" cy="61548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19513" flipV="1">
              <a:off x="65819" y="6462961"/>
              <a:ext cx="563428" cy="36975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466598" y="6584722"/>
              <a:ext cx="697165" cy="41394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765783" y="4850300"/>
              <a:ext cx="1219200" cy="12192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74428" y="5591603"/>
              <a:ext cx="682941" cy="6829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24599" y="5790820"/>
              <a:ext cx="182598" cy="319546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33380" flipV="1">
              <a:off x="6814265" y="6578295"/>
              <a:ext cx="472581" cy="43935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521718" y="6428160"/>
              <a:ext cx="472581" cy="4393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7217" flipV="1">
              <a:off x="8325932" y="5389710"/>
              <a:ext cx="305445" cy="43430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5711" flipV="1">
              <a:off x="7410691" y="5138429"/>
              <a:ext cx="421537" cy="41495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48501" y="6592928"/>
              <a:ext cx="479799" cy="47979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03859" y="5774142"/>
              <a:ext cx="571245" cy="571245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3223501" y="5501495"/>
              <a:ext cx="397039" cy="691845"/>
            </a:xfrm>
            <a:prstGeom prst="rect">
              <a:avLst/>
            </a:prstGeom>
          </p:spPr>
        </p:pic>
        <p:sp>
          <p:nvSpPr>
            <p:cNvPr id="38" name="五角星 37"/>
            <p:cNvSpPr/>
            <p:nvPr/>
          </p:nvSpPr>
          <p:spPr>
            <a:xfrm flipV="1">
              <a:off x="3567629" y="6520842"/>
              <a:ext cx="286191" cy="302559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384881" y="6374041"/>
              <a:ext cx="538419" cy="542625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303577" y="6635406"/>
              <a:ext cx="332165" cy="33216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9031410" y="6470843"/>
              <a:ext cx="397039" cy="69184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1517" y="6178499"/>
              <a:ext cx="538419" cy="54262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217606" y="6215086"/>
              <a:ext cx="322957" cy="31791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14705" flipV="1">
              <a:off x="9086349" y="6162985"/>
              <a:ext cx="499304" cy="29646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5988" y="6647837"/>
              <a:ext cx="247650" cy="24765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125893" y="5713333"/>
              <a:ext cx="332165" cy="33216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2943" flipV="1">
              <a:off x="9545156" y="5664811"/>
              <a:ext cx="890888" cy="89088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52955" flipV="1">
              <a:off x="11141066" y="6307175"/>
              <a:ext cx="739437" cy="739437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48595" y="5449039"/>
              <a:ext cx="377771" cy="37777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42193" y="6674679"/>
              <a:ext cx="250884" cy="250884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7217" flipV="1">
              <a:off x="6496861" y="6801664"/>
              <a:ext cx="305445" cy="434304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579829" y="5495742"/>
              <a:ext cx="434662" cy="434662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 flipV="1">
              <a:off x="6970301" y="6233251"/>
              <a:ext cx="442155" cy="442155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28700" flipV="1">
              <a:off x="3187680" y="6701017"/>
              <a:ext cx="756224" cy="75622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514936" y="6030054"/>
              <a:ext cx="563472" cy="554668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564040" y="6284918"/>
              <a:ext cx="247650" cy="247650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44277" y="6791693"/>
              <a:ext cx="322957" cy="317911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242342" y="5737332"/>
              <a:ext cx="247650" cy="24765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824101" y="5850661"/>
              <a:ext cx="306604" cy="306604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05527" y="4944666"/>
              <a:ext cx="594195" cy="594195"/>
            </a:xfrm>
            <a:prstGeom prst="rect">
              <a:avLst/>
            </a:prstGeom>
          </p:spPr>
        </p:pic>
      </p:grpSp>
      <p:sp>
        <p:nvSpPr>
          <p:cNvPr id="60" name="文本框 59"/>
          <p:cNvSpPr txBox="1"/>
          <p:nvPr/>
        </p:nvSpPr>
        <p:spPr>
          <a:xfrm>
            <a:off x="3772000" y="457369"/>
            <a:ext cx="4269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感謝聆聽</a:t>
            </a:r>
            <a:b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26042" y="1447484"/>
            <a:ext cx="202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僑光科技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大學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3544756" y="1678316"/>
            <a:ext cx="11312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241698" y="1678316"/>
            <a:ext cx="11312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rot="152166">
            <a:off x="9832848" y="633539"/>
            <a:ext cx="1130190" cy="913053"/>
            <a:chOff x="160835" y="2667226"/>
            <a:chExt cx="1359591" cy="1098381"/>
          </a:xfrm>
        </p:grpSpPr>
        <p:sp>
          <p:nvSpPr>
            <p:cNvPr id="71" name="等腰三角形 53"/>
            <p:cNvSpPr/>
            <p:nvPr/>
          </p:nvSpPr>
          <p:spPr>
            <a:xfrm rot="2435628">
              <a:off x="841652" y="2667226"/>
              <a:ext cx="360541" cy="1098381"/>
            </a:xfrm>
            <a:custGeom>
              <a:avLst/>
              <a:gdLst>
                <a:gd name="connsiteX0" fmla="*/ 0 w 654998"/>
                <a:gd name="connsiteY0" fmla="*/ 847120 h 847120"/>
                <a:gd name="connsiteX1" fmla="*/ 327499 w 654998"/>
                <a:gd name="connsiteY1" fmla="*/ 0 h 847120"/>
                <a:gd name="connsiteX2" fmla="*/ 654998 w 654998"/>
                <a:gd name="connsiteY2" fmla="*/ 847120 h 847120"/>
                <a:gd name="connsiteX3" fmla="*/ 0 w 654998"/>
                <a:gd name="connsiteY3" fmla="*/ 847120 h 847120"/>
                <a:gd name="connsiteX0" fmla="*/ 0 w 338846"/>
                <a:gd name="connsiteY0" fmla="*/ 847120 h 1093560"/>
                <a:gd name="connsiteX1" fmla="*/ 327499 w 338846"/>
                <a:gd name="connsiteY1" fmla="*/ 0 h 1093560"/>
                <a:gd name="connsiteX2" fmla="*/ 338846 w 338846"/>
                <a:gd name="connsiteY2" fmla="*/ 1093560 h 1093560"/>
                <a:gd name="connsiteX3" fmla="*/ 0 w 338846"/>
                <a:gd name="connsiteY3" fmla="*/ 847120 h 1093560"/>
                <a:gd name="connsiteX0" fmla="*/ 0 w 338846"/>
                <a:gd name="connsiteY0" fmla="*/ 851941 h 1098381"/>
                <a:gd name="connsiteX1" fmla="*/ 323366 w 338846"/>
                <a:gd name="connsiteY1" fmla="*/ 0 h 1098381"/>
                <a:gd name="connsiteX2" fmla="*/ 338846 w 338846"/>
                <a:gd name="connsiteY2" fmla="*/ 1098381 h 1098381"/>
                <a:gd name="connsiteX3" fmla="*/ 0 w 338846"/>
                <a:gd name="connsiteY3" fmla="*/ 851941 h 1098381"/>
                <a:gd name="connsiteX0" fmla="*/ 0 w 351587"/>
                <a:gd name="connsiteY0" fmla="*/ 841952 h 1098381"/>
                <a:gd name="connsiteX1" fmla="*/ 336107 w 351587"/>
                <a:gd name="connsiteY1" fmla="*/ 0 h 1098381"/>
                <a:gd name="connsiteX2" fmla="*/ 351587 w 351587"/>
                <a:gd name="connsiteY2" fmla="*/ 1098381 h 1098381"/>
                <a:gd name="connsiteX3" fmla="*/ 0 w 351587"/>
                <a:gd name="connsiteY3" fmla="*/ 841952 h 1098381"/>
                <a:gd name="connsiteX0" fmla="*/ 0 w 360541"/>
                <a:gd name="connsiteY0" fmla="*/ 841262 h 1098381"/>
                <a:gd name="connsiteX1" fmla="*/ 345061 w 360541"/>
                <a:gd name="connsiteY1" fmla="*/ 0 h 1098381"/>
                <a:gd name="connsiteX2" fmla="*/ 360541 w 360541"/>
                <a:gd name="connsiteY2" fmla="*/ 1098381 h 1098381"/>
                <a:gd name="connsiteX3" fmla="*/ 0 w 360541"/>
                <a:gd name="connsiteY3" fmla="*/ 841262 h 109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41" h="1098381">
                  <a:moveTo>
                    <a:pt x="0" y="841262"/>
                  </a:moveTo>
                  <a:lnTo>
                    <a:pt x="345061" y="0"/>
                  </a:lnTo>
                  <a:lnTo>
                    <a:pt x="360541" y="1098381"/>
                  </a:lnTo>
                  <a:lnTo>
                    <a:pt x="0" y="841262"/>
                  </a:lnTo>
                  <a:close/>
                </a:path>
              </a:pathLst>
            </a:custGeom>
            <a:solidFill>
              <a:srgbClr val="EC6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等腰三角形 54"/>
            <p:cNvSpPr/>
            <p:nvPr/>
          </p:nvSpPr>
          <p:spPr>
            <a:xfrm rot="3769265">
              <a:off x="685638" y="2398772"/>
              <a:ext cx="309985" cy="1359591"/>
            </a:xfrm>
            <a:custGeom>
              <a:avLst/>
              <a:gdLst>
                <a:gd name="connsiteX0" fmla="*/ 0 w 319467"/>
                <a:gd name="connsiteY0" fmla="*/ 919294 h 919294"/>
                <a:gd name="connsiteX1" fmla="*/ 319467 w 319467"/>
                <a:gd name="connsiteY1" fmla="*/ 0 h 919294"/>
                <a:gd name="connsiteX2" fmla="*/ 319467 w 319467"/>
                <a:gd name="connsiteY2" fmla="*/ 919294 h 919294"/>
                <a:gd name="connsiteX3" fmla="*/ 0 w 319467"/>
                <a:gd name="connsiteY3" fmla="*/ 919294 h 919294"/>
                <a:gd name="connsiteX0" fmla="*/ 0 w 309985"/>
                <a:gd name="connsiteY0" fmla="*/ 1359591 h 1359591"/>
                <a:gd name="connsiteX1" fmla="*/ 309985 w 309985"/>
                <a:gd name="connsiteY1" fmla="*/ 0 h 1359591"/>
                <a:gd name="connsiteX2" fmla="*/ 309985 w 309985"/>
                <a:gd name="connsiteY2" fmla="*/ 919294 h 1359591"/>
                <a:gd name="connsiteX3" fmla="*/ 0 w 309985"/>
                <a:gd name="connsiteY3" fmla="*/ 1359591 h 13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5" h="1359591">
                  <a:moveTo>
                    <a:pt x="0" y="1359591"/>
                  </a:moveTo>
                  <a:lnTo>
                    <a:pt x="309985" y="0"/>
                  </a:lnTo>
                  <a:lnTo>
                    <a:pt x="309985" y="919294"/>
                  </a:lnTo>
                  <a:lnTo>
                    <a:pt x="0" y="1359591"/>
                  </a:lnTo>
                  <a:close/>
                </a:path>
              </a:pathLst>
            </a:custGeom>
            <a:solidFill>
              <a:srgbClr val="418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rot="152166">
            <a:off x="1028604" y="3094374"/>
            <a:ext cx="1020216" cy="824208"/>
            <a:chOff x="160835" y="2667226"/>
            <a:chExt cx="1359591" cy="1098381"/>
          </a:xfrm>
        </p:grpSpPr>
        <p:sp>
          <p:nvSpPr>
            <p:cNvPr id="77" name="等腰三角形 53"/>
            <p:cNvSpPr/>
            <p:nvPr/>
          </p:nvSpPr>
          <p:spPr>
            <a:xfrm rot="2435628">
              <a:off x="841652" y="2667226"/>
              <a:ext cx="360541" cy="1098381"/>
            </a:xfrm>
            <a:custGeom>
              <a:avLst/>
              <a:gdLst>
                <a:gd name="connsiteX0" fmla="*/ 0 w 654998"/>
                <a:gd name="connsiteY0" fmla="*/ 847120 h 847120"/>
                <a:gd name="connsiteX1" fmla="*/ 327499 w 654998"/>
                <a:gd name="connsiteY1" fmla="*/ 0 h 847120"/>
                <a:gd name="connsiteX2" fmla="*/ 654998 w 654998"/>
                <a:gd name="connsiteY2" fmla="*/ 847120 h 847120"/>
                <a:gd name="connsiteX3" fmla="*/ 0 w 654998"/>
                <a:gd name="connsiteY3" fmla="*/ 847120 h 847120"/>
                <a:gd name="connsiteX0" fmla="*/ 0 w 338846"/>
                <a:gd name="connsiteY0" fmla="*/ 847120 h 1093560"/>
                <a:gd name="connsiteX1" fmla="*/ 327499 w 338846"/>
                <a:gd name="connsiteY1" fmla="*/ 0 h 1093560"/>
                <a:gd name="connsiteX2" fmla="*/ 338846 w 338846"/>
                <a:gd name="connsiteY2" fmla="*/ 1093560 h 1093560"/>
                <a:gd name="connsiteX3" fmla="*/ 0 w 338846"/>
                <a:gd name="connsiteY3" fmla="*/ 847120 h 1093560"/>
                <a:gd name="connsiteX0" fmla="*/ 0 w 338846"/>
                <a:gd name="connsiteY0" fmla="*/ 851941 h 1098381"/>
                <a:gd name="connsiteX1" fmla="*/ 323366 w 338846"/>
                <a:gd name="connsiteY1" fmla="*/ 0 h 1098381"/>
                <a:gd name="connsiteX2" fmla="*/ 338846 w 338846"/>
                <a:gd name="connsiteY2" fmla="*/ 1098381 h 1098381"/>
                <a:gd name="connsiteX3" fmla="*/ 0 w 338846"/>
                <a:gd name="connsiteY3" fmla="*/ 851941 h 1098381"/>
                <a:gd name="connsiteX0" fmla="*/ 0 w 351587"/>
                <a:gd name="connsiteY0" fmla="*/ 841952 h 1098381"/>
                <a:gd name="connsiteX1" fmla="*/ 336107 w 351587"/>
                <a:gd name="connsiteY1" fmla="*/ 0 h 1098381"/>
                <a:gd name="connsiteX2" fmla="*/ 351587 w 351587"/>
                <a:gd name="connsiteY2" fmla="*/ 1098381 h 1098381"/>
                <a:gd name="connsiteX3" fmla="*/ 0 w 351587"/>
                <a:gd name="connsiteY3" fmla="*/ 841952 h 1098381"/>
                <a:gd name="connsiteX0" fmla="*/ 0 w 360541"/>
                <a:gd name="connsiteY0" fmla="*/ 841262 h 1098381"/>
                <a:gd name="connsiteX1" fmla="*/ 345061 w 360541"/>
                <a:gd name="connsiteY1" fmla="*/ 0 h 1098381"/>
                <a:gd name="connsiteX2" fmla="*/ 360541 w 360541"/>
                <a:gd name="connsiteY2" fmla="*/ 1098381 h 1098381"/>
                <a:gd name="connsiteX3" fmla="*/ 0 w 360541"/>
                <a:gd name="connsiteY3" fmla="*/ 841262 h 109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541" h="1098381">
                  <a:moveTo>
                    <a:pt x="0" y="841262"/>
                  </a:moveTo>
                  <a:lnTo>
                    <a:pt x="345061" y="0"/>
                  </a:lnTo>
                  <a:lnTo>
                    <a:pt x="360541" y="1098381"/>
                  </a:lnTo>
                  <a:lnTo>
                    <a:pt x="0" y="841262"/>
                  </a:lnTo>
                  <a:close/>
                </a:path>
              </a:pathLst>
            </a:custGeom>
            <a:solidFill>
              <a:srgbClr val="FEC3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等腰三角形 54"/>
            <p:cNvSpPr/>
            <p:nvPr/>
          </p:nvSpPr>
          <p:spPr>
            <a:xfrm rot="3769265">
              <a:off x="685638" y="2398772"/>
              <a:ext cx="309985" cy="1359591"/>
            </a:xfrm>
            <a:custGeom>
              <a:avLst/>
              <a:gdLst>
                <a:gd name="connsiteX0" fmla="*/ 0 w 319467"/>
                <a:gd name="connsiteY0" fmla="*/ 919294 h 919294"/>
                <a:gd name="connsiteX1" fmla="*/ 319467 w 319467"/>
                <a:gd name="connsiteY1" fmla="*/ 0 h 919294"/>
                <a:gd name="connsiteX2" fmla="*/ 319467 w 319467"/>
                <a:gd name="connsiteY2" fmla="*/ 919294 h 919294"/>
                <a:gd name="connsiteX3" fmla="*/ 0 w 319467"/>
                <a:gd name="connsiteY3" fmla="*/ 919294 h 919294"/>
                <a:gd name="connsiteX0" fmla="*/ 0 w 309985"/>
                <a:gd name="connsiteY0" fmla="*/ 1359591 h 1359591"/>
                <a:gd name="connsiteX1" fmla="*/ 309985 w 309985"/>
                <a:gd name="connsiteY1" fmla="*/ 0 h 1359591"/>
                <a:gd name="connsiteX2" fmla="*/ 309985 w 309985"/>
                <a:gd name="connsiteY2" fmla="*/ 919294 h 1359591"/>
                <a:gd name="connsiteX3" fmla="*/ 0 w 309985"/>
                <a:gd name="connsiteY3" fmla="*/ 1359591 h 13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5" h="1359591">
                  <a:moveTo>
                    <a:pt x="0" y="1359591"/>
                  </a:moveTo>
                  <a:lnTo>
                    <a:pt x="309985" y="0"/>
                  </a:lnTo>
                  <a:lnTo>
                    <a:pt x="309985" y="919294"/>
                  </a:lnTo>
                  <a:lnTo>
                    <a:pt x="0" y="1359591"/>
                  </a:lnTo>
                  <a:close/>
                </a:path>
              </a:pathLst>
            </a:custGeom>
            <a:solidFill>
              <a:srgbClr val="418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1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>
            <a:spLocks/>
          </p:cNvSpPr>
          <p:nvPr/>
        </p:nvSpPr>
        <p:spPr bwMode="auto">
          <a:xfrm>
            <a:off x="3443163" y="512661"/>
            <a:ext cx="5297986" cy="74252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400" b="1" cap="small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Go!</a:t>
            </a:r>
            <a:endParaRPr lang="zh-TW" altLang="en-US" sz="4400" b="1" cap="small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35403" y="1537860"/>
            <a:ext cx="7321195" cy="76182"/>
            <a:chOff x="2424953" y="1238297"/>
            <a:chExt cx="7322890" cy="76200"/>
          </a:xfrm>
        </p:grpSpPr>
        <p:sp>
          <p:nvSpPr>
            <p:cNvPr id="5" name="Rectangle 13"/>
            <p:cNvSpPr/>
            <p:nvPr/>
          </p:nvSpPr>
          <p:spPr>
            <a:xfrm>
              <a:off x="2424953" y="1238297"/>
              <a:ext cx="1463040" cy="76200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8284803" y="1238297"/>
              <a:ext cx="1463040" cy="76200"/>
            </a:xfrm>
            <a:prstGeom prst="rect">
              <a:avLst/>
            </a:prstGeom>
            <a:solidFill>
              <a:srgbClr val="E94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7" name="Rectangle 15"/>
            <p:cNvSpPr/>
            <p:nvPr/>
          </p:nvSpPr>
          <p:spPr>
            <a:xfrm>
              <a:off x="5351033" y="1238297"/>
              <a:ext cx="1463040" cy="76200"/>
            </a:xfrm>
            <a:prstGeom prst="rect">
              <a:avLst/>
            </a:prstGeom>
            <a:solidFill>
              <a:srgbClr val="0289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8" name="Rectangle 16"/>
            <p:cNvSpPr/>
            <p:nvPr/>
          </p:nvSpPr>
          <p:spPr>
            <a:xfrm>
              <a:off x="6814073" y="1238297"/>
              <a:ext cx="1463040" cy="76200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9" name="Rectangle 17"/>
            <p:cNvSpPr/>
            <p:nvPr/>
          </p:nvSpPr>
          <p:spPr>
            <a:xfrm>
              <a:off x="3887993" y="1238297"/>
              <a:ext cx="1463040" cy="76200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07097EF-F19A-4246-AB31-4DDC561C98FD}"/>
              </a:ext>
            </a:extLst>
          </p:cNvPr>
          <p:cNvSpPr/>
          <p:nvPr/>
        </p:nvSpPr>
        <p:spPr>
          <a:xfrm>
            <a:off x="4241593" y="2522246"/>
            <a:ext cx="3763993" cy="3188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4BCCCE0-BDC4-4F82-8A97-C4B570893696}"/>
              </a:ext>
            </a:extLst>
          </p:cNvPr>
          <p:cNvGrpSpPr/>
          <p:nvPr/>
        </p:nvGrpSpPr>
        <p:grpSpPr>
          <a:xfrm>
            <a:off x="4909080" y="2381132"/>
            <a:ext cx="2679271" cy="474741"/>
            <a:chOff x="3801262" y="1919712"/>
            <a:chExt cx="2050031" cy="65608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B609E47-612A-48D0-A519-672C95A3E61B}"/>
                </a:ext>
              </a:extLst>
            </p:cNvPr>
            <p:cNvSpPr/>
            <p:nvPr/>
          </p:nvSpPr>
          <p:spPr>
            <a:xfrm>
              <a:off x="3948870" y="1920600"/>
              <a:ext cx="1756800" cy="6552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5B8B1184-1998-491F-AAB2-E98D3D5316DE}"/>
                </a:ext>
              </a:extLst>
            </p:cNvPr>
            <p:cNvSpPr/>
            <p:nvPr/>
          </p:nvSpPr>
          <p:spPr>
            <a:xfrm>
              <a:off x="5705317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FFB97CB9-944A-48F8-88DE-1B1333FE94D6}"/>
                </a:ext>
              </a:extLst>
            </p:cNvPr>
            <p:cNvSpPr/>
            <p:nvPr/>
          </p:nvSpPr>
          <p:spPr>
            <a:xfrm flipH="1">
              <a:off x="3801262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CF95F6-0A97-4B99-9A6E-050641A36C8D}"/>
              </a:ext>
            </a:extLst>
          </p:cNvPr>
          <p:cNvSpPr txBox="1"/>
          <p:nvPr/>
        </p:nvSpPr>
        <p:spPr>
          <a:xfrm>
            <a:off x="5133881" y="2467070"/>
            <a:ext cx="2252614" cy="3639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24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準備上傳檔案</a:t>
            </a: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2A21D8-B96B-4FEF-B04A-6E694E475FEE}"/>
              </a:ext>
            </a:extLst>
          </p:cNvPr>
          <p:cNvSpPr/>
          <p:nvPr/>
        </p:nvSpPr>
        <p:spPr>
          <a:xfrm>
            <a:off x="4241594" y="5591372"/>
            <a:ext cx="3763992" cy="1193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44DBDE-71DA-448B-AD1F-371292D62A77}"/>
              </a:ext>
            </a:extLst>
          </p:cNvPr>
          <p:cNvSpPr/>
          <p:nvPr/>
        </p:nvSpPr>
        <p:spPr>
          <a:xfrm>
            <a:off x="4408052" y="3160738"/>
            <a:ext cx="3603832" cy="163121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anchor="t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登入二階報名系統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傳成績、競賽資料</a:t>
            </a: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上傳備審檔案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注意檔案大小，另存新檔時利用壓縮圖片功能降低圖片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size)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07097EF-F19A-4246-AB31-4DDC561C98FD}"/>
              </a:ext>
            </a:extLst>
          </p:cNvPr>
          <p:cNvSpPr/>
          <p:nvPr/>
        </p:nvSpPr>
        <p:spPr>
          <a:xfrm>
            <a:off x="8216448" y="2470487"/>
            <a:ext cx="3656238" cy="3188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64BCCCE0-BDC4-4F82-8A97-C4B570893696}"/>
              </a:ext>
            </a:extLst>
          </p:cNvPr>
          <p:cNvGrpSpPr/>
          <p:nvPr/>
        </p:nvGrpSpPr>
        <p:grpSpPr>
          <a:xfrm>
            <a:off x="8883934" y="2329373"/>
            <a:ext cx="2602569" cy="474741"/>
            <a:chOff x="3801262" y="1919712"/>
            <a:chExt cx="2050031" cy="65608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B609E47-612A-48D0-A519-672C95A3E61B}"/>
                </a:ext>
              </a:extLst>
            </p:cNvPr>
            <p:cNvSpPr/>
            <p:nvPr/>
          </p:nvSpPr>
          <p:spPr>
            <a:xfrm>
              <a:off x="3948870" y="1920600"/>
              <a:ext cx="1756800" cy="6552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5B8B1184-1998-491F-AAB2-E98D3D5316DE}"/>
                </a:ext>
              </a:extLst>
            </p:cNvPr>
            <p:cNvSpPr/>
            <p:nvPr/>
          </p:nvSpPr>
          <p:spPr>
            <a:xfrm>
              <a:off x="5705317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直角三角形 33">
              <a:extLst>
                <a:ext uri="{FF2B5EF4-FFF2-40B4-BE49-F238E27FC236}">
                  <a16:creationId xmlns:a16="http://schemas.microsoft.com/office/drawing/2014/main" id="{FFB97CB9-944A-48F8-88DE-1B1333FE94D6}"/>
                </a:ext>
              </a:extLst>
            </p:cNvPr>
            <p:cNvSpPr/>
            <p:nvPr/>
          </p:nvSpPr>
          <p:spPr>
            <a:xfrm flipH="1">
              <a:off x="3801262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ECF95F6-0A97-4B99-9A6E-050641A36C8D}"/>
              </a:ext>
            </a:extLst>
          </p:cNvPr>
          <p:cNvSpPr txBox="1"/>
          <p:nvPr/>
        </p:nvSpPr>
        <p:spPr>
          <a:xfrm>
            <a:off x="9108735" y="2415311"/>
            <a:ext cx="2188127" cy="3639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</a:t>
            </a:r>
            <a:r>
              <a:rPr lang="zh-TW" altLang="en-US" sz="24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檔案內容</a:t>
            </a: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E2A21D8-B96B-4FEF-B04A-6E694E475FEE}"/>
              </a:ext>
            </a:extLst>
          </p:cNvPr>
          <p:cNvSpPr/>
          <p:nvPr/>
        </p:nvSpPr>
        <p:spPr>
          <a:xfrm>
            <a:off x="8216448" y="5539613"/>
            <a:ext cx="3656237" cy="1193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944DBDE-71DA-448B-AD1F-371292D62A77}"/>
              </a:ext>
            </a:extLst>
          </p:cNvPr>
          <p:cNvSpPr/>
          <p:nvPr/>
        </p:nvSpPr>
        <p:spPr>
          <a:xfrm>
            <a:off x="8399534" y="3108979"/>
            <a:ext cx="3370438" cy="163121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anchor="t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個人簡歷</a:t>
            </a:r>
            <a:endParaRPr lang="zh-TW" altLang="zh-TW" sz="2000" b="1" kern="1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自傳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讀書計畫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學習規劃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其它有利審查資料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例如專題或專業實作課程產出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07097EF-F19A-4246-AB31-4DDC561C98FD}"/>
              </a:ext>
            </a:extLst>
          </p:cNvPr>
          <p:cNvSpPr/>
          <p:nvPr/>
        </p:nvSpPr>
        <p:spPr>
          <a:xfrm>
            <a:off x="304798" y="2541536"/>
            <a:ext cx="3731711" cy="3188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4BCCCE0-BDC4-4F82-8A97-C4B570893696}"/>
              </a:ext>
            </a:extLst>
          </p:cNvPr>
          <p:cNvGrpSpPr/>
          <p:nvPr/>
        </p:nvGrpSpPr>
        <p:grpSpPr>
          <a:xfrm>
            <a:off x="909048" y="2400422"/>
            <a:ext cx="2656293" cy="474741"/>
            <a:chOff x="3801262" y="1919712"/>
            <a:chExt cx="2050031" cy="65608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B609E47-612A-48D0-A519-672C95A3E61B}"/>
                </a:ext>
              </a:extLst>
            </p:cNvPr>
            <p:cNvSpPr/>
            <p:nvPr/>
          </p:nvSpPr>
          <p:spPr>
            <a:xfrm>
              <a:off x="3948870" y="1920600"/>
              <a:ext cx="1756800" cy="6552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5B8B1184-1998-491F-AAB2-E98D3D5316DE}"/>
                </a:ext>
              </a:extLst>
            </p:cNvPr>
            <p:cNvSpPr/>
            <p:nvPr/>
          </p:nvSpPr>
          <p:spPr>
            <a:xfrm>
              <a:off x="5705317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直角三角形 39">
              <a:extLst>
                <a:ext uri="{FF2B5EF4-FFF2-40B4-BE49-F238E27FC236}">
                  <a16:creationId xmlns:a16="http://schemas.microsoft.com/office/drawing/2014/main" id="{FFB97CB9-944A-48F8-88DE-1B1333FE94D6}"/>
                </a:ext>
              </a:extLst>
            </p:cNvPr>
            <p:cNvSpPr/>
            <p:nvPr/>
          </p:nvSpPr>
          <p:spPr>
            <a:xfrm flipH="1">
              <a:off x="3801262" y="1919712"/>
              <a:ext cx="145976" cy="195018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ECF95F6-0A97-4B99-9A6E-050641A36C8D}"/>
              </a:ext>
            </a:extLst>
          </p:cNvPr>
          <p:cNvSpPr txBox="1"/>
          <p:nvPr/>
        </p:nvSpPr>
        <p:spPr>
          <a:xfrm>
            <a:off x="1011337" y="2486360"/>
            <a:ext cx="2359962" cy="3639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24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高中職升學網站</a:t>
            </a: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E2A21D8-B96B-4FEF-B04A-6E694E475FEE}"/>
              </a:ext>
            </a:extLst>
          </p:cNvPr>
          <p:cNvSpPr/>
          <p:nvPr/>
        </p:nvSpPr>
        <p:spPr>
          <a:xfrm>
            <a:off x="304799" y="5610662"/>
            <a:ext cx="3731710" cy="1193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944DBDE-71DA-448B-AD1F-371292D62A77}"/>
              </a:ext>
            </a:extLst>
          </p:cNvPr>
          <p:cNvSpPr/>
          <p:nvPr/>
        </p:nvSpPr>
        <p:spPr>
          <a:xfrm>
            <a:off x="461920" y="3180028"/>
            <a:ext cx="3572924" cy="193899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anchor="t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專院校招生委員會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技專院校招生策略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四技二專甄選入學招生學校資料查詢系統</a:t>
            </a:r>
          </a:p>
        </p:txBody>
      </p:sp>
    </p:spTree>
    <p:extLst>
      <p:ext uri="{BB962C8B-B14F-4D97-AF65-F5344CB8AC3E}">
        <p14:creationId xmlns:p14="http://schemas.microsoft.com/office/powerpoint/2010/main" val="31863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>
            <a:spLocks/>
          </p:cNvSpPr>
          <p:nvPr/>
        </p:nvSpPr>
        <p:spPr bwMode="auto">
          <a:xfrm>
            <a:off x="2674188" y="512661"/>
            <a:ext cx="6763109" cy="74252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 cap="small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你需要的資料都在這裡</a:t>
            </a:r>
            <a:endParaRPr lang="zh-TW" altLang="en-US" sz="4400" b="1" cap="small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35403" y="1537860"/>
            <a:ext cx="7321195" cy="76182"/>
            <a:chOff x="2424953" y="1238297"/>
            <a:chExt cx="7322890" cy="76200"/>
          </a:xfrm>
        </p:grpSpPr>
        <p:sp>
          <p:nvSpPr>
            <p:cNvPr id="5" name="Rectangle 13"/>
            <p:cNvSpPr/>
            <p:nvPr/>
          </p:nvSpPr>
          <p:spPr>
            <a:xfrm>
              <a:off x="2424953" y="1238297"/>
              <a:ext cx="1463040" cy="76200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8284803" y="1238297"/>
              <a:ext cx="1463040" cy="76200"/>
            </a:xfrm>
            <a:prstGeom prst="rect">
              <a:avLst/>
            </a:prstGeom>
            <a:solidFill>
              <a:srgbClr val="E94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7" name="Rectangle 15"/>
            <p:cNvSpPr/>
            <p:nvPr/>
          </p:nvSpPr>
          <p:spPr>
            <a:xfrm>
              <a:off x="5351033" y="1238297"/>
              <a:ext cx="1463040" cy="76200"/>
            </a:xfrm>
            <a:prstGeom prst="rect">
              <a:avLst/>
            </a:prstGeom>
            <a:solidFill>
              <a:srgbClr val="0289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8" name="Rectangle 16"/>
            <p:cNvSpPr/>
            <p:nvPr/>
          </p:nvSpPr>
          <p:spPr>
            <a:xfrm>
              <a:off x="6814073" y="1238297"/>
              <a:ext cx="1463040" cy="76200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9" name="Rectangle 17"/>
            <p:cNvSpPr/>
            <p:nvPr/>
          </p:nvSpPr>
          <p:spPr>
            <a:xfrm>
              <a:off x="3887993" y="1238297"/>
              <a:ext cx="1463040" cy="76200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>
                <a:solidFill>
                  <a:prstClr val="white"/>
                </a:solidFill>
                <a:latin typeface="Rockwell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6" y="2122097"/>
            <a:ext cx="3628025" cy="39681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29432" y="622897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975" y="2122097"/>
            <a:ext cx="3628025" cy="396815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82650" y="6228971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技專院校招生委員會聯合會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55" y="2122097"/>
            <a:ext cx="3656754" cy="399957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842951" y="6228971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31" indent="-342831" algn="just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技專院校招生策略委員會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9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406303" y="0"/>
            <a:ext cx="1216931" cy="1050741"/>
          </a:xfrm>
          <a:custGeom>
            <a:avLst/>
            <a:gdLst>
              <a:gd name="T0" fmla="*/ 114 w 227"/>
              <a:gd name="T1" fmla="*/ 0 h 196"/>
              <a:gd name="T2" fmla="*/ 0 w 227"/>
              <a:gd name="T3" fmla="*/ 0 h 196"/>
              <a:gd name="T4" fmla="*/ 57 w 227"/>
              <a:gd name="T5" fmla="*/ 98 h 196"/>
              <a:gd name="T6" fmla="*/ 114 w 227"/>
              <a:gd name="T7" fmla="*/ 196 h 196"/>
              <a:gd name="T8" fmla="*/ 171 w 227"/>
              <a:gd name="T9" fmla="*/ 98 h 196"/>
              <a:gd name="T10" fmla="*/ 227 w 227"/>
              <a:gd name="T11" fmla="*/ 0 h 196"/>
              <a:gd name="T12" fmla="*/ 114 w 227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96">
                <a:moveTo>
                  <a:pt x="114" y="0"/>
                </a:moveTo>
                <a:lnTo>
                  <a:pt x="0" y="0"/>
                </a:lnTo>
                <a:lnTo>
                  <a:pt x="57" y="98"/>
                </a:lnTo>
                <a:lnTo>
                  <a:pt x="114" y="196"/>
                </a:lnTo>
                <a:lnTo>
                  <a:pt x="171" y="98"/>
                </a:lnTo>
                <a:lnTo>
                  <a:pt x="227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140373" y="0"/>
            <a:ext cx="734448" cy="637948"/>
          </a:xfrm>
          <a:custGeom>
            <a:avLst/>
            <a:gdLst>
              <a:gd name="T0" fmla="*/ 68 w 137"/>
              <a:gd name="T1" fmla="*/ 0 h 119"/>
              <a:gd name="T2" fmla="*/ 0 w 137"/>
              <a:gd name="T3" fmla="*/ 0 h 119"/>
              <a:gd name="T4" fmla="*/ 35 w 137"/>
              <a:gd name="T5" fmla="*/ 59 h 119"/>
              <a:gd name="T6" fmla="*/ 68 w 137"/>
              <a:gd name="T7" fmla="*/ 119 h 119"/>
              <a:gd name="T8" fmla="*/ 101 w 137"/>
              <a:gd name="T9" fmla="*/ 59 h 119"/>
              <a:gd name="T10" fmla="*/ 137 w 137"/>
              <a:gd name="T11" fmla="*/ 0 h 119"/>
              <a:gd name="T12" fmla="*/ 68 w 137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0"/>
                </a:moveTo>
                <a:lnTo>
                  <a:pt x="0" y="0"/>
                </a:lnTo>
                <a:lnTo>
                  <a:pt x="35" y="59"/>
                </a:lnTo>
                <a:lnTo>
                  <a:pt x="68" y="119"/>
                </a:lnTo>
                <a:lnTo>
                  <a:pt x="101" y="59"/>
                </a:lnTo>
                <a:lnTo>
                  <a:pt x="137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7190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6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6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26092" y="2641600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4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920574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4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645052" y="471761"/>
            <a:ext cx="316296" cy="273405"/>
          </a:xfrm>
          <a:custGeom>
            <a:avLst/>
            <a:gdLst>
              <a:gd name="T0" fmla="*/ 31 w 59"/>
              <a:gd name="T1" fmla="*/ 0 h 51"/>
              <a:gd name="T2" fmla="*/ 0 w 59"/>
              <a:gd name="T3" fmla="*/ 0 h 51"/>
              <a:gd name="T4" fmla="*/ 14 w 59"/>
              <a:gd name="T5" fmla="*/ 24 h 51"/>
              <a:gd name="T6" fmla="*/ 31 w 59"/>
              <a:gd name="T7" fmla="*/ 51 h 51"/>
              <a:gd name="T8" fmla="*/ 45 w 59"/>
              <a:gd name="T9" fmla="*/ 24 h 51"/>
              <a:gd name="T10" fmla="*/ 59 w 59"/>
              <a:gd name="T11" fmla="*/ 0 h 51"/>
              <a:gd name="T12" fmla="*/ 31 w 59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1">
                <a:moveTo>
                  <a:pt x="31" y="0"/>
                </a:moveTo>
                <a:lnTo>
                  <a:pt x="0" y="0"/>
                </a:lnTo>
                <a:lnTo>
                  <a:pt x="14" y="24"/>
                </a:lnTo>
                <a:lnTo>
                  <a:pt x="31" y="51"/>
                </a:lnTo>
                <a:lnTo>
                  <a:pt x="45" y="24"/>
                </a:lnTo>
                <a:lnTo>
                  <a:pt x="59" y="0"/>
                </a:lnTo>
                <a:lnTo>
                  <a:pt x="31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691058" y="2641600"/>
            <a:ext cx="321655" cy="268046"/>
          </a:xfrm>
          <a:custGeom>
            <a:avLst/>
            <a:gdLst>
              <a:gd name="T0" fmla="*/ 29 w 60"/>
              <a:gd name="T1" fmla="*/ 0 h 50"/>
              <a:gd name="T2" fmla="*/ 0 w 60"/>
              <a:gd name="T3" fmla="*/ 0 h 50"/>
              <a:gd name="T4" fmla="*/ 15 w 60"/>
              <a:gd name="T5" fmla="*/ 24 h 50"/>
              <a:gd name="T6" fmla="*/ 29 w 60"/>
              <a:gd name="T7" fmla="*/ 50 h 50"/>
              <a:gd name="T8" fmla="*/ 43 w 60"/>
              <a:gd name="T9" fmla="*/ 24 h 50"/>
              <a:gd name="T10" fmla="*/ 60 w 60"/>
              <a:gd name="T11" fmla="*/ 0 h 50"/>
              <a:gd name="T12" fmla="*/ 29 w 60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0"/>
                </a:lnTo>
                <a:lnTo>
                  <a:pt x="43" y="24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682577" y="471761"/>
            <a:ext cx="954244" cy="836304"/>
          </a:xfrm>
          <a:custGeom>
            <a:avLst/>
            <a:gdLst>
              <a:gd name="T0" fmla="*/ 43 w 178"/>
              <a:gd name="T1" fmla="*/ 77 h 156"/>
              <a:gd name="T2" fmla="*/ 0 w 178"/>
              <a:gd name="T3" fmla="*/ 156 h 156"/>
              <a:gd name="T4" fmla="*/ 88 w 178"/>
              <a:gd name="T5" fmla="*/ 154 h 156"/>
              <a:gd name="T6" fmla="*/ 178 w 178"/>
              <a:gd name="T7" fmla="*/ 154 h 156"/>
              <a:gd name="T8" fmla="*/ 133 w 178"/>
              <a:gd name="T9" fmla="*/ 77 h 156"/>
              <a:gd name="T10" fmla="*/ 88 w 178"/>
              <a:gd name="T11" fmla="*/ 0 h 156"/>
              <a:gd name="T12" fmla="*/ 43 w 178"/>
              <a:gd name="T13" fmla="*/ 7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3" y="77"/>
                </a:moveTo>
                <a:lnTo>
                  <a:pt x="0" y="156"/>
                </a:lnTo>
                <a:lnTo>
                  <a:pt x="88" y="154"/>
                </a:lnTo>
                <a:lnTo>
                  <a:pt x="178" y="154"/>
                </a:lnTo>
                <a:lnTo>
                  <a:pt x="133" y="77"/>
                </a:lnTo>
                <a:lnTo>
                  <a:pt x="88" y="0"/>
                </a:lnTo>
                <a:lnTo>
                  <a:pt x="43" y="77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983416" y="2641600"/>
            <a:ext cx="428874" cy="380624"/>
          </a:xfrm>
          <a:custGeom>
            <a:avLst/>
            <a:gdLst>
              <a:gd name="T0" fmla="*/ 19 w 80"/>
              <a:gd name="T1" fmla="*/ 36 h 71"/>
              <a:gd name="T2" fmla="*/ 0 w 80"/>
              <a:gd name="T3" fmla="*/ 71 h 71"/>
              <a:gd name="T4" fmla="*/ 40 w 80"/>
              <a:gd name="T5" fmla="*/ 69 h 71"/>
              <a:gd name="T6" fmla="*/ 80 w 80"/>
              <a:gd name="T7" fmla="*/ 69 h 71"/>
              <a:gd name="T8" fmla="*/ 61 w 80"/>
              <a:gd name="T9" fmla="*/ 33 h 71"/>
              <a:gd name="T10" fmla="*/ 40 w 80"/>
              <a:gd name="T11" fmla="*/ 0 h 71"/>
              <a:gd name="T12" fmla="*/ 19 w 80"/>
              <a:gd name="T13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71">
                <a:moveTo>
                  <a:pt x="19" y="36"/>
                </a:moveTo>
                <a:lnTo>
                  <a:pt x="0" y="71"/>
                </a:lnTo>
                <a:lnTo>
                  <a:pt x="40" y="69"/>
                </a:lnTo>
                <a:lnTo>
                  <a:pt x="80" y="69"/>
                </a:lnTo>
                <a:lnTo>
                  <a:pt x="61" y="33"/>
                </a:lnTo>
                <a:lnTo>
                  <a:pt x="40" y="0"/>
                </a:lnTo>
                <a:lnTo>
                  <a:pt x="19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623231" y="48250"/>
            <a:ext cx="954244" cy="836304"/>
          </a:xfrm>
          <a:custGeom>
            <a:avLst/>
            <a:gdLst>
              <a:gd name="T0" fmla="*/ 46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6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6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6" y="79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071432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3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602917" y="1243734"/>
            <a:ext cx="739807" cy="643311"/>
          </a:xfrm>
          <a:custGeom>
            <a:avLst/>
            <a:gdLst>
              <a:gd name="T0" fmla="*/ 69 w 138"/>
              <a:gd name="T1" fmla="*/ 0 h 120"/>
              <a:gd name="T2" fmla="*/ 0 w 138"/>
              <a:gd name="T3" fmla="*/ 0 h 120"/>
              <a:gd name="T4" fmla="*/ 33 w 138"/>
              <a:gd name="T5" fmla="*/ 60 h 120"/>
              <a:gd name="T6" fmla="*/ 69 w 138"/>
              <a:gd name="T7" fmla="*/ 120 h 120"/>
              <a:gd name="T8" fmla="*/ 102 w 138"/>
              <a:gd name="T9" fmla="*/ 60 h 120"/>
              <a:gd name="T10" fmla="*/ 138 w 138"/>
              <a:gd name="T11" fmla="*/ 0 h 120"/>
              <a:gd name="T12" fmla="*/ 69 w 138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0">
                <a:moveTo>
                  <a:pt x="69" y="0"/>
                </a:moveTo>
                <a:lnTo>
                  <a:pt x="0" y="0"/>
                </a:lnTo>
                <a:lnTo>
                  <a:pt x="33" y="60"/>
                </a:lnTo>
                <a:lnTo>
                  <a:pt x="69" y="120"/>
                </a:lnTo>
                <a:lnTo>
                  <a:pt x="102" y="60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422762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88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88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846651" y="0"/>
            <a:ext cx="1844157" cy="1602914"/>
          </a:xfrm>
          <a:custGeom>
            <a:avLst/>
            <a:gdLst>
              <a:gd name="T0" fmla="*/ 171 w 344"/>
              <a:gd name="T1" fmla="*/ 0 h 299"/>
              <a:gd name="T2" fmla="*/ 0 w 344"/>
              <a:gd name="T3" fmla="*/ 0 h 299"/>
              <a:gd name="T4" fmla="*/ 86 w 344"/>
              <a:gd name="T5" fmla="*/ 151 h 299"/>
              <a:gd name="T6" fmla="*/ 171 w 344"/>
              <a:gd name="T7" fmla="*/ 299 h 299"/>
              <a:gd name="T8" fmla="*/ 259 w 344"/>
              <a:gd name="T9" fmla="*/ 151 h 299"/>
              <a:gd name="T10" fmla="*/ 344 w 344"/>
              <a:gd name="T11" fmla="*/ 0 h 299"/>
              <a:gd name="T12" fmla="*/ 171 w 344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9">
                <a:moveTo>
                  <a:pt x="171" y="0"/>
                </a:moveTo>
                <a:lnTo>
                  <a:pt x="0" y="0"/>
                </a:lnTo>
                <a:lnTo>
                  <a:pt x="86" y="151"/>
                </a:lnTo>
                <a:lnTo>
                  <a:pt x="171" y="299"/>
                </a:lnTo>
                <a:lnTo>
                  <a:pt x="259" y="151"/>
                </a:lnTo>
                <a:lnTo>
                  <a:pt x="344" y="0"/>
                </a:lnTo>
                <a:lnTo>
                  <a:pt x="171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0" y="0"/>
            <a:ext cx="916719" cy="1602914"/>
          </a:xfrm>
          <a:custGeom>
            <a:avLst/>
            <a:gdLst>
              <a:gd name="T0" fmla="*/ 0 w 171"/>
              <a:gd name="T1" fmla="*/ 0 h 299"/>
              <a:gd name="T2" fmla="*/ 0 w 171"/>
              <a:gd name="T3" fmla="*/ 299 h 299"/>
              <a:gd name="T4" fmla="*/ 86 w 171"/>
              <a:gd name="T5" fmla="*/ 151 h 299"/>
              <a:gd name="T6" fmla="*/ 171 w 171"/>
              <a:gd name="T7" fmla="*/ 0 h 299"/>
              <a:gd name="T8" fmla="*/ 0 w 171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99">
                <a:moveTo>
                  <a:pt x="0" y="0"/>
                </a:moveTo>
                <a:lnTo>
                  <a:pt x="0" y="299"/>
                </a:lnTo>
                <a:lnTo>
                  <a:pt x="86" y="151"/>
                </a:lnTo>
                <a:lnTo>
                  <a:pt x="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401693" y="471761"/>
            <a:ext cx="305574" cy="273405"/>
          </a:xfrm>
          <a:custGeom>
            <a:avLst/>
            <a:gdLst>
              <a:gd name="T0" fmla="*/ 29 w 57"/>
              <a:gd name="T1" fmla="*/ 0 h 51"/>
              <a:gd name="T2" fmla="*/ 0 w 57"/>
              <a:gd name="T3" fmla="*/ 0 h 51"/>
              <a:gd name="T4" fmla="*/ 15 w 57"/>
              <a:gd name="T5" fmla="*/ 24 h 51"/>
              <a:gd name="T6" fmla="*/ 29 w 57"/>
              <a:gd name="T7" fmla="*/ 51 h 51"/>
              <a:gd name="T8" fmla="*/ 43 w 57"/>
              <a:gd name="T9" fmla="*/ 24 h 51"/>
              <a:gd name="T10" fmla="*/ 57 w 57"/>
              <a:gd name="T11" fmla="*/ 0 h 51"/>
              <a:gd name="T12" fmla="*/ 29 w 57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1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1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98567" y="1785189"/>
            <a:ext cx="621867" cy="541451"/>
          </a:xfrm>
          <a:custGeom>
            <a:avLst/>
            <a:gdLst>
              <a:gd name="T0" fmla="*/ 59 w 116"/>
              <a:gd name="T1" fmla="*/ 0 h 101"/>
              <a:gd name="T2" fmla="*/ 0 w 116"/>
              <a:gd name="T3" fmla="*/ 0 h 101"/>
              <a:gd name="T4" fmla="*/ 28 w 116"/>
              <a:gd name="T5" fmla="*/ 50 h 101"/>
              <a:gd name="T6" fmla="*/ 59 w 116"/>
              <a:gd name="T7" fmla="*/ 101 h 101"/>
              <a:gd name="T8" fmla="*/ 88 w 116"/>
              <a:gd name="T9" fmla="*/ 50 h 101"/>
              <a:gd name="T10" fmla="*/ 116 w 116"/>
              <a:gd name="T11" fmla="*/ 0 h 101"/>
              <a:gd name="T12" fmla="*/ 59 w 116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1">
                <a:moveTo>
                  <a:pt x="59" y="0"/>
                </a:moveTo>
                <a:lnTo>
                  <a:pt x="0" y="0"/>
                </a:lnTo>
                <a:lnTo>
                  <a:pt x="28" y="50"/>
                </a:lnTo>
                <a:lnTo>
                  <a:pt x="59" y="101"/>
                </a:lnTo>
                <a:lnTo>
                  <a:pt x="88" y="50"/>
                </a:lnTo>
                <a:lnTo>
                  <a:pt x="116" y="0"/>
                </a:lnTo>
                <a:lnTo>
                  <a:pt x="5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147237" y="0"/>
            <a:ext cx="305574" cy="268046"/>
          </a:xfrm>
          <a:custGeom>
            <a:avLst/>
            <a:gdLst>
              <a:gd name="T0" fmla="*/ 28 w 57"/>
              <a:gd name="T1" fmla="*/ 0 h 50"/>
              <a:gd name="T2" fmla="*/ 0 w 57"/>
              <a:gd name="T3" fmla="*/ 0 h 50"/>
              <a:gd name="T4" fmla="*/ 14 w 57"/>
              <a:gd name="T5" fmla="*/ 24 h 50"/>
              <a:gd name="T6" fmla="*/ 28 w 57"/>
              <a:gd name="T7" fmla="*/ 50 h 50"/>
              <a:gd name="T8" fmla="*/ 42 w 57"/>
              <a:gd name="T9" fmla="*/ 24 h 50"/>
              <a:gd name="T10" fmla="*/ 57 w 57"/>
              <a:gd name="T11" fmla="*/ 0 h 50"/>
              <a:gd name="T12" fmla="*/ 28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0"/>
                </a:moveTo>
                <a:lnTo>
                  <a:pt x="0" y="0"/>
                </a:lnTo>
                <a:lnTo>
                  <a:pt x="14" y="24"/>
                </a:lnTo>
                <a:lnTo>
                  <a:pt x="28" y="50"/>
                </a:lnTo>
                <a:lnTo>
                  <a:pt x="42" y="24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037150" y="637951"/>
            <a:ext cx="1763745" cy="1560027"/>
          </a:xfrm>
          <a:custGeom>
            <a:avLst/>
            <a:gdLst>
              <a:gd name="T0" fmla="*/ 83 w 329"/>
              <a:gd name="T1" fmla="*/ 144 h 291"/>
              <a:gd name="T2" fmla="*/ 0 w 329"/>
              <a:gd name="T3" fmla="*/ 291 h 291"/>
              <a:gd name="T4" fmla="*/ 166 w 329"/>
              <a:gd name="T5" fmla="*/ 288 h 291"/>
              <a:gd name="T6" fmla="*/ 329 w 329"/>
              <a:gd name="T7" fmla="*/ 288 h 291"/>
              <a:gd name="T8" fmla="*/ 246 w 329"/>
              <a:gd name="T9" fmla="*/ 144 h 291"/>
              <a:gd name="T10" fmla="*/ 163 w 329"/>
              <a:gd name="T11" fmla="*/ 0 h 291"/>
              <a:gd name="T12" fmla="*/ 83 w 329"/>
              <a:gd name="T13" fmla="*/ 14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91">
                <a:moveTo>
                  <a:pt x="83" y="144"/>
                </a:moveTo>
                <a:lnTo>
                  <a:pt x="0" y="291"/>
                </a:lnTo>
                <a:lnTo>
                  <a:pt x="166" y="288"/>
                </a:lnTo>
                <a:lnTo>
                  <a:pt x="329" y="288"/>
                </a:lnTo>
                <a:lnTo>
                  <a:pt x="246" y="144"/>
                </a:lnTo>
                <a:lnTo>
                  <a:pt x="163" y="0"/>
                </a:lnTo>
                <a:lnTo>
                  <a:pt x="83" y="144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17354" y="0"/>
            <a:ext cx="739807" cy="637948"/>
          </a:xfrm>
          <a:custGeom>
            <a:avLst/>
            <a:gdLst>
              <a:gd name="T0" fmla="*/ 69 w 138"/>
              <a:gd name="T1" fmla="*/ 0 h 119"/>
              <a:gd name="T2" fmla="*/ 0 w 138"/>
              <a:gd name="T3" fmla="*/ 0 h 119"/>
              <a:gd name="T4" fmla="*/ 34 w 138"/>
              <a:gd name="T5" fmla="*/ 59 h 119"/>
              <a:gd name="T6" fmla="*/ 69 w 138"/>
              <a:gd name="T7" fmla="*/ 119 h 119"/>
              <a:gd name="T8" fmla="*/ 102 w 138"/>
              <a:gd name="T9" fmla="*/ 59 h 119"/>
              <a:gd name="T10" fmla="*/ 138 w 138"/>
              <a:gd name="T11" fmla="*/ 0 h 119"/>
              <a:gd name="T12" fmla="*/ 69 w 138"/>
              <a:gd name="T1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9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168681" y="48250"/>
            <a:ext cx="954244" cy="836304"/>
          </a:xfrm>
          <a:custGeom>
            <a:avLst/>
            <a:gdLst>
              <a:gd name="T0" fmla="*/ 45 w 178"/>
              <a:gd name="T1" fmla="*/ 79 h 156"/>
              <a:gd name="T2" fmla="*/ 0 w 178"/>
              <a:gd name="T3" fmla="*/ 156 h 156"/>
              <a:gd name="T4" fmla="*/ 91 w 178"/>
              <a:gd name="T5" fmla="*/ 156 h 156"/>
              <a:gd name="T6" fmla="*/ 178 w 178"/>
              <a:gd name="T7" fmla="*/ 156 h 156"/>
              <a:gd name="T8" fmla="*/ 133 w 178"/>
              <a:gd name="T9" fmla="*/ 77 h 156"/>
              <a:gd name="T10" fmla="*/ 88 w 178"/>
              <a:gd name="T11" fmla="*/ 0 h 156"/>
              <a:gd name="T12" fmla="*/ 45 w 17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45" y="79"/>
                </a:moveTo>
                <a:lnTo>
                  <a:pt x="0" y="156"/>
                </a:lnTo>
                <a:lnTo>
                  <a:pt x="91" y="156"/>
                </a:lnTo>
                <a:lnTo>
                  <a:pt x="178" y="156"/>
                </a:lnTo>
                <a:lnTo>
                  <a:pt x="133" y="77"/>
                </a:lnTo>
                <a:lnTo>
                  <a:pt x="88" y="0"/>
                </a:lnTo>
                <a:lnTo>
                  <a:pt x="45" y="79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20309" y="2641600"/>
            <a:ext cx="541455" cy="471761"/>
          </a:xfrm>
          <a:custGeom>
            <a:avLst/>
            <a:gdLst>
              <a:gd name="T0" fmla="*/ 26 w 101"/>
              <a:gd name="T1" fmla="*/ 43 h 88"/>
              <a:gd name="T2" fmla="*/ 0 w 101"/>
              <a:gd name="T3" fmla="*/ 88 h 88"/>
              <a:gd name="T4" fmla="*/ 52 w 101"/>
              <a:gd name="T5" fmla="*/ 86 h 88"/>
              <a:gd name="T6" fmla="*/ 101 w 101"/>
              <a:gd name="T7" fmla="*/ 86 h 88"/>
              <a:gd name="T8" fmla="*/ 75 w 101"/>
              <a:gd name="T9" fmla="*/ 43 h 88"/>
              <a:gd name="T10" fmla="*/ 52 w 101"/>
              <a:gd name="T11" fmla="*/ 0 h 88"/>
              <a:gd name="T12" fmla="*/ 26 w 101"/>
              <a:gd name="T13" fmla="*/ 4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88">
                <a:moveTo>
                  <a:pt x="26" y="43"/>
                </a:moveTo>
                <a:lnTo>
                  <a:pt x="0" y="88"/>
                </a:lnTo>
                <a:lnTo>
                  <a:pt x="52" y="86"/>
                </a:lnTo>
                <a:lnTo>
                  <a:pt x="101" y="86"/>
                </a:lnTo>
                <a:lnTo>
                  <a:pt x="75" y="43"/>
                </a:lnTo>
                <a:lnTo>
                  <a:pt x="52" y="0"/>
                </a:lnTo>
                <a:lnTo>
                  <a:pt x="26" y="43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091525" y="1623041"/>
            <a:ext cx="4977100" cy="457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3" name="组合 58"/>
          <p:cNvGrpSpPr/>
          <p:nvPr/>
        </p:nvGrpSpPr>
        <p:grpSpPr>
          <a:xfrm>
            <a:off x="1325880" y="1947273"/>
            <a:ext cx="676180" cy="676180"/>
            <a:chOff x="1218882" y="1600676"/>
            <a:chExt cx="406294" cy="406294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316153" y="1702250"/>
              <a:ext cx="222334" cy="2137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3" y="50"/>
                </a:cxn>
                <a:cxn ang="0">
                  <a:pos x="0" y="110"/>
                </a:cxn>
                <a:cxn ang="0">
                  <a:pos x="39" y="149"/>
                </a:cxn>
                <a:cxn ang="0">
                  <a:pos x="102" y="85"/>
                </a:cxn>
                <a:cxn ang="0">
                  <a:pos x="155" y="138"/>
                </a:cxn>
                <a:cxn ang="0">
                  <a:pos x="155" y="0"/>
                </a:cxn>
                <a:cxn ang="0">
                  <a:pos x="17" y="0"/>
                </a:cxn>
              </a:cxnLst>
              <a:rect l="0" t="0" r="r" b="b"/>
              <a:pathLst>
                <a:path w="155" h="149">
                  <a:moveTo>
                    <a:pt x="17" y="0"/>
                  </a:moveTo>
                  <a:lnTo>
                    <a:pt x="63" y="50"/>
                  </a:lnTo>
                  <a:lnTo>
                    <a:pt x="0" y="110"/>
                  </a:lnTo>
                  <a:lnTo>
                    <a:pt x="39" y="149"/>
                  </a:lnTo>
                  <a:lnTo>
                    <a:pt x="102" y="85"/>
                  </a:lnTo>
                  <a:lnTo>
                    <a:pt x="155" y="138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DB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20456" y="1702250"/>
              <a:ext cx="213727" cy="21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13"/>
            <p:cNvSpPr/>
            <p:nvPr/>
          </p:nvSpPr>
          <p:spPr>
            <a:xfrm>
              <a:off x="1218882" y="1600676"/>
              <a:ext cx="406294" cy="406294"/>
            </a:xfrm>
            <a:prstGeom prst="ellipse">
              <a:avLst/>
            </a:prstGeom>
            <a:noFill/>
            <a:ln>
              <a:solidFill>
                <a:srgbClr val="F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09552" y="1916391"/>
            <a:ext cx="8576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對學生而言是面試的基礎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讓審查委員注意到你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0" name="组合 66"/>
          <p:cNvGrpSpPr/>
          <p:nvPr/>
        </p:nvGrpSpPr>
        <p:grpSpPr>
          <a:xfrm>
            <a:off x="1325880" y="3087177"/>
            <a:ext cx="676180" cy="676180"/>
            <a:chOff x="1218882" y="1600676"/>
            <a:chExt cx="406294" cy="406294"/>
          </a:xfrm>
        </p:grpSpPr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316153" y="1702250"/>
              <a:ext cx="222334" cy="2137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3" y="50"/>
                </a:cxn>
                <a:cxn ang="0">
                  <a:pos x="0" y="110"/>
                </a:cxn>
                <a:cxn ang="0">
                  <a:pos x="39" y="149"/>
                </a:cxn>
                <a:cxn ang="0">
                  <a:pos x="102" y="85"/>
                </a:cxn>
                <a:cxn ang="0">
                  <a:pos x="155" y="138"/>
                </a:cxn>
                <a:cxn ang="0">
                  <a:pos x="155" y="0"/>
                </a:cxn>
                <a:cxn ang="0">
                  <a:pos x="17" y="0"/>
                </a:cxn>
              </a:cxnLst>
              <a:rect l="0" t="0" r="r" b="b"/>
              <a:pathLst>
                <a:path w="155" h="149">
                  <a:moveTo>
                    <a:pt x="17" y="0"/>
                  </a:moveTo>
                  <a:lnTo>
                    <a:pt x="63" y="50"/>
                  </a:lnTo>
                  <a:lnTo>
                    <a:pt x="0" y="110"/>
                  </a:lnTo>
                  <a:lnTo>
                    <a:pt x="39" y="149"/>
                  </a:lnTo>
                  <a:lnTo>
                    <a:pt x="102" y="85"/>
                  </a:lnTo>
                  <a:lnTo>
                    <a:pt x="155" y="138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841C"/>
            </a:solidFill>
            <a:ln w="9525">
              <a:solidFill>
                <a:srgbClr val="F5841C"/>
              </a:solidFill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20456" y="1702250"/>
              <a:ext cx="213727" cy="21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3"/>
            <p:cNvSpPr/>
            <p:nvPr/>
          </p:nvSpPr>
          <p:spPr>
            <a:xfrm>
              <a:off x="1218882" y="1600676"/>
              <a:ext cx="406294" cy="406294"/>
            </a:xfrm>
            <a:prstGeom prst="ellipse">
              <a:avLst/>
            </a:prstGeom>
            <a:noFill/>
            <a:ln>
              <a:solidFill>
                <a:srgbClr val="F58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0" y="233411"/>
            <a:ext cx="283982" cy="96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2"/>
          <p:cNvSpPr txBox="1"/>
          <p:nvPr/>
        </p:nvSpPr>
        <p:spPr>
          <a:xfrm>
            <a:off x="425844" y="299004"/>
            <a:ext cx="1017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dirty="0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備審</a:t>
            </a:r>
            <a:r>
              <a:rPr lang="zh-TW" altLang="en-US" sz="4800" b="1" dirty="0" smtClean="0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資料的功能是什麼</a:t>
            </a:r>
            <a:r>
              <a:rPr lang="en-US" altLang="zh-TW" sz="4800" b="1" dirty="0" smtClean="0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290854" y="3087177"/>
            <a:ext cx="8576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對教授而言是觀察學生表現的第一手資料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備審資料要能看出你的企圖心和潛力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958418" y="2781302"/>
            <a:ext cx="7715251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928716" y="2908639"/>
            <a:ext cx="92047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TW" sz="6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6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6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簡歷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92688-52C4-4CEC-92B7-D4501597751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760001" y="805093"/>
            <a:ext cx="30940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個人簡歷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圖片 13" descr="http://teachers.ksu.edu.tw/rscheng/photo/my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486" y="1658290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496536" y="165829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96536" y="20405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程榮祥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(Rung-</a:t>
            </a:r>
            <a:r>
              <a:rPr lang="en-US" altLang="zh-TW" sz="20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Shiang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Cheng)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僑光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設計與資訊學院院長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96536" y="280864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學歷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國立成功大學電機工程學系博士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2002-2008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國立成功大學資訊工程學系碩士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1999-2001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609" y="3808885"/>
            <a:ext cx="108112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經歷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僑光科技大學資訊科技系教授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2018-08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崑山科技大學電腦與通訊系教授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副教授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助理教授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2008.08 -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2017.08 </a:t>
            </a: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崑山科技大學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創新創業育成中心副主任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2015.02 - 2018.07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IEEE member, 2008-2011 (IEEE Membership, IEEE Vehicular Technology Society Membership, IEEE Circuits and Systems Society Membership)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國家高速電腦中心助理研究員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財團法人成大發展基金會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), 2002.06 - 2002.11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麟瑞科技股份有限公司網路工程師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2001.08 - 2002.04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分鐘內讓審查委員對你有初步認識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24329" y="6356351"/>
            <a:ext cx="648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7" y="1376593"/>
            <a:ext cx="2990476" cy="1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8" y="1333736"/>
            <a:ext cx="2990476" cy="9523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760001" y="805093"/>
            <a:ext cx="30940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個人簡歷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8"/>
            <a:fld id="{05A93CF7-C7D8-42BB-B213-CC290BE586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8848"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946" y="1592894"/>
            <a:ext cx="7256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榮譽</a:t>
            </a:r>
            <a:endParaRPr lang="zh-TW" altLang="zh-TW" sz="20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99~106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年大專校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院特殊優秀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僑光科技大學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學年度績優人員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研究績效優良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教育部資訊及科技教育司網路通訊人才培育先導型計畫優良教材獎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(FMC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匯流網路服務與管理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,2013-12-30</a:t>
            </a: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教育部資訊及科技教育司網路通訊人才培育先導型計畫優良學程獎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,2013-12-30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609" y="3895150"/>
            <a:ext cx="976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研究計畫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2009~2021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共執行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件科技部個人型、整合型、應用型產學合作計畫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2011~2021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件教育部人才培育計畫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SzPts val="800"/>
              <a:buFont typeface="Wingdings" panose="05000000000000000000" pitchFamily="2" charset="2"/>
              <a:buChar char="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2011~2021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件經濟部產學合作計畫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01419" y="1695599"/>
            <a:ext cx="3843130" cy="1569660"/>
          </a:xfrm>
          <a:prstGeom prst="rect">
            <a:avLst/>
          </a:prstGeom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基本資料、學歷、課業表現、實務經驗、專業表現、語文能力、證照、社團經驗、志工經驗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9608" y="5305042"/>
            <a:ext cx="10811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智慧型視覺區域自動搜尋顯示畫面方法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中華民國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專利發明第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I419092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2013/12/11~2029/12/30</a:t>
            </a: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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燈具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中華民國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專利新型第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M478094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2014/05/11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757" y="3397191"/>
            <a:ext cx="37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內讓審查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對你印象加分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5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12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2C99C0"/>
      </a:accent1>
      <a:accent2>
        <a:srgbClr val="D53E25"/>
      </a:accent2>
      <a:accent3>
        <a:srgbClr val="ECA11A"/>
      </a:accent3>
      <a:accent4>
        <a:srgbClr val="2C99C0"/>
      </a:accent4>
      <a:accent5>
        <a:srgbClr val="D53E25"/>
      </a:accent5>
      <a:accent6>
        <a:srgbClr val="ECA11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1.pptx" id="{F8300352-A1A1-4AF8-9F3E-E41105C3D63B}" vid="{5A80A362-E917-4A54-882D-53FFBD69BF08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1.pptx" id="{F8300352-A1A1-4AF8-9F3E-E41105C3D63B}" vid="{5A80A362-E917-4A54-882D-53FFBD69BF08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14192</TotalTime>
  <Words>2346</Words>
  <Application>Microsoft Office PowerPoint</Application>
  <PresentationFormat>寬螢幕</PresentationFormat>
  <Paragraphs>248</Paragraphs>
  <Slides>31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31</vt:i4>
      </vt:variant>
    </vt:vector>
  </HeadingPairs>
  <TitlesOfParts>
    <vt:vector size="51" baseType="lpstr">
      <vt:lpstr>Arial Unicode MS</vt:lpstr>
      <vt:lpstr>等线</vt:lpstr>
      <vt:lpstr>微软雅黑</vt:lpstr>
      <vt:lpstr>Open Sans</vt:lpstr>
      <vt:lpstr>宋体</vt:lpstr>
      <vt:lpstr>华康宋体W12(P)</vt:lpstr>
      <vt:lpstr>微軟正黑體</vt:lpstr>
      <vt:lpstr>新細明體</vt:lpstr>
      <vt:lpstr>Arial</vt:lpstr>
      <vt:lpstr>Calibri</vt:lpstr>
      <vt:lpstr>Calibri Light</vt:lpstr>
      <vt:lpstr>Rockwell</vt:lpstr>
      <vt:lpstr>Times New Roman</vt:lpstr>
      <vt:lpstr>Wingdings</vt:lpstr>
      <vt:lpstr>1_自定义设计方案</vt:lpstr>
      <vt:lpstr>3_Office 主题</vt:lpstr>
      <vt:lpstr>4_Office 主题</vt:lpstr>
      <vt:lpstr>1_Office 主题</vt:lpstr>
      <vt:lpstr>5_Office 主题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甄選入選時程及注意事項</vt:lpstr>
      <vt:lpstr>第二階段 面試及術科考試  (由各大專校院自訂)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RSCheng</dc:creator>
  <cp:lastModifiedBy>User</cp:lastModifiedBy>
  <cp:revision>617</cp:revision>
  <cp:lastPrinted>2018-12-27T00:27:28Z</cp:lastPrinted>
  <dcterms:created xsi:type="dcterms:W3CDTF">2018-12-26T03:28:59Z</dcterms:created>
  <dcterms:modified xsi:type="dcterms:W3CDTF">2021-05-21T06:42:12Z</dcterms:modified>
</cp:coreProperties>
</file>