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9" r:id="rId12"/>
    <p:sldId id="270" r:id="rId13"/>
    <p:sldId id="268" r:id="rId14"/>
    <p:sldId id="264" r:id="rId15"/>
    <p:sldId id="265" r:id="rId16"/>
    <p:sldId id="272" r:id="rId17"/>
    <p:sldId id="273" r:id="rId18"/>
    <p:sldId id="274" r:id="rId19"/>
    <p:sldId id="275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CDCDCD"/>
    <a:srgbClr val="FFFF99"/>
    <a:srgbClr val="CCCC00"/>
    <a:srgbClr val="CC9900"/>
    <a:srgbClr val="FFCC99"/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0929"/>
  </p:normalViewPr>
  <p:slideViewPr>
    <p:cSldViewPr>
      <p:cViewPr>
        <p:scale>
          <a:sx n="66" d="100"/>
          <a:sy n="66" d="100"/>
        </p:scale>
        <p:origin x="-181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484784"/>
            <a:ext cx="7406640" cy="211788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141F4C-A85F-4F33-BE4A-E51147BD756B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7158F-2359-4540-A1B0-9DD131BC92D3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4F7E91-D5E8-47CE-8325-4B6293263553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8D1B69-CA1C-4EF6-934D-C49960725397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286B2E-B1F7-44FC-B509-B2970BCCAAAE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41BF91-BCE5-485B-B511-4417CC46CADF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0A5072-741B-43E4-9EFF-2D6ECE6D3A30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5C194-8B27-4EB0-BCD3-A37D06C34A36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70F98F-FBBF-43E3-BDDD-BC927526D416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AB5D9-245A-44D7-AC1D-A1EDB8143ED0}" type="slidenum">
              <a:rPr lang="zh-TW" altLang="en-US" smtClean="0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74B8EC-C85C-46CF-AD0C-51BE2F5DACF4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8B3FE3-1735-42F5-BD90-CEFCF51B0EE3}" type="slidenum">
              <a:rPr lang="zh-TW" altLang="en-US" smtClean="0"/>
              <a:pPr/>
              <a:t>‹#›</a:t>
            </a:fld>
            <a:endParaRPr lang="en-US" altLang="zh-TW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3124200"/>
            <a:ext cx="7467600" cy="1125538"/>
          </a:xfrm>
        </p:spPr>
        <p:txBody>
          <a:bodyPr/>
          <a:lstStyle/>
          <a:p>
            <a:r>
              <a:rPr lang="zh-TW" altLang="en-US" dirty="0" smtClean="0">
                <a:ea typeface="新細明體" charset="-120"/>
              </a:rPr>
              <a:t>多媒體概論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876800"/>
            <a:ext cx="7467600" cy="755650"/>
          </a:xfrm>
        </p:spPr>
        <p:txBody>
          <a:bodyPr/>
          <a:lstStyle/>
          <a:p>
            <a:endParaRPr lang="zh-TW" altLang="en-US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音訊媒體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本質</a:t>
            </a:r>
          </a:p>
          <a:p>
            <a:pPr lvl="1"/>
            <a:r>
              <a:rPr lang="zh-TW" altLang="en-US" dirty="0" smtClean="0"/>
              <a:t>聲波</a:t>
            </a:r>
            <a:r>
              <a:rPr lang="en-US" altLang="zh-TW" dirty="0" smtClean="0"/>
              <a:t>-</a:t>
            </a:r>
            <a:r>
              <a:rPr lang="zh-TW" altLang="en-US" dirty="0" smtClean="0"/>
              <a:t>類比訊號</a:t>
            </a:r>
          </a:p>
          <a:p>
            <a:r>
              <a:rPr lang="zh-TW" altLang="en-US" dirty="0" smtClean="0"/>
              <a:t>數位化</a:t>
            </a:r>
            <a:r>
              <a:rPr lang="en-US" altLang="zh-TW" dirty="0" smtClean="0"/>
              <a:t>: </a:t>
            </a:r>
            <a:r>
              <a:rPr lang="zh-TW" altLang="en-US" dirty="0" smtClean="0"/>
              <a:t>取樣</a:t>
            </a:r>
          </a:p>
          <a:p>
            <a:r>
              <a:rPr lang="zh-TW" altLang="en-US" dirty="0" smtClean="0"/>
              <a:t>輸入音源</a:t>
            </a:r>
          </a:p>
          <a:p>
            <a:pPr lvl="1"/>
            <a:r>
              <a:rPr lang="zh-TW" altLang="en-US" dirty="0" smtClean="0"/>
              <a:t>麥克風</a:t>
            </a:r>
            <a:r>
              <a:rPr lang="en-US" altLang="zh-TW" dirty="0" smtClean="0"/>
              <a:t>, </a:t>
            </a:r>
            <a:r>
              <a:rPr lang="zh-TW" altLang="en-US" dirty="0" smtClean="0"/>
              <a:t>音響</a:t>
            </a:r>
            <a:r>
              <a:rPr lang="en-US" altLang="zh-TW" dirty="0" smtClean="0"/>
              <a:t>, CD…</a:t>
            </a:r>
            <a:r>
              <a:rPr lang="zh-TW" altLang="en-US" dirty="0" smtClean="0"/>
              <a:t>等電氣設備</a:t>
            </a:r>
          </a:p>
          <a:p>
            <a:r>
              <a:rPr lang="zh-TW" altLang="en-US" dirty="0" smtClean="0"/>
              <a:t>形式</a:t>
            </a:r>
          </a:p>
          <a:p>
            <a:pPr lvl="1"/>
            <a:r>
              <a:rPr lang="zh-TW" altLang="en-US" dirty="0" smtClean="0"/>
              <a:t>波形音訊</a:t>
            </a:r>
            <a:r>
              <a:rPr lang="en-US" altLang="zh-TW" dirty="0" smtClean="0"/>
              <a:t>, MIDI</a:t>
            </a:r>
          </a:p>
          <a:p>
            <a:r>
              <a:rPr lang="zh-TW" altLang="en-US" dirty="0" smtClean="0"/>
              <a:t>輸出</a:t>
            </a:r>
            <a:r>
              <a:rPr lang="en-US" altLang="zh-TW" dirty="0" smtClean="0"/>
              <a:t>-</a:t>
            </a:r>
            <a:r>
              <a:rPr lang="zh-TW" altLang="en-US" dirty="0" smtClean="0"/>
              <a:t>喇叭</a:t>
            </a:r>
            <a:r>
              <a:rPr lang="en-US" altLang="zh-TW" dirty="0" smtClean="0"/>
              <a:t>: </a:t>
            </a:r>
            <a:r>
              <a:rPr lang="zh-TW" altLang="en-US" dirty="0" smtClean="0"/>
              <a:t>單音</a:t>
            </a:r>
            <a:r>
              <a:rPr lang="en-US" altLang="zh-TW" dirty="0" smtClean="0"/>
              <a:t>, </a:t>
            </a:r>
            <a:r>
              <a:rPr lang="zh-TW" altLang="en-US" dirty="0" smtClean="0"/>
              <a:t>立體聲</a:t>
            </a:r>
            <a:r>
              <a:rPr lang="en-US" altLang="zh-TW" dirty="0" smtClean="0"/>
              <a:t>, </a:t>
            </a:r>
            <a:r>
              <a:rPr lang="zh-TW" altLang="en-US" dirty="0" smtClean="0"/>
              <a:t>環場音效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音效卡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動畫媒體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原理</a:t>
            </a:r>
            <a:r>
              <a:rPr lang="en-US" altLang="zh-TW" dirty="0" smtClean="0"/>
              <a:t>: </a:t>
            </a:r>
            <a:r>
              <a:rPr lang="zh-TW" altLang="en-US" dirty="0" smtClean="0"/>
              <a:t>視覺暫留</a:t>
            </a:r>
          </a:p>
          <a:p>
            <a:r>
              <a:rPr lang="zh-TW" altLang="en-US" dirty="0" smtClean="0"/>
              <a:t>手繪動畫</a:t>
            </a:r>
            <a:r>
              <a:rPr lang="en-US" altLang="zh-TW" dirty="0" smtClean="0"/>
              <a:t>: </a:t>
            </a:r>
            <a:r>
              <a:rPr lang="zh-TW" altLang="en-US" dirty="0" smtClean="0"/>
              <a:t>以透明片繪製</a:t>
            </a:r>
          </a:p>
          <a:p>
            <a:r>
              <a:rPr lang="zh-TW" altLang="en-US" dirty="0" smtClean="0"/>
              <a:t>電腦動畫</a:t>
            </a:r>
          </a:p>
          <a:p>
            <a:pPr lvl="1"/>
            <a:r>
              <a:rPr lang="en-US" altLang="zh-TW" dirty="0" smtClean="0"/>
              <a:t>2D</a:t>
            </a:r>
          </a:p>
          <a:p>
            <a:pPr lvl="1"/>
            <a:r>
              <a:rPr lang="en-US" altLang="zh-TW" dirty="0" smtClean="0"/>
              <a:t>3D</a:t>
            </a:r>
          </a:p>
          <a:p>
            <a:pPr lvl="2"/>
            <a:r>
              <a:rPr lang="zh-TW" altLang="en-US" dirty="0" smtClean="0"/>
              <a:t>擬真效果好</a:t>
            </a:r>
          </a:p>
          <a:p>
            <a:r>
              <a:rPr lang="zh-TW" altLang="en-US" dirty="0" smtClean="0"/>
              <a:t>格式</a:t>
            </a:r>
            <a:r>
              <a:rPr lang="en-US" altLang="zh-TW" dirty="0" smtClean="0"/>
              <a:t>: </a:t>
            </a:r>
            <a:r>
              <a:rPr lang="zh-TW" altLang="en-US" dirty="0" smtClean="0"/>
              <a:t>可轉為視訊格式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視訊媒體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訊號規格</a:t>
            </a:r>
          </a:p>
          <a:p>
            <a:pPr lvl="1"/>
            <a:r>
              <a:rPr lang="en-US" altLang="zh-TW" dirty="0" smtClean="0"/>
              <a:t>NTSC, PAL</a:t>
            </a:r>
          </a:p>
          <a:p>
            <a:r>
              <a:rPr lang="zh-TW" altLang="en-US" dirty="0" smtClean="0"/>
              <a:t>格式</a:t>
            </a:r>
          </a:p>
          <a:p>
            <a:pPr lvl="1"/>
            <a:r>
              <a:rPr lang="zh-TW" altLang="en-US" dirty="0" smtClean="0"/>
              <a:t>每秒播</a:t>
            </a:r>
            <a:r>
              <a:rPr lang="en-US" altLang="zh-TW" dirty="0" smtClean="0"/>
              <a:t>25~30</a:t>
            </a:r>
            <a:r>
              <a:rPr lang="zh-TW" altLang="en-US" dirty="0" smtClean="0"/>
              <a:t>個畫面</a:t>
            </a:r>
          </a:p>
          <a:p>
            <a:pPr lvl="1"/>
            <a:r>
              <a:rPr lang="zh-TW" altLang="en-US" dirty="0" smtClean="0"/>
              <a:t>每個畫面等同一張影像</a:t>
            </a:r>
          </a:p>
          <a:p>
            <a:r>
              <a:rPr lang="zh-TW" altLang="en-US" dirty="0" smtClean="0"/>
              <a:t>需大量儲存空間</a:t>
            </a:r>
          </a:p>
          <a:p>
            <a:r>
              <a:rPr lang="zh-TW" altLang="en-US" dirty="0" smtClean="0"/>
              <a:t>視訊來源</a:t>
            </a:r>
          </a:p>
          <a:p>
            <a:pPr lvl="1"/>
            <a:r>
              <a:rPr lang="en-US" altLang="zh-TW" dirty="0" smtClean="0"/>
              <a:t>DV, </a:t>
            </a:r>
            <a:r>
              <a:rPr lang="zh-TW" altLang="en-US" dirty="0" smtClean="0"/>
              <a:t>視訊擷取設備</a:t>
            </a:r>
          </a:p>
          <a:p>
            <a:r>
              <a:rPr lang="zh-TW" altLang="en-US" dirty="0" smtClean="0"/>
              <a:t>視訊剪輯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影像媒體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點陣影像與向量影像</a:t>
            </a:r>
          </a:p>
          <a:p>
            <a:r>
              <a:rPr lang="zh-TW" altLang="en-US" dirty="0" smtClean="0"/>
              <a:t>本質</a:t>
            </a:r>
          </a:p>
          <a:p>
            <a:pPr lvl="1"/>
            <a:r>
              <a:rPr lang="zh-TW" altLang="en-US" dirty="0" smtClean="0"/>
              <a:t>像素</a:t>
            </a:r>
            <a:r>
              <a:rPr lang="en-US" altLang="zh-TW" dirty="0" smtClean="0"/>
              <a:t>, </a:t>
            </a:r>
            <a:r>
              <a:rPr lang="zh-TW" altLang="en-US" dirty="0" smtClean="0"/>
              <a:t>解析度</a:t>
            </a:r>
            <a:r>
              <a:rPr lang="en-US" altLang="zh-TW" dirty="0" smtClean="0"/>
              <a:t>, </a:t>
            </a:r>
            <a:r>
              <a:rPr lang="zh-TW" altLang="en-US" dirty="0" smtClean="0"/>
              <a:t>色彩型式</a:t>
            </a:r>
          </a:p>
          <a:p>
            <a:r>
              <a:rPr lang="zh-TW" altLang="en-US" dirty="0" smtClean="0"/>
              <a:t>影像來源</a:t>
            </a:r>
          </a:p>
          <a:p>
            <a:pPr lvl="1"/>
            <a:r>
              <a:rPr lang="zh-TW" altLang="en-US" dirty="0" smtClean="0"/>
              <a:t>掃瞄器</a:t>
            </a:r>
            <a:r>
              <a:rPr lang="en-US" altLang="zh-TW" dirty="0" smtClean="0"/>
              <a:t>, </a:t>
            </a:r>
            <a:r>
              <a:rPr lang="zh-TW" altLang="en-US" dirty="0" smtClean="0"/>
              <a:t>數位相機</a:t>
            </a:r>
            <a:r>
              <a:rPr lang="en-US" altLang="zh-TW" dirty="0" smtClean="0"/>
              <a:t>, </a:t>
            </a:r>
            <a:r>
              <a:rPr lang="zh-TW" altLang="en-US" dirty="0" smtClean="0"/>
              <a:t>數位攝影機</a:t>
            </a:r>
          </a:p>
          <a:p>
            <a:r>
              <a:rPr lang="zh-TW" altLang="en-US" dirty="0" smtClean="0"/>
              <a:t>數位影像處理</a:t>
            </a:r>
          </a:p>
          <a:p>
            <a:r>
              <a:rPr lang="zh-TW" altLang="en-US" dirty="0" smtClean="0"/>
              <a:t>影像輸出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新細明體" charset="-120"/>
              </a:rPr>
              <a:t>多媒體製作工具</a:t>
            </a:r>
            <a:endParaRPr lang="zh-TW" altLang="en-US" dirty="0"/>
          </a:p>
        </p:txBody>
      </p:sp>
      <p:pic>
        <p:nvPicPr>
          <p:cNvPr id="4" name="圖片 4" descr="PPT2A8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77686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a typeface="新細明體" charset="-120"/>
              </a:rPr>
              <a:t>多媒體製作工具</a:t>
            </a:r>
            <a:endParaRPr lang="zh-TW" altLang="en-US" dirty="0"/>
          </a:p>
        </p:txBody>
      </p:sp>
      <p:pic>
        <p:nvPicPr>
          <p:cNvPr id="5" name="圖片 5" descr="PPT8D2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556792"/>
            <a:ext cx="7621063" cy="3288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多媒體技術發展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多媒體資料壓縮 </a:t>
            </a:r>
          </a:p>
          <a:p>
            <a:pPr lvl="1"/>
            <a:r>
              <a:rPr lang="zh-TW" altLang="en-US" dirty="0" smtClean="0"/>
              <a:t>音訊資料壓縮</a:t>
            </a:r>
          </a:p>
          <a:p>
            <a:pPr lvl="1"/>
            <a:r>
              <a:rPr lang="zh-TW" altLang="en-US" dirty="0" smtClean="0"/>
              <a:t>影像資料壓縮</a:t>
            </a:r>
          </a:p>
          <a:p>
            <a:pPr lvl="1"/>
            <a:r>
              <a:rPr lang="zh-TW" altLang="en-US" dirty="0" smtClean="0"/>
              <a:t>視訊資料壓縮</a:t>
            </a:r>
          </a:p>
          <a:p>
            <a:r>
              <a:rPr lang="zh-TW" altLang="en-US" dirty="0" smtClean="0"/>
              <a:t>壓縮技術之影響</a:t>
            </a:r>
          </a:p>
          <a:p>
            <a:pPr lvl="1"/>
            <a:r>
              <a:rPr lang="zh-TW" altLang="en-US" dirty="0" smtClean="0"/>
              <a:t>降低儲存多媒體資料所需的空間 </a:t>
            </a:r>
          </a:p>
          <a:p>
            <a:pPr lvl="1"/>
            <a:r>
              <a:rPr lang="zh-TW" altLang="en-US" dirty="0" smtClean="0"/>
              <a:t>減少多媒體播放時從儲存體讀出之資料量 </a:t>
            </a:r>
          </a:p>
          <a:p>
            <a:pPr lvl="1"/>
            <a:r>
              <a:rPr lang="zh-TW" altLang="en-US" dirty="0" smtClean="0"/>
              <a:t>增加</a:t>
            </a:r>
            <a:r>
              <a:rPr lang="en-US" altLang="zh-TW" dirty="0" smtClean="0"/>
              <a:t>CPU</a:t>
            </a:r>
            <a:r>
              <a:rPr lang="zh-TW" altLang="en-US" dirty="0" smtClean="0"/>
              <a:t>工作負擔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音訊處理技術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音訊處理</a:t>
            </a:r>
          </a:p>
          <a:p>
            <a:pPr lvl="1"/>
            <a:r>
              <a:rPr lang="zh-TW" altLang="en-US" dirty="0" smtClean="0"/>
              <a:t>特效處理 </a:t>
            </a:r>
          </a:p>
          <a:p>
            <a:pPr lvl="1"/>
            <a:r>
              <a:rPr lang="zh-TW" altLang="en-US" dirty="0" smtClean="0"/>
              <a:t>剪輯 </a:t>
            </a:r>
          </a:p>
          <a:p>
            <a:r>
              <a:rPr lang="zh-TW" altLang="en-US" dirty="0" smtClean="0"/>
              <a:t>語音識別</a:t>
            </a:r>
          </a:p>
          <a:p>
            <a:pPr lvl="1"/>
            <a:r>
              <a:rPr lang="zh-TW" altLang="en-US" dirty="0" smtClean="0"/>
              <a:t>可用於語音文字輸入 </a:t>
            </a:r>
          </a:p>
          <a:p>
            <a:r>
              <a:rPr lang="zh-TW" altLang="en-US" dirty="0" smtClean="0"/>
              <a:t>聲紋比對</a:t>
            </a:r>
          </a:p>
          <a:p>
            <a:pPr lvl="1"/>
            <a:r>
              <a:rPr lang="zh-TW" altLang="en-US" dirty="0" smtClean="0"/>
              <a:t>可用於身份識別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影像處理技術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數位暗房</a:t>
            </a:r>
          </a:p>
          <a:p>
            <a:pPr lvl="1"/>
            <a:r>
              <a:rPr lang="zh-TW" altLang="en-US" dirty="0" smtClean="0"/>
              <a:t>基本影像屬性調整</a:t>
            </a:r>
          </a:p>
          <a:p>
            <a:pPr lvl="1"/>
            <a:r>
              <a:rPr lang="zh-TW" altLang="en-US" dirty="0" smtClean="0"/>
              <a:t>濾鏡與特效</a:t>
            </a:r>
          </a:p>
          <a:p>
            <a:pPr lvl="1"/>
            <a:r>
              <a:rPr lang="zh-TW" altLang="en-US" dirty="0" smtClean="0"/>
              <a:t>人為編修</a:t>
            </a:r>
          </a:p>
          <a:p>
            <a:r>
              <a:rPr lang="zh-TW" altLang="en-US" dirty="0" smtClean="0"/>
              <a:t>影像識別</a:t>
            </a:r>
          </a:p>
          <a:p>
            <a:pPr lvl="1"/>
            <a:r>
              <a:rPr lang="en-US" altLang="zh-TW" dirty="0" smtClean="0"/>
              <a:t>OCR</a:t>
            </a:r>
          </a:p>
          <a:p>
            <a:pPr lvl="1"/>
            <a:r>
              <a:rPr lang="zh-TW" altLang="en-US" dirty="0" smtClean="0"/>
              <a:t>指紋辨識、虹彩辨識、臉部辨識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視訊處理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視訊後製作</a:t>
            </a:r>
          </a:p>
          <a:p>
            <a:pPr lvl="1"/>
            <a:r>
              <a:rPr lang="zh-TW" altLang="en-US" dirty="0" smtClean="0"/>
              <a:t>剪輯</a:t>
            </a:r>
          </a:p>
          <a:p>
            <a:pPr lvl="1"/>
            <a:r>
              <a:rPr lang="zh-TW" altLang="en-US" dirty="0" smtClean="0"/>
              <a:t>配音</a:t>
            </a:r>
          </a:p>
          <a:p>
            <a:pPr lvl="1"/>
            <a:r>
              <a:rPr lang="zh-TW" altLang="en-US" dirty="0" smtClean="0"/>
              <a:t>配樂</a:t>
            </a:r>
          </a:p>
          <a:p>
            <a:pPr lvl="1"/>
            <a:r>
              <a:rPr lang="zh-TW" altLang="en-US" dirty="0" smtClean="0"/>
              <a:t>特效處理 </a:t>
            </a:r>
          </a:p>
          <a:p>
            <a:r>
              <a:rPr lang="zh-TW" altLang="en-US" dirty="0" smtClean="0"/>
              <a:t>動態偵測</a:t>
            </a:r>
          </a:p>
          <a:p>
            <a:pPr lvl="1"/>
            <a:r>
              <a:rPr lang="zh-TW" altLang="en-US" dirty="0" smtClean="0"/>
              <a:t>以數位視訊記錄錄影監視內容具有可進行動態偵測的能力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何謂多媒體</a:t>
            </a:r>
            <a:endParaRPr lang="zh-TW" alt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「多媒體」（</a:t>
            </a:r>
            <a:r>
              <a:rPr lang="en-US" altLang="zh-TW" dirty="0" smtClean="0"/>
              <a:t>Multimedia</a:t>
            </a:r>
            <a:r>
              <a:rPr lang="zh-TW" altLang="en-US" dirty="0" smtClean="0"/>
              <a:t>）即同時運用與整合一個以上的媒體來傳遞訊息的媒介</a:t>
            </a:r>
            <a:endParaRPr lang="en-US" altLang="zh-TW" dirty="0" smtClean="0"/>
          </a:p>
        </p:txBody>
      </p:sp>
      <p:pic>
        <p:nvPicPr>
          <p:cNvPr id="6" name="圖片 5" descr="PPT83F2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2708920"/>
            <a:ext cx="4181802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郭秋田、林佳漢、楊永仁、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多媒體導論與實作</a:t>
            </a:r>
            <a:r>
              <a:rPr lang="en-US" altLang="zh-TW" dirty="0" smtClean="0"/>
              <a:t>” </a:t>
            </a:r>
            <a:r>
              <a:rPr lang="zh-TW" altLang="en-US" dirty="0" smtClean="0"/>
              <a:t>，旗</a:t>
            </a:r>
            <a:r>
              <a:rPr lang="zh-TW" altLang="en-US" smtClean="0"/>
              <a:t>標 ，</a:t>
            </a:r>
            <a:r>
              <a:rPr lang="en-US" altLang="zh-TW" dirty="0" smtClean="0"/>
              <a:t>2002</a:t>
            </a:r>
          </a:p>
          <a:p>
            <a:r>
              <a:rPr lang="zh-TW" altLang="en-US" dirty="0" smtClean="0"/>
              <a:t>詹森仁、郭秋田、楊永仁、顏春煌、王頌平、周國傑， </a:t>
            </a:r>
            <a:r>
              <a:rPr lang="en-US" altLang="zh-TW" dirty="0" smtClean="0"/>
              <a:t>“</a:t>
            </a:r>
            <a:r>
              <a:rPr lang="zh-TW" altLang="en-US" dirty="0" smtClean="0"/>
              <a:t>多媒體導論與應用</a:t>
            </a:r>
            <a:r>
              <a:rPr lang="en-US" altLang="zh-TW" dirty="0" smtClean="0"/>
              <a:t>”</a:t>
            </a:r>
            <a:r>
              <a:rPr lang="zh-TW" altLang="en-US" dirty="0" smtClean="0"/>
              <a:t> ， 第三版，旗標 ，</a:t>
            </a:r>
            <a:r>
              <a:rPr lang="en-US" altLang="zh-TW" dirty="0" smtClean="0"/>
              <a:t>2008</a:t>
            </a:r>
          </a:p>
          <a:p>
            <a:r>
              <a:rPr lang="zh-TW" altLang="en-US" dirty="0" smtClean="0"/>
              <a:t>林安琪、于冠雲，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數位媒體設計</a:t>
            </a:r>
            <a:r>
              <a:rPr lang="en-US" altLang="zh-TW" dirty="0" smtClean="0"/>
              <a:t>-</a:t>
            </a:r>
            <a:r>
              <a:rPr lang="zh-TW" altLang="en-US" dirty="0" smtClean="0"/>
              <a:t>影音電子書製作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</a:t>
            </a:r>
            <a:r>
              <a:rPr lang="en-US" altLang="zh-TW" dirty="0" smtClean="0"/>
              <a:t> </a:t>
            </a:r>
            <a:r>
              <a:rPr lang="zh-TW" altLang="en-US" dirty="0" smtClean="0"/>
              <a:t>學貫，</a:t>
            </a:r>
            <a:r>
              <a:rPr lang="en-US" altLang="zh-TW" dirty="0" smtClean="0"/>
              <a:t>2009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9"/>
          <p:cNvSpPr>
            <a:spLocks noGrp="1"/>
          </p:cNvSpPr>
          <p:nvPr>
            <p:ph idx="1"/>
          </p:nvPr>
        </p:nvSpPr>
        <p:spPr>
          <a:xfrm>
            <a:off x="1435100" y="260350"/>
            <a:ext cx="7499350" cy="5988050"/>
          </a:xfrm>
        </p:spPr>
        <p:txBody>
          <a:bodyPr/>
          <a:lstStyle/>
          <a:p>
            <a:r>
              <a:rPr lang="zh-TW" altLang="en-US" dirty="0" smtClean="0"/>
              <a:t>多媒體是指</a:t>
            </a:r>
            <a:r>
              <a:rPr lang="zh-TW" altLang="zh-TW" dirty="0" smtClean="0"/>
              <a:t>使用電腦結合文字、圖形、聲音和影像等資料作</a:t>
            </a:r>
            <a:r>
              <a:rPr lang="zh-TW" altLang="en-US" dirty="0" smtClean="0"/>
              <a:t>整合與</a:t>
            </a:r>
            <a:r>
              <a:rPr lang="zh-TW" altLang="zh-TW" dirty="0" smtClean="0"/>
              <a:t>展</a:t>
            </a:r>
            <a:r>
              <a:rPr lang="zh-TW" altLang="en-US" dirty="0" smtClean="0"/>
              <a:t>現</a:t>
            </a:r>
            <a:r>
              <a:rPr lang="zh-TW" altLang="zh-TW" dirty="0" smtClean="0"/>
              <a:t>，並且利用相關的電腦資訊工具與連結技術，讓使用者可以作瀏覽、互動式操作、傳遞媒體以及自行創作。</a:t>
            </a:r>
            <a:endParaRPr lang="en-US" altLang="zh-TW" b="1" dirty="0" smtClean="0"/>
          </a:p>
          <a:p>
            <a:r>
              <a:rPr lang="zh-TW" altLang="en-US" dirty="0" smtClean="0"/>
              <a:t>多媒體特性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多樣化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互動性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整合性</a:t>
            </a:r>
            <a:endParaRPr lang="en-US" altLang="zh-TW" dirty="0" smtClean="0"/>
          </a:p>
          <a:p>
            <a:pPr lvl="2">
              <a:buNone/>
            </a:pPr>
            <a:endParaRPr lang="en-US" altLang="zh-TW" dirty="0" smtClean="0"/>
          </a:p>
          <a:p>
            <a:pPr lvl="2">
              <a:buNone/>
            </a:pP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03648" y="0"/>
            <a:ext cx="7407275" cy="1471612"/>
          </a:xfrm>
        </p:spPr>
        <p:txBody>
          <a:bodyPr/>
          <a:lstStyle/>
          <a:p>
            <a:r>
              <a:rPr lang="zh-TW" altLang="en-US" dirty="0" smtClean="0"/>
              <a:t>多媒體與傳統媒體比較與應用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03648" y="1340768"/>
          <a:ext cx="7488836" cy="468052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584176"/>
                <a:gridCol w="1180932"/>
                <a:gridCol w="1180932"/>
                <a:gridCol w="1180932"/>
                <a:gridCol w="1180932"/>
                <a:gridCol w="1180932"/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訊息傳遞方式</a:t>
                      </a:r>
                      <a:r>
                        <a:rPr lang="en-US" sz="2000" kern="100" dirty="0"/>
                        <a:t> 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文字</a:t>
                      </a:r>
                      <a:r>
                        <a:rPr lang="en-US" sz="2000" kern="100" dirty="0"/>
                        <a:t> 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圖形</a:t>
                      </a:r>
                      <a:r>
                        <a:rPr lang="en-US" sz="2000" kern="100" dirty="0"/>
                        <a:t> 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動作</a:t>
                      </a:r>
                      <a:r>
                        <a:rPr lang="en-US" sz="2000" kern="100"/>
                        <a:t> 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聲音</a:t>
                      </a:r>
                      <a:r>
                        <a:rPr lang="en-US" sz="2000" kern="100"/>
                        <a:t> 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互動功能</a:t>
                      </a:r>
                      <a:r>
                        <a:rPr lang="en-US" sz="2000" kern="100" dirty="0"/>
                        <a:t> 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報章雜誌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無時效性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廣播音響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偶爾</a:t>
                      </a:r>
                      <a:r>
                        <a:rPr lang="en-US" sz="2000" kern="100"/>
                        <a:t>call in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電視電影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/>
                        <a:t>ˇ </a:t>
                      </a:r>
                      <a:endParaRPr lang="zh-TW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偶爾</a:t>
                      </a:r>
                      <a:r>
                        <a:rPr lang="en-US" sz="2000" kern="100" dirty="0"/>
                        <a:t>call in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/>
                        <a:t>多媒體電腦 </a:t>
                      </a:r>
                      <a:endParaRPr lang="zh-TW" sz="2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/>
                        <a:t>ˇ </a:t>
                      </a:r>
                      <a:endParaRPr lang="zh-TW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/>
                        <a:t>ˇ </a:t>
                      </a:r>
                      <a:endParaRPr lang="zh-TW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/>
                        <a:t>ˇ </a:t>
                      </a:r>
                      <a:endParaRPr lang="zh-TW" sz="40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000" kern="100" dirty="0"/>
                        <a:t>ˇ </a:t>
                      </a:r>
                      <a:endParaRPr lang="zh-TW" sz="4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/>
                        <a:t>即時性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/>
          <a:lstStyle/>
          <a:p>
            <a:r>
              <a:rPr lang="zh-TW" altLang="en-US" dirty="0" smtClean="0"/>
              <a:t>多媒體與傳統媒體比較與應用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331640" y="1412776"/>
          <a:ext cx="7560837" cy="511256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2519877"/>
                <a:gridCol w="2519877"/>
                <a:gridCol w="2521083"/>
              </a:tblGrid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應用範圍</a:t>
                      </a:r>
                      <a:r>
                        <a:rPr lang="en-US" sz="1800" kern="100" dirty="0"/>
                        <a:t> 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多媒體的方式</a:t>
                      </a:r>
                      <a:r>
                        <a:rPr lang="en-US" sz="1800" kern="100" dirty="0"/>
                        <a:t> 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傳統媒體的方式</a:t>
                      </a:r>
                      <a:r>
                        <a:rPr lang="en-US" sz="1800" kern="100"/>
                        <a:t> 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簡報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多媒體簡報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投影片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商業產品促銷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電子商業交易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/>
                        <a:t>DM</a:t>
                      </a:r>
                      <a:r>
                        <a:rPr lang="zh-TW" sz="1800" kern="100"/>
                        <a:t>紙張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公司簡介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多媒體光碟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錄影帶方式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教學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電腦輔助教學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書籍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旅遊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導覽系統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旅遊手冊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產品簡介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/>
                        <a:t>DEMO kit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產品</a:t>
                      </a:r>
                      <a:r>
                        <a:rPr lang="en-US" sz="1800" kern="100"/>
                        <a:t>DM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2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產品使用方法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/>
                        <a:t>CBT(Computer Based Training)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操作手冊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娛樂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聲光具備的</a:t>
                      </a:r>
                      <a:r>
                        <a:rPr lang="en-US" sz="1800" kern="100"/>
                        <a:t>GAME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單調的</a:t>
                      </a:r>
                      <a:r>
                        <a:rPr lang="en-US" sz="1800" kern="100" dirty="0"/>
                        <a:t>GAME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網路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/>
                        <a:t>WWW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/>
                        <a:t>Gopher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6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/>
                        <a:t>資料庫 </a:t>
                      </a:r>
                      <a:endParaRPr lang="zh-TW" sz="1800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多媒體資料庫 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/>
                        <a:t>文字資料庫</a:t>
                      </a:r>
                      <a:endParaRPr lang="zh-TW" sz="18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6386" name="Picture 2" descr="7&quot; PCI Touch Monitor Demo Ki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941168"/>
            <a:ext cx="2145152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電腦多媒體演進</a:t>
            </a:r>
            <a:r>
              <a:rPr lang="en-US" altLang="zh-TW" dirty="0" smtClean="0"/>
              <a:t>-</a:t>
            </a:r>
            <a:r>
              <a:rPr lang="zh-TW" altLang="en-US" dirty="0" smtClean="0"/>
              <a:t>影像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zh-TW" altLang="en-US" dirty="0" smtClean="0"/>
              <a:t>從單色螢幕到彩色螢幕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色彩演進</a:t>
            </a:r>
            <a:r>
              <a:rPr lang="en-US" altLang="zh-TW" dirty="0" smtClean="0"/>
              <a:t>: </a:t>
            </a:r>
          </a:p>
          <a:p>
            <a:pPr lvl="2">
              <a:lnSpc>
                <a:spcPct val="90000"/>
              </a:lnSpc>
            </a:pPr>
            <a:r>
              <a:rPr lang="zh-TW" altLang="en-US" dirty="0" smtClean="0"/>
              <a:t>從</a:t>
            </a:r>
            <a:r>
              <a:rPr lang="en-US" altLang="zh-TW" dirty="0" smtClean="0"/>
              <a:t>4</a:t>
            </a:r>
            <a:r>
              <a:rPr lang="zh-TW" altLang="en-US" dirty="0" smtClean="0"/>
              <a:t>色</a:t>
            </a:r>
            <a:r>
              <a:rPr lang="en-US" altLang="zh-TW" dirty="0" smtClean="0"/>
              <a:t>CGA</a:t>
            </a:r>
            <a:r>
              <a:rPr lang="en-US" altLang="zh-TW" dirty="0" smtClean="0">
                <a:sym typeface="Wingdings" pitchFamily="2" charset="2"/>
              </a:rPr>
              <a:t>16</a:t>
            </a:r>
            <a:r>
              <a:rPr lang="zh-TW" altLang="en-US" dirty="0" smtClean="0">
                <a:sym typeface="Wingdings" pitchFamily="2" charset="2"/>
              </a:rPr>
              <a:t>色</a:t>
            </a:r>
            <a:r>
              <a:rPr lang="en-US" altLang="zh-TW" dirty="0" smtClean="0">
                <a:sym typeface="Wingdings" pitchFamily="2" charset="2"/>
              </a:rPr>
              <a:t>EGA256</a:t>
            </a:r>
            <a:r>
              <a:rPr lang="zh-TW" altLang="en-US" dirty="0" smtClean="0">
                <a:sym typeface="Wingdings" pitchFamily="2" charset="2"/>
              </a:rPr>
              <a:t>色</a:t>
            </a:r>
            <a:r>
              <a:rPr lang="en-US" altLang="zh-TW" dirty="0" smtClean="0">
                <a:sym typeface="Wingdings" pitchFamily="2" charset="2"/>
              </a:rPr>
              <a:t>65536</a:t>
            </a:r>
            <a:r>
              <a:rPr lang="zh-TW" altLang="en-US" dirty="0" smtClean="0">
                <a:sym typeface="Wingdings" pitchFamily="2" charset="2"/>
              </a:rPr>
              <a:t>色高彩</a:t>
            </a:r>
            <a:r>
              <a:rPr lang="en-US" altLang="zh-TW" dirty="0" smtClean="0">
                <a:sym typeface="Wingdings" pitchFamily="2" charset="2"/>
              </a:rPr>
              <a:t>16777216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色全彩</a:t>
            </a:r>
            <a:endParaRPr lang="en-US" altLang="zh-TW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解析度增加</a:t>
            </a:r>
            <a:r>
              <a:rPr lang="en-US" altLang="zh-TW" dirty="0" smtClean="0"/>
              <a:t>: 640x480~1600x1200</a:t>
            </a:r>
            <a:r>
              <a:rPr lang="zh-TW" altLang="en-US" dirty="0" smtClean="0"/>
              <a:t>、</a:t>
            </a:r>
            <a:r>
              <a:rPr lang="en-US" altLang="zh-TW" dirty="0" smtClean="0"/>
              <a:t>1920x1280… </a:t>
            </a:r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顯示卡上的記憶體影響解析度與色彩顯示能力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zh-TW" altLang="en-US" dirty="0" smtClean="0"/>
              <a:t>顯示卡提供加速繪圖的能力</a:t>
            </a:r>
            <a:r>
              <a:rPr lang="en-US" altLang="zh-TW" dirty="0" smtClean="0"/>
              <a:t>: 2D, 3D</a:t>
            </a:r>
            <a:r>
              <a:rPr lang="zh-TW" altLang="en-US" dirty="0" smtClean="0"/>
              <a:t>繪圖能力</a:t>
            </a:r>
            <a:endParaRPr lang="en-US" altLang="zh-TW" dirty="0" smtClean="0"/>
          </a:p>
          <a:p>
            <a:pPr>
              <a:lnSpc>
                <a:spcPct val="90000"/>
              </a:lnSpc>
            </a:pPr>
            <a:r>
              <a:rPr lang="zh-TW" altLang="en-US" dirty="0" smtClean="0"/>
              <a:t>壓縮格式視訊之播放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en-US" altLang="zh-TW" dirty="0" smtClean="0"/>
              <a:t>MPEG</a:t>
            </a:r>
            <a:r>
              <a:rPr lang="zh-TW" altLang="en-US" dirty="0" smtClean="0"/>
              <a:t>系列視訊格式</a:t>
            </a:r>
            <a:endParaRPr lang="zh-TW" altLang="en-US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電腦多媒體演進</a:t>
            </a:r>
            <a:r>
              <a:rPr lang="en-US" altLang="zh-TW" dirty="0" smtClean="0"/>
              <a:t>-</a:t>
            </a:r>
            <a:r>
              <a:rPr lang="zh-TW" altLang="en-US" dirty="0" smtClean="0"/>
              <a:t>聲音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電腦上的聲音</a:t>
            </a:r>
          </a:p>
          <a:p>
            <a:pPr lvl="1"/>
            <a:r>
              <a:rPr lang="zh-TW" altLang="en-US" dirty="0" smtClean="0"/>
              <a:t>早期的單音喇叭</a:t>
            </a:r>
          </a:p>
          <a:p>
            <a:pPr lvl="1"/>
            <a:r>
              <a:rPr lang="zh-TW" altLang="en-US" dirty="0" smtClean="0"/>
              <a:t>音效卡時代</a:t>
            </a:r>
          </a:p>
          <a:p>
            <a:pPr lvl="2"/>
            <a:r>
              <a:rPr lang="zh-TW" altLang="en-US" dirty="0" smtClean="0"/>
              <a:t>半雙工與</a:t>
            </a:r>
            <a:r>
              <a:rPr lang="zh-TW" altLang="en-US" b="1" dirty="0" smtClean="0"/>
              <a:t>全</a:t>
            </a:r>
            <a:r>
              <a:rPr lang="zh-TW" altLang="en-US" dirty="0" smtClean="0"/>
              <a:t>雙工的音效處理能力</a:t>
            </a:r>
          </a:p>
          <a:p>
            <a:pPr lvl="2"/>
            <a:r>
              <a:rPr lang="zh-TW" altLang="en-US" dirty="0" smtClean="0"/>
              <a:t>音質解析度與取樣率的提升</a:t>
            </a:r>
          </a:p>
          <a:p>
            <a:pPr lvl="1"/>
            <a:r>
              <a:rPr lang="zh-TW" altLang="en-US" dirty="0" smtClean="0"/>
              <a:t>立體聲與環場音效</a:t>
            </a:r>
          </a:p>
          <a:p>
            <a:r>
              <a:rPr lang="zh-TW" altLang="en-US" dirty="0" smtClean="0"/>
              <a:t>音樂</a:t>
            </a:r>
            <a:r>
              <a:rPr lang="en-US" altLang="zh-TW" dirty="0" smtClean="0"/>
              <a:t>CD</a:t>
            </a:r>
          </a:p>
          <a:p>
            <a:pPr lvl="1"/>
            <a:r>
              <a:rPr lang="zh-TW" altLang="en-US" dirty="0" smtClean="0"/>
              <a:t>可透過光碟機直接播放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電腦多媒體</a:t>
            </a:r>
            <a:r>
              <a:rPr lang="zh-TW" altLang="en-US" b="1" dirty="0" smtClean="0"/>
              <a:t>演進</a:t>
            </a:r>
            <a:r>
              <a:rPr lang="zh-TW" altLang="en-US" dirty="0" smtClean="0"/>
              <a:t>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電腦硬體的大幅進步</a:t>
            </a:r>
          </a:p>
          <a:p>
            <a:pPr lvl="1"/>
            <a:r>
              <a:rPr lang="en-US" altLang="zh-TW" dirty="0" smtClean="0"/>
              <a:t>CPU</a:t>
            </a:r>
            <a:r>
              <a:rPr lang="zh-TW" altLang="en-US" dirty="0" smtClean="0"/>
              <a:t>運算速度變快</a:t>
            </a:r>
          </a:p>
          <a:p>
            <a:pPr lvl="2"/>
            <a:r>
              <a:rPr lang="zh-TW" altLang="en-US" dirty="0" smtClean="0"/>
              <a:t>能處理具即時性的媒體資料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如音訊</a:t>
            </a:r>
            <a:r>
              <a:rPr lang="en-US" altLang="zh-TW" dirty="0" smtClean="0"/>
              <a:t>, </a:t>
            </a:r>
            <a:r>
              <a:rPr lang="zh-TW" altLang="en-US" dirty="0" smtClean="0"/>
              <a:t>視訊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主機主記憶體容量</a:t>
            </a:r>
          </a:p>
          <a:p>
            <a:pPr lvl="2"/>
            <a:r>
              <a:rPr lang="zh-TW" altLang="en-US" dirty="0" smtClean="0"/>
              <a:t>有足夠的記憶空間利於多媒體程式執行</a:t>
            </a:r>
          </a:p>
          <a:p>
            <a:pPr lvl="1"/>
            <a:r>
              <a:rPr lang="zh-TW" altLang="en-US" dirty="0" smtClean="0"/>
              <a:t>硬碟容量大幅增加</a:t>
            </a:r>
          </a:p>
          <a:p>
            <a:pPr lvl="2"/>
            <a:r>
              <a:rPr lang="zh-TW" altLang="en-US" dirty="0" smtClean="0"/>
              <a:t>可儲存極佔空間的媒體資料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cs typeface="Arial" charset="0"/>
              </a:rPr>
              <a:t>文字媒體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輸入方式</a:t>
            </a:r>
          </a:p>
          <a:p>
            <a:pPr lvl="1"/>
            <a:r>
              <a:rPr lang="zh-TW" altLang="en-US" dirty="0" smtClean="0"/>
              <a:t>鍵盤</a:t>
            </a:r>
            <a:r>
              <a:rPr lang="en-US" altLang="zh-TW" dirty="0" smtClean="0"/>
              <a:t>: </a:t>
            </a:r>
            <a:r>
              <a:rPr lang="zh-TW" altLang="en-US" dirty="0" smtClean="0"/>
              <a:t>字根類與字音類輸入法</a:t>
            </a:r>
          </a:p>
          <a:p>
            <a:pPr lvl="1"/>
            <a:r>
              <a:rPr lang="en-US" altLang="zh-TW" dirty="0" smtClean="0"/>
              <a:t>OCR</a:t>
            </a:r>
            <a:r>
              <a:rPr lang="zh-TW" altLang="en-US" dirty="0" smtClean="0"/>
              <a:t>光學字元辨識</a:t>
            </a:r>
          </a:p>
          <a:p>
            <a:pPr lvl="1"/>
            <a:r>
              <a:rPr lang="zh-TW" altLang="en-US" dirty="0" smtClean="0"/>
              <a:t>手寫辨識</a:t>
            </a:r>
          </a:p>
          <a:p>
            <a:pPr lvl="1"/>
            <a:r>
              <a:rPr lang="zh-TW" altLang="en-US" dirty="0" smtClean="0"/>
              <a:t>語音辨識</a:t>
            </a:r>
          </a:p>
          <a:p>
            <a:r>
              <a:rPr lang="zh-TW" altLang="en-US" dirty="0" smtClean="0"/>
              <a:t>儲存格式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文字內碼</a:t>
            </a:r>
            <a:r>
              <a:rPr lang="en-US" altLang="zh-TW" dirty="0" smtClean="0"/>
              <a:t>: ASCII</a:t>
            </a:r>
            <a:r>
              <a:rPr lang="zh-TW" altLang="en-US" dirty="0" smtClean="0"/>
              <a:t>與</a:t>
            </a:r>
            <a:r>
              <a:rPr lang="en-US" altLang="zh-TW" dirty="0" smtClean="0"/>
              <a:t>BIG-5</a:t>
            </a:r>
          </a:p>
          <a:p>
            <a:r>
              <a:rPr lang="zh-TW" altLang="en-US" dirty="0" smtClean="0"/>
              <a:t>顯示格式</a:t>
            </a:r>
            <a:r>
              <a:rPr lang="en-US" altLang="zh-TW" dirty="0" smtClean="0"/>
              <a:t>-</a:t>
            </a:r>
            <a:r>
              <a:rPr lang="zh-TW" altLang="en-US" dirty="0" smtClean="0"/>
              <a:t>字型</a:t>
            </a:r>
            <a:r>
              <a:rPr lang="en-US" altLang="zh-TW" dirty="0" smtClean="0"/>
              <a:t>: </a:t>
            </a:r>
            <a:r>
              <a:rPr lang="zh-TW" altLang="en-US" dirty="0" smtClean="0"/>
              <a:t>點陣字與描邊字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沉穩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432</TotalTime>
  <Words>687</Words>
  <Application>Microsoft Office PowerPoint</Application>
  <PresentationFormat>如螢幕大小 (4:3)</PresentationFormat>
  <Paragraphs>179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夏至</vt:lpstr>
      <vt:lpstr>多媒體概論</vt:lpstr>
      <vt:lpstr>何謂多媒體</vt:lpstr>
      <vt:lpstr>投影片 3</vt:lpstr>
      <vt:lpstr>多媒體與傳統媒體比較與應用</vt:lpstr>
      <vt:lpstr>多媒體與傳統媒體比較與應用</vt:lpstr>
      <vt:lpstr>電腦多媒體演進-影像</vt:lpstr>
      <vt:lpstr>電腦多媒體演進-聲音</vt:lpstr>
      <vt:lpstr>電腦多媒體演進 </vt:lpstr>
      <vt:lpstr>文字媒體</vt:lpstr>
      <vt:lpstr>音訊媒體</vt:lpstr>
      <vt:lpstr>動畫媒體</vt:lpstr>
      <vt:lpstr>視訊媒體 </vt:lpstr>
      <vt:lpstr>影像媒體</vt:lpstr>
      <vt:lpstr>多媒體製作工具</vt:lpstr>
      <vt:lpstr>多媒體製作工具</vt:lpstr>
      <vt:lpstr>多媒體技術發展</vt:lpstr>
      <vt:lpstr>音訊處理技術</vt:lpstr>
      <vt:lpstr>影像處理技術 </vt:lpstr>
      <vt:lpstr>視訊處理</vt:lpstr>
      <vt:lpstr>參考資料</vt:lpstr>
    </vt:vector>
  </TitlesOfParts>
  <Manager/>
  <Company>Collings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多媒體概論</dc:title>
  <dc:subject/>
  <dc:creator>Colling</dc:creator>
  <cp:keywords/>
  <dc:description/>
  <cp:lastModifiedBy>資訊組</cp:lastModifiedBy>
  <cp:revision>50</cp:revision>
  <cp:lastPrinted>1601-01-01T00:00:00Z</cp:lastPrinted>
  <dcterms:created xsi:type="dcterms:W3CDTF">2011-08-09T06:53:44Z</dcterms:created>
  <dcterms:modified xsi:type="dcterms:W3CDTF">2011-09-14T10:18:15Z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TC010601781028</vt:lpwstr>
  </property>
</Properties>
</file>